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1" r:id="rId2"/>
    <p:sldId id="498" r:id="rId3"/>
    <p:sldId id="499" r:id="rId4"/>
    <p:sldId id="520" r:id="rId5"/>
    <p:sldId id="501" r:id="rId6"/>
    <p:sldId id="503" r:id="rId7"/>
    <p:sldId id="504" r:id="rId8"/>
    <p:sldId id="507" r:id="rId9"/>
    <p:sldId id="508" r:id="rId10"/>
    <p:sldId id="509" r:id="rId11"/>
    <p:sldId id="510" r:id="rId12"/>
    <p:sldId id="521" r:id="rId13"/>
    <p:sldId id="522" r:id="rId14"/>
    <p:sldId id="524" r:id="rId15"/>
    <p:sldId id="525" r:id="rId16"/>
    <p:sldId id="526" r:id="rId17"/>
    <p:sldId id="527" r:id="rId18"/>
    <p:sldId id="502" r:id="rId19"/>
    <p:sldId id="529" r:id="rId20"/>
    <p:sldId id="530" r:id="rId21"/>
    <p:sldId id="531" r:id="rId22"/>
    <p:sldId id="532" r:id="rId23"/>
    <p:sldId id="534" r:id="rId24"/>
    <p:sldId id="535" r:id="rId25"/>
    <p:sldId id="536" r:id="rId26"/>
    <p:sldId id="537" r:id="rId27"/>
    <p:sldId id="538" r:id="rId28"/>
    <p:sldId id="540" r:id="rId29"/>
    <p:sldId id="539" r:id="rId30"/>
    <p:sldId id="541" r:id="rId31"/>
    <p:sldId id="543" r:id="rId32"/>
    <p:sldId id="545" r:id="rId33"/>
    <p:sldId id="634" r:id="rId34"/>
    <p:sldId id="268" r:id="rId3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3300"/>
    <a:srgbClr val="FF9933"/>
    <a:srgbClr val="00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4" autoAdjust="0"/>
  </p:normalViewPr>
  <p:slideViewPr>
    <p:cSldViewPr>
      <p:cViewPr varScale="1">
        <p:scale>
          <a:sx n="83" d="100"/>
          <a:sy n="83" d="100"/>
        </p:scale>
        <p:origin x="-97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E57B61-DCB0-4C04-8032-CA56A597FCCA}" type="datetimeFigureOut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4DD2A-D627-4EEC-B116-BA341915D4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1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fld id="{1772650C-DD4C-452C-BFC8-11490067D39E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2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79841" y="5229200"/>
            <a:ext cx="3325813" cy="5729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19510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9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83337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3588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07E33-6273-4BF9-A790-E913EFE8D2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104083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79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457200"/>
            <a:ext cx="3733800" cy="381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8200" y="38100"/>
            <a:ext cx="1943100" cy="30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43700" y="38100"/>
            <a:ext cx="1943100" cy="30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15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0" y="0"/>
            <a:ext cx="55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机械制图</a:t>
            </a:r>
            <a:r>
              <a:rPr lang="zh-CN" altLang="en-US" dirty="0" smtClean="0">
                <a:ea typeface="宋体" charset="-122"/>
              </a:rPr>
              <a:t> 　 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投影的基础知识　　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70" r:id="rId3"/>
    <p:sldLayoutId id="2147483669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17145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2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</a:endParaRP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131840" y="668338"/>
            <a:ext cx="482468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投影</a:t>
            </a:r>
            <a:r>
              <a:rPr lang="zh-CN" altLang="en-US" sz="48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的基础知识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969963" y="1905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侧垂面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－垂直于</a:t>
            </a:r>
            <a:r>
              <a:rPr lang="en-US" altLang="zh-CN" sz="2800" b="1" i="1">
                <a:latin typeface="楷体_GB2312" pitchFamily="49" charset="-122"/>
                <a:ea typeface="楷体_GB2312" pitchFamily="49" charset="-122"/>
              </a:rPr>
              <a:t>W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面且与</a:t>
            </a:r>
            <a:r>
              <a:rPr lang="en-US" altLang="zh-CN" sz="2800" b="1" i="1"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800" b="1" i="1">
                <a:latin typeface="楷体_GB2312" pitchFamily="49" charset="-122"/>
                <a:ea typeface="楷体_GB2312" pitchFamily="49" charset="-122"/>
              </a:rPr>
              <a:t>V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面倾斜的平面</a:t>
            </a:r>
          </a:p>
        </p:txBody>
      </p:sp>
      <p:pic>
        <p:nvPicPr>
          <p:cNvPr id="66563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46100" y="1150938"/>
            <a:ext cx="8391525" cy="5108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6749" name="Group 189"/>
          <p:cNvGrpSpPr>
            <a:grpSpLocks/>
          </p:cNvGrpSpPr>
          <p:nvPr/>
        </p:nvGrpSpPr>
        <p:grpSpPr bwMode="auto">
          <a:xfrm>
            <a:off x="658813" y="1597025"/>
            <a:ext cx="3659187" cy="2706688"/>
            <a:chOff x="260" y="1248"/>
            <a:chExt cx="2305" cy="1705"/>
          </a:xfrm>
        </p:grpSpPr>
        <p:grpSp>
          <p:nvGrpSpPr>
            <p:cNvPr id="66750" name="Group 190"/>
            <p:cNvGrpSpPr>
              <a:grpSpLocks/>
            </p:cNvGrpSpPr>
            <p:nvPr/>
          </p:nvGrpSpPr>
          <p:grpSpPr bwMode="auto">
            <a:xfrm>
              <a:off x="260" y="1248"/>
              <a:ext cx="2305" cy="1705"/>
              <a:chOff x="260" y="1248"/>
              <a:chExt cx="2305" cy="1705"/>
            </a:xfrm>
          </p:grpSpPr>
          <p:sp>
            <p:nvSpPr>
              <p:cNvPr id="66751" name="Rectangle 191"/>
              <p:cNvSpPr>
                <a:spLocks noChangeArrowheads="1"/>
              </p:cNvSpPr>
              <p:nvPr/>
            </p:nvSpPr>
            <p:spPr bwMode="auto">
              <a:xfrm>
                <a:off x="260" y="1249"/>
                <a:ext cx="1485" cy="962"/>
              </a:xfrm>
              <a:prstGeom prst="rect">
                <a:avLst/>
              </a:prstGeom>
              <a:gradFill rotWithShape="0">
                <a:gsLst>
                  <a:gs pos="0">
                    <a:srgbClr val="FFCCCC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752" name="Freeform 192"/>
              <p:cNvSpPr>
                <a:spLocks/>
              </p:cNvSpPr>
              <p:nvPr/>
            </p:nvSpPr>
            <p:spPr bwMode="auto">
              <a:xfrm>
                <a:off x="260" y="2211"/>
                <a:ext cx="2305" cy="742"/>
              </a:xfrm>
              <a:custGeom>
                <a:avLst/>
                <a:gdLst>
                  <a:gd name="T0" fmla="*/ 0 w 2592"/>
                  <a:gd name="T1" fmla="*/ 0 h 912"/>
                  <a:gd name="T2" fmla="*/ 912 w 2592"/>
                  <a:gd name="T3" fmla="*/ 912 h 912"/>
                  <a:gd name="T4" fmla="*/ 2592 w 2592"/>
                  <a:gd name="T5" fmla="*/ 912 h 912"/>
                  <a:gd name="T6" fmla="*/ 1680 w 2592"/>
                  <a:gd name="T7" fmla="*/ 0 h 912"/>
                  <a:gd name="T8" fmla="*/ 0 w 2592"/>
                  <a:gd name="T9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2" h="912">
                    <a:moveTo>
                      <a:pt x="0" y="0"/>
                    </a:moveTo>
                    <a:lnTo>
                      <a:pt x="912" y="912"/>
                    </a:lnTo>
                    <a:lnTo>
                      <a:pt x="2592" y="912"/>
                    </a:lnTo>
                    <a:lnTo>
                      <a:pt x="168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CC"/>
                  </a:gs>
                  <a:gs pos="100000">
                    <a:srgbClr val="FFFFFF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753" name="AutoShape 193"/>
              <p:cNvSpPr>
                <a:spLocks noChangeArrowheads="1"/>
              </p:cNvSpPr>
              <p:nvPr/>
            </p:nvSpPr>
            <p:spPr bwMode="auto">
              <a:xfrm rot="-5400000">
                <a:off x="1304" y="1693"/>
                <a:ext cx="1705" cy="816"/>
              </a:xfrm>
              <a:prstGeom prst="parallelogram">
                <a:avLst>
                  <a:gd name="adj" fmla="val 9101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754" name="Freeform 194"/>
            <p:cNvSpPr>
              <a:spLocks/>
            </p:cNvSpPr>
            <p:nvPr/>
          </p:nvSpPr>
          <p:spPr bwMode="auto">
            <a:xfrm>
              <a:off x="2437" y="1968"/>
              <a:ext cx="80" cy="192"/>
            </a:xfrm>
            <a:custGeom>
              <a:avLst/>
              <a:gdLst>
                <a:gd name="T0" fmla="*/ 0 w 287"/>
                <a:gd name="T1" fmla="*/ 0 h 619"/>
                <a:gd name="T2" fmla="*/ 72 w 287"/>
                <a:gd name="T3" fmla="*/ 475 h 619"/>
                <a:gd name="T4" fmla="*/ 144 w 287"/>
                <a:gd name="T5" fmla="*/ 278 h 619"/>
                <a:gd name="T6" fmla="*/ 216 w 287"/>
                <a:gd name="T7" fmla="*/ 619 h 619"/>
                <a:gd name="T8" fmla="*/ 287 w 287"/>
                <a:gd name="T9" fmla="*/ 28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19">
                  <a:moveTo>
                    <a:pt x="0" y="0"/>
                  </a:moveTo>
                  <a:lnTo>
                    <a:pt x="72" y="475"/>
                  </a:lnTo>
                  <a:lnTo>
                    <a:pt x="144" y="278"/>
                  </a:lnTo>
                  <a:lnTo>
                    <a:pt x="216" y="619"/>
                  </a:lnTo>
                  <a:lnTo>
                    <a:pt x="287" y="28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6755" name="Group 195"/>
            <p:cNvGrpSpPr>
              <a:grpSpLocks/>
            </p:cNvGrpSpPr>
            <p:nvPr/>
          </p:nvGrpSpPr>
          <p:grpSpPr bwMode="auto">
            <a:xfrm>
              <a:off x="2208" y="2832"/>
              <a:ext cx="147" cy="79"/>
              <a:chOff x="3379" y="2407"/>
              <a:chExt cx="86" cy="56"/>
            </a:xfrm>
          </p:grpSpPr>
          <p:sp>
            <p:nvSpPr>
              <p:cNvPr id="66756" name="Line 196"/>
              <p:cNvSpPr>
                <a:spLocks noChangeShapeType="1"/>
              </p:cNvSpPr>
              <p:nvPr/>
            </p:nvSpPr>
            <p:spPr bwMode="auto">
              <a:xfrm flipH="1" flipV="1">
                <a:off x="3379" y="2407"/>
                <a:ext cx="45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57" name="Line 197"/>
              <p:cNvSpPr>
                <a:spLocks noChangeShapeType="1"/>
              </p:cNvSpPr>
              <p:nvPr/>
            </p:nvSpPr>
            <p:spPr bwMode="auto">
              <a:xfrm>
                <a:off x="3399" y="2431"/>
                <a:ext cx="4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58" name="Line 198"/>
              <p:cNvSpPr>
                <a:spLocks noChangeShapeType="1"/>
              </p:cNvSpPr>
              <p:nvPr/>
            </p:nvSpPr>
            <p:spPr bwMode="auto">
              <a:xfrm>
                <a:off x="3419" y="2407"/>
                <a:ext cx="46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6759" name="Freeform 199"/>
            <p:cNvSpPr>
              <a:spLocks/>
            </p:cNvSpPr>
            <p:nvPr/>
          </p:nvSpPr>
          <p:spPr bwMode="auto">
            <a:xfrm>
              <a:off x="336" y="1344"/>
              <a:ext cx="68" cy="106"/>
            </a:xfrm>
            <a:custGeom>
              <a:avLst/>
              <a:gdLst>
                <a:gd name="T0" fmla="*/ 0 w 319"/>
                <a:gd name="T1" fmla="*/ 0 h 480"/>
                <a:gd name="T2" fmla="*/ 31 w 319"/>
                <a:gd name="T3" fmla="*/ 480 h 480"/>
                <a:gd name="T4" fmla="*/ 319 w 319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480">
                  <a:moveTo>
                    <a:pt x="0" y="0"/>
                  </a:moveTo>
                  <a:lnTo>
                    <a:pt x="31" y="480"/>
                  </a:lnTo>
                  <a:lnTo>
                    <a:pt x="31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760" name="Group 200"/>
          <p:cNvGrpSpPr>
            <a:grpSpLocks/>
          </p:cNvGrpSpPr>
          <p:nvPr/>
        </p:nvGrpSpPr>
        <p:grpSpPr bwMode="auto">
          <a:xfrm>
            <a:off x="887413" y="1978025"/>
            <a:ext cx="2895600" cy="1828800"/>
            <a:chOff x="528" y="1392"/>
            <a:chExt cx="1824" cy="1152"/>
          </a:xfrm>
        </p:grpSpPr>
        <p:sp>
          <p:nvSpPr>
            <p:cNvPr id="66761" name="Freeform 201"/>
            <p:cNvSpPr>
              <a:spLocks/>
            </p:cNvSpPr>
            <p:nvPr/>
          </p:nvSpPr>
          <p:spPr bwMode="auto">
            <a:xfrm rot="16200000" flipH="1">
              <a:off x="864" y="1056"/>
              <a:ext cx="1152" cy="1824"/>
            </a:xfrm>
            <a:custGeom>
              <a:avLst/>
              <a:gdLst>
                <a:gd name="T0" fmla="*/ 1631 w 1686"/>
                <a:gd name="T1" fmla="*/ 1508 h 1523"/>
                <a:gd name="T2" fmla="*/ 0 w 1686"/>
                <a:gd name="T3" fmla="*/ 1109 h 1523"/>
                <a:gd name="T4" fmla="*/ 2 w 1686"/>
                <a:gd name="T5" fmla="*/ 0 h 1523"/>
                <a:gd name="T6" fmla="*/ 1686 w 1686"/>
                <a:gd name="T7" fmla="*/ 376 h 1523"/>
                <a:gd name="T8" fmla="*/ 1686 w 1686"/>
                <a:gd name="T9" fmla="*/ 1523 h 1523"/>
                <a:gd name="T10" fmla="*/ 1631 w 1686"/>
                <a:gd name="T11" fmla="*/ 1508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6" h="1523">
                  <a:moveTo>
                    <a:pt x="1631" y="1508"/>
                  </a:moveTo>
                  <a:lnTo>
                    <a:pt x="0" y="1109"/>
                  </a:lnTo>
                  <a:lnTo>
                    <a:pt x="2" y="0"/>
                  </a:lnTo>
                  <a:lnTo>
                    <a:pt x="1686" y="376"/>
                  </a:lnTo>
                  <a:lnTo>
                    <a:pt x="1686" y="1523"/>
                  </a:lnTo>
                  <a:lnTo>
                    <a:pt x="1631" y="1508"/>
                  </a:lnTo>
                  <a:close/>
                </a:path>
              </a:pathLst>
            </a:custGeom>
            <a:solidFill>
              <a:srgbClr val="00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762" name="Group 202"/>
            <p:cNvGrpSpPr>
              <a:grpSpLocks/>
            </p:cNvGrpSpPr>
            <p:nvPr/>
          </p:nvGrpSpPr>
          <p:grpSpPr bwMode="auto">
            <a:xfrm>
              <a:off x="712" y="1463"/>
              <a:ext cx="91" cy="121"/>
              <a:chOff x="1267" y="3225"/>
              <a:chExt cx="58" cy="72"/>
            </a:xfrm>
          </p:grpSpPr>
          <p:sp>
            <p:nvSpPr>
              <p:cNvPr id="66763" name="Freeform 203"/>
              <p:cNvSpPr>
                <a:spLocks/>
              </p:cNvSpPr>
              <p:nvPr/>
            </p:nvSpPr>
            <p:spPr bwMode="auto">
              <a:xfrm>
                <a:off x="1280" y="3225"/>
                <a:ext cx="45" cy="42"/>
              </a:xfrm>
              <a:custGeom>
                <a:avLst/>
                <a:gdLst>
                  <a:gd name="T0" fmla="*/ 203 w 203"/>
                  <a:gd name="T1" fmla="*/ 20 h 207"/>
                  <a:gd name="T2" fmla="*/ 107 w 203"/>
                  <a:gd name="T3" fmla="*/ 0 h 207"/>
                  <a:gd name="T4" fmla="*/ 35 w 203"/>
                  <a:gd name="T5" fmla="*/ 30 h 207"/>
                  <a:gd name="T6" fmla="*/ 0 w 203"/>
                  <a:gd name="T7" fmla="*/ 97 h 207"/>
                  <a:gd name="T8" fmla="*/ 28 w 203"/>
                  <a:gd name="T9" fmla="*/ 151 h 207"/>
                  <a:gd name="T10" fmla="*/ 128 w 203"/>
                  <a:gd name="T11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207">
                    <a:moveTo>
                      <a:pt x="203" y="20"/>
                    </a:moveTo>
                    <a:lnTo>
                      <a:pt x="107" y="0"/>
                    </a:lnTo>
                    <a:lnTo>
                      <a:pt x="35" y="30"/>
                    </a:lnTo>
                    <a:lnTo>
                      <a:pt x="0" y="97"/>
                    </a:lnTo>
                    <a:lnTo>
                      <a:pt x="28" y="151"/>
                    </a:lnTo>
                    <a:lnTo>
                      <a:pt x="128" y="207"/>
                    </a:lnTo>
                  </a:path>
                </a:pathLst>
              </a:custGeom>
              <a:solidFill>
                <a:srgbClr val="0099CC"/>
              </a:solidFill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64" name="Freeform 204"/>
              <p:cNvSpPr>
                <a:spLocks/>
              </p:cNvSpPr>
              <p:nvPr/>
            </p:nvSpPr>
            <p:spPr bwMode="auto">
              <a:xfrm>
                <a:off x="1291" y="3267"/>
                <a:ext cx="23" cy="30"/>
              </a:xfrm>
              <a:custGeom>
                <a:avLst/>
                <a:gdLst>
                  <a:gd name="T0" fmla="*/ 0 w 107"/>
                  <a:gd name="T1" fmla="*/ 151 h 151"/>
                  <a:gd name="T2" fmla="*/ 73 w 107"/>
                  <a:gd name="T3" fmla="*/ 121 h 151"/>
                  <a:gd name="T4" fmla="*/ 107 w 107"/>
                  <a:gd name="T5" fmla="*/ 54 h 151"/>
                  <a:gd name="T6" fmla="*/ 80 w 107"/>
                  <a:gd name="T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51">
                    <a:moveTo>
                      <a:pt x="0" y="151"/>
                    </a:moveTo>
                    <a:lnTo>
                      <a:pt x="73" y="121"/>
                    </a:lnTo>
                    <a:lnTo>
                      <a:pt x="107" y="54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0099CC"/>
              </a:solidFill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65" name="Line 205"/>
              <p:cNvSpPr>
                <a:spLocks noChangeShapeType="1"/>
              </p:cNvSpPr>
              <p:nvPr/>
            </p:nvSpPr>
            <p:spPr bwMode="auto">
              <a:xfrm>
                <a:off x="1267" y="3289"/>
                <a:ext cx="24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766" name="Group 206"/>
            <p:cNvGrpSpPr>
              <a:grpSpLocks/>
            </p:cNvGrpSpPr>
            <p:nvPr/>
          </p:nvGrpSpPr>
          <p:grpSpPr bwMode="auto">
            <a:xfrm>
              <a:off x="1092" y="1579"/>
              <a:ext cx="702" cy="858"/>
              <a:chOff x="1152" y="1579"/>
              <a:chExt cx="702" cy="858"/>
            </a:xfrm>
          </p:grpSpPr>
          <p:grpSp>
            <p:nvGrpSpPr>
              <p:cNvPr id="66767" name="Group 207"/>
              <p:cNvGrpSpPr>
                <a:grpSpLocks/>
              </p:cNvGrpSpPr>
              <p:nvPr/>
            </p:nvGrpSpPr>
            <p:grpSpPr bwMode="auto">
              <a:xfrm>
                <a:off x="1178" y="1579"/>
                <a:ext cx="81" cy="121"/>
                <a:chOff x="1536" y="3256"/>
                <a:chExt cx="52" cy="72"/>
              </a:xfrm>
            </p:grpSpPr>
            <p:sp>
              <p:nvSpPr>
                <p:cNvPr id="66768" name="Freeform 208"/>
                <p:cNvSpPr>
                  <a:spLocks/>
                </p:cNvSpPr>
                <p:nvPr/>
              </p:nvSpPr>
              <p:spPr bwMode="auto">
                <a:xfrm>
                  <a:off x="1536" y="3256"/>
                  <a:ext cx="52" cy="72"/>
                </a:xfrm>
                <a:custGeom>
                  <a:avLst/>
                  <a:gdLst>
                    <a:gd name="T0" fmla="*/ 0 w 244"/>
                    <a:gd name="T1" fmla="*/ 359 h 359"/>
                    <a:gd name="T2" fmla="*/ 220 w 244"/>
                    <a:gd name="T3" fmla="*/ 0 h 359"/>
                    <a:gd name="T4" fmla="*/ 244 w 244"/>
                    <a:gd name="T5" fmla="*/ 359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4" h="359">
                      <a:moveTo>
                        <a:pt x="0" y="359"/>
                      </a:moveTo>
                      <a:lnTo>
                        <a:pt x="220" y="0"/>
                      </a:lnTo>
                      <a:lnTo>
                        <a:pt x="244" y="359"/>
                      </a:lnTo>
                    </a:path>
                  </a:pathLst>
                </a:custGeom>
                <a:solidFill>
                  <a:srgbClr val="0099CC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769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1549" y="3308"/>
                  <a:ext cx="38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6770" name="Group 210"/>
              <p:cNvGrpSpPr>
                <a:grpSpLocks/>
              </p:cNvGrpSpPr>
              <p:nvPr/>
            </p:nvGrpSpPr>
            <p:grpSpPr bwMode="auto">
              <a:xfrm>
                <a:off x="1152" y="2162"/>
                <a:ext cx="151" cy="275"/>
                <a:chOff x="1520" y="3602"/>
                <a:chExt cx="96" cy="163"/>
              </a:xfrm>
            </p:grpSpPr>
            <p:sp>
              <p:nvSpPr>
                <p:cNvPr id="66771" name="Line 211"/>
                <p:cNvSpPr>
                  <a:spLocks noChangeShapeType="1"/>
                </p:cNvSpPr>
                <p:nvPr/>
              </p:nvSpPr>
              <p:spPr bwMode="auto">
                <a:xfrm>
                  <a:off x="1615" y="3602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772" name="Line 212"/>
                <p:cNvSpPr>
                  <a:spLocks noChangeShapeType="1"/>
                </p:cNvSpPr>
                <p:nvPr/>
              </p:nvSpPr>
              <p:spPr bwMode="auto">
                <a:xfrm>
                  <a:off x="1615" y="3653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773" name="Line 213"/>
                <p:cNvSpPr>
                  <a:spLocks noChangeShapeType="1"/>
                </p:cNvSpPr>
                <p:nvPr/>
              </p:nvSpPr>
              <p:spPr bwMode="auto">
                <a:xfrm>
                  <a:off x="1615" y="3703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774" name="Freeform 214"/>
                <p:cNvSpPr>
                  <a:spLocks/>
                </p:cNvSpPr>
                <p:nvPr/>
              </p:nvSpPr>
              <p:spPr bwMode="auto">
                <a:xfrm>
                  <a:off x="1520" y="3725"/>
                  <a:ext cx="50" cy="40"/>
                </a:xfrm>
                <a:custGeom>
                  <a:avLst/>
                  <a:gdLst>
                    <a:gd name="T0" fmla="*/ 0 w 232"/>
                    <a:gd name="T1" fmla="*/ 199 h 199"/>
                    <a:gd name="T2" fmla="*/ 102 w 232"/>
                    <a:gd name="T3" fmla="*/ 199 h 199"/>
                    <a:gd name="T4" fmla="*/ 183 w 232"/>
                    <a:gd name="T5" fmla="*/ 170 h 199"/>
                    <a:gd name="T6" fmla="*/ 232 w 232"/>
                    <a:gd name="T7" fmla="*/ 99 h 199"/>
                    <a:gd name="T8" fmla="*/ 220 w 232"/>
                    <a:gd name="T9" fmla="*/ 29 h 199"/>
                    <a:gd name="T10" fmla="*/ 157 w 232"/>
                    <a:gd name="T11" fmla="*/ 0 h 199"/>
                    <a:gd name="T12" fmla="*/ 55 w 232"/>
                    <a:gd name="T13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199">
                      <a:moveTo>
                        <a:pt x="0" y="199"/>
                      </a:moveTo>
                      <a:lnTo>
                        <a:pt x="102" y="199"/>
                      </a:lnTo>
                      <a:lnTo>
                        <a:pt x="183" y="170"/>
                      </a:lnTo>
                      <a:lnTo>
                        <a:pt x="232" y="99"/>
                      </a:lnTo>
                      <a:lnTo>
                        <a:pt x="220" y="29"/>
                      </a:lnTo>
                      <a:lnTo>
                        <a:pt x="157" y="0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0099CC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775" name="Freeform 215"/>
                <p:cNvSpPr>
                  <a:spLocks/>
                </p:cNvSpPr>
                <p:nvPr/>
              </p:nvSpPr>
              <p:spPr bwMode="auto">
                <a:xfrm>
                  <a:off x="1520" y="3693"/>
                  <a:ext cx="56" cy="72"/>
                </a:xfrm>
                <a:custGeom>
                  <a:avLst/>
                  <a:gdLst>
                    <a:gd name="T0" fmla="*/ 157 w 260"/>
                    <a:gd name="T1" fmla="*/ 159 h 358"/>
                    <a:gd name="T2" fmla="*/ 220 w 260"/>
                    <a:gd name="T3" fmla="*/ 135 h 358"/>
                    <a:gd name="T4" fmla="*/ 260 w 260"/>
                    <a:gd name="T5" fmla="*/ 79 h 358"/>
                    <a:gd name="T6" fmla="*/ 251 w 260"/>
                    <a:gd name="T7" fmla="*/ 24 h 358"/>
                    <a:gd name="T8" fmla="*/ 201 w 260"/>
                    <a:gd name="T9" fmla="*/ 0 h 358"/>
                    <a:gd name="T10" fmla="*/ 99 w 260"/>
                    <a:gd name="T11" fmla="*/ 0 h 358"/>
                    <a:gd name="T12" fmla="*/ 0 w 260"/>
                    <a:gd name="T13" fmla="*/ 35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0" h="358">
                      <a:moveTo>
                        <a:pt x="157" y="159"/>
                      </a:moveTo>
                      <a:lnTo>
                        <a:pt x="220" y="135"/>
                      </a:lnTo>
                      <a:lnTo>
                        <a:pt x="260" y="79"/>
                      </a:lnTo>
                      <a:lnTo>
                        <a:pt x="251" y="24"/>
                      </a:lnTo>
                      <a:lnTo>
                        <a:pt x="201" y="0"/>
                      </a:lnTo>
                      <a:lnTo>
                        <a:pt x="99" y="0"/>
                      </a:lnTo>
                      <a:lnTo>
                        <a:pt x="0" y="358"/>
                      </a:lnTo>
                    </a:path>
                  </a:pathLst>
                </a:custGeom>
                <a:solidFill>
                  <a:srgbClr val="0099CC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6776" name="Group 216"/>
              <p:cNvGrpSpPr>
                <a:grpSpLocks/>
              </p:cNvGrpSpPr>
              <p:nvPr/>
            </p:nvGrpSpPr>
            <p:grpSpPr bwMode="auto">
              <a:xfrm>
                <a:off x="1705" y="2120"/>
                <a:ext cx="149" cy="166"/>
                <a:chOff x="1870" y="3577"/>
                <a:chExt cx="94" cy="99"/>
              </a:xfrm>
            </p:grpSpPr>
            <p:sp>
              <p:nvSpPr>
                <p:cNvPr id="66777" name="Line 217"/>
                <p:cNvSpPr>
                  <a:spLocks noChangeShapeType="1"/>
                </p:cNvSpPr>
                <p:nvPr/>
              </p:nvSpPr>
              <p:spPr bwMode="auto">
                <a:xfrm>
                  <a:off x="1884" y="3577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778" name="Line 218"/>
                <p:cNvSpPr>
                  <a:spLocks noChangeShapeType="1"/>
                </p:cNvSpPr>
                <p:nvPr/>
              </p:nvSpPr>
              <p:spPr bwMode="auto">
                <a:xfrm>
                  <a:off x="1912" y="3577"/>
                  <a:ext cx="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779" name="Line 219"/>
                <p:cNvSpPr>
                  <a:spLocks noChangeShapeType="1"/>
                </p:cNvSpPr>
                <p:nvPr/>
              </p:nvSpPr>
              <p:spPr bwMode="auto">
                <a:xfrm>
                  <a:off x="1870" y="3602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6780" name="Group 220"/>
                <p:cNvGrpSpPr>
                  <a:grpSpLocks/>
                </p:cNvGrpSpPr>
                <p:nvPr/>
              </p:nvGrpSpPr>
              <p:grpSpPr bwMode="auto">
                <a:xfrm>
                  <a:off x="1912" y="3622"/>
                  <a:ext cx="31" cy="54"/>
                  <a:chOff x="1912" y="3622"/>
                  <a:chExt cx="31" cy="54"/>
                </a:xfrm>
              </p:grpSpPr>
              <p:sp>
                <p:nvSpPr>
                  <p:cNvPr id="66781" name="Line 2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8" y="3675"/>
                    <a:ext cx="15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782" name="Freeform 222"/>
                  <p:cNvSpPr>
                    <a:spLocks/>
                  </p:cNvSpPr>
                  <p:nvPr/>
                </p:nvSpPr>
                <p:spPr bwMode="auto">
                  <a:xfrm>
                    <a:off x="1912" y="3657"/>
                    <a:ext cx="16" cy="18"/>
                  </a:xfrm>
                  <a:custGeom>
                    <a:avLst/>
                    <a:gdLst>
                      <a:gd name="T0" fmla="*/ 0 w 68"/>
                      <a:gd name="T1" fmla="*/ 0 h 90"/>
                      <a:gd name="T2" fmla="*/ 11 w 68"/>
                      <a:gd name="T3" fmla="*/ 64 h 90"/>
                      <a:gd name="T4" fmla="*/ 68 w 68"/>
                      <a:gd name="T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8" h="90">
                        <a:moveTo>
                          <a:pt x="0" y="0"/>
                        </a:moveTo>
                        <a:lnTo>
                          <a:pt x="11" y="64"/>
                        </a:lnTo>
                        <a:lnTo>
                          <a:pt x="68" y="90"/>
                        </a:lnTo>
                      </a:path>
                    </a:pathLst>
                  </a:custGeom>
                  <a:solidFill>
                    <a:srgbClr val="0099CC"/>
                  </a:solidFill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783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2" y="3622"/>
                    <a:ext cx="11" cy="3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6784" name="Freeform 224"/>
                <p:cNvSpPr>
                  <a:spLocks/>
                </p:cNvSpPr>
                <p:nvPr/>
              </p:nvSpPr>
              <p:spPr bwMode="auto">
                <a:xfrm>
                  <a:off x="1923" y="3604"/>
                  <a:ext cx="26" cy="18"/>
                </a:xfrm>
                <a:custGeom>
                  <a:avLst/>
                  <a:gdLst>
                    <a:gd name="T0" fmla="*/ 116 w 116"/>
                    <a:gd name="T1" fmla="*/ 0 h 90"/>
                    <a:gd name="T2" fmla="*/ 44 w 116"/>
                    <a:gd name="T3" fmla="*/ 27 h 90"/>
                    <a:gd name="T4" fmla="*/ 0 w 116"/>
                    <a:gd name="T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6" h="90">
                      <a:moveTo>
                        <a:pt x="116" y="0"/>
                      </a:moveTo>
                      <a:lnTo>
                        <a:pt x="44" y="27"/>
                      </a:lnTo>
                      <a:lnTo>
                        <a:pt x="0" y="90"/>
                      </a:lnTo>
                    </a:path>
                  </a:pathLst>
                </a:custGeom>
                <a:solidFill>
                  <a:srgbClr val="0099CC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785" name="Line 225"/>
                <p:cNvSpPr>
                  <a:spLocks noChangeShapeType="1"/>
                </p:cNvSpPr>
                <p:nvPr/>
              </p:nvSpPr>
              <p:spPr bwMode="auto">
                <a:xfrm>
                  <a:off x="1949" y="3604"/>
                  <a:ext cx="15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6786" name="Line 226"/>
              <p:cNvSpPr>
                <a:spLocks noChangeShapeType="1"/>
              </p:cNvSpPr>
              <p:nvPr/>
            </p:nvSpPr>
            <p:spPr bwMode="auto">
              <a:xfrm>
                <a:off x="1312" y="1648"/>
                <a:ext cx="506" cy="4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87" name="Line 227"/>
              <p:cNvSpPr>
                <a:spLocks noChangeShapeType="1"/>
              </p:cNvSpPr>
              <p:nvPr/>
            </p:nvSpPr>
            <p:spPr bwMode="auto">
              <a:xfrm flipH="1">
                <a:off x="1291" y="2119"/>
                <a:ext cx="527" cy="2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88" name="Line 228"/>
              <p:cNvSpPr>
                <a:spLocks noChangeShapeType="1"/>
              </p:cNvSpPr>
              <p:nvPr/>
            </p:nvSpPr>
            <p:spPr bwMode="auto">
              <a:xfrm flipV="1">
                <a:off x="1291" y="1648"/>
                <a:ext cx="21" cy="69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6789" name="Group 229"/>
          <p:cNvGrpSpPr>
            <a:grpSpLocks/>
          </p:cNvGrpSpPr>
          <p:nvPr/>
        </p:nvGrpSpPr>
        <p:grpSpPr bwMode="auto">
          <a:xfrm>
            <a:off x="2011363" y="2384425"/>
            <a:ext cx="1625600" cy="1104900"/>
            <a:chOff x="1236" y="1648"/>
            <a:chExt cx="1024" cy="696"/>
          </a:xfrm>
        </p:grpSpPr>
        <p:sp>
          <p:nvSpPr>
            <p:cNvPr id="66790" name="Line 230"/>
            <p:cNvSpPr>
              <a:spLocks noChangeShapeType="1"/>
            </p:cNvSpPr>
            <p:nvPr/>
          </p:nvSpPr>
          <p:spPr bwMode="auto">
            <a:xfrm flipH="1">
              <a:off x="1240" y="1648"/>
              <a:ext cx="732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791" name="Line 231"/>
            <p:cNvSpPr>
              <a:spLocks noChangeShapeType="1"/>
            </p:cNvSpPr>
            <p:nvPr/>
          </p:nvSpPr>
          <p:spPr bwMode="auto">
            <a:xfrm flipH="1">
              <a:off x="1236" y="2343"/>
              <a:ext cx="102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792" name="Line 232"/>
            <p:cNvSpPr>
              <a:spLocks noChangeShapeType="1"/>
            </p:cNvSpPr>
            <p:nvPr/>
          </p:nvSpPr>
          <p:spPr bwMode="auto">
            <a:xfrm flipH="1">
              <a:off x="1764" y="2119"/>
              <a:ext cx="40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793" name="Group 233"/>
          <p:cNvGrpSpPr>
            <a:grpSpLocks/>
          </p:cNvGrpSpPr>
          <p:nvPr/>
        </p:nvGrpSpPr>
        <p:grpSpPr bwMode="auto">
          <a:xfrm>
            <a:off x="3008313" y="1978025"/>
            <a:ext cx="1282700" cy="1870075"/>
            <a:chOff x="1864" y="1392"/>
            <a:chExt cx="808" cy="1178"/>
          </a:xfrm>
        </p:grpSpPr>
        <p:sp>
          <p:nvSpPr>
            <p:cNvPr id="66794" name="Line 234"/>
            <p:cNvSpPr>
              <a:spLocks noChangeShapeType="1"/>
            </p:cNvSpPr>
            <p:nvPr/>
          </p:nvSpPr>
          <p:spPr bwMode="auto">
            <a:xfrm flipH="1" flipV="1">
              <a:off x="1875" y="1413"/>
              <a:ext cx="94" cy="23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6795" name="Group 235"/>
            <p:cNvGrpSpPr>
              <a:grpSpLocks/>
            </p:cNvGrpSpPr>
            <p:nvPr/>
          </p:nvGrpSpPr>
          <p:grpSpPr bwMode="auto">
            <a:xfrm>
              <a:off x="2448" y="2448"/>
              <a:ext cx="224" cy="122"/>
              <a:chOff x="1702" y="3073"/>
              <a:chExt cx="136" cy="77"/>
            </a:xfrm>
          </p:grpSpPr>
          <p:sp>
            <p:nvSpPr>
              <p:cNvPr id="66796" name="Freeform 236"/>
              <p:cNvSpPr>
                <a:spLocks/>
              </p:cNvSpPr>
              <p:nvPr/>
            </p:nvSpPr>
            <p:spPr bwMode="auto">
              <a:xfrm>
                <a:off x="1715" y="3073"/>
                <a:ext cx="45" cy="42"/>
              </a:xfrm>
              <a:custGeom>
                <a:avLst/>
                <a:gdLst>
                  <a:gd name="T0" fmla="*/ 203 w 203"/>
                  <a:gd name="T1" fmla="*/ 20 h 207"/>
                  <a:gd name="T2" fmla="*/ 106 w 203"/>
                  <a:gd name="T3" fmla="*/ 0 h 207"/>
                  <a:gd name="T4" fmla="*/ 34 w 203"/>
                  <a:gd name="T5" fmla="*/ 30 h 207"/>
                  <a:gd name="T6" fmla="*/ 0 w 203"/>
                  <a:gd name="T7" fmla="*/ 96 h 207"/>
                  <a:gd name="T8" fmla="*/ 27 w 203"/>
                  <a:gd name="T9" fmla="*/ 151 h 207"/>
                  <a:gd name="T10" fmla="*/ 127 w 203"/>
                  <a:gd name="T11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207">
                    <a:moveTo>
                      <a:pt x="203" y="20"/>
                    </a:moveTo>
                    <a:lnTo>
                      <a:pt x="106" y="0"/>
                    </a:lnTo>
                    <a:lnTo>
                      <a:pt x="34" y="30"/>
                    </a:lnTo>
                    <a:lnTo>
                      <a:pt x="0" y="96"/>
                    </a:lnTo>
                    <a:lnTo>
                      <a:pt x="27" y="151"/>
                    </a:lnTo>
                    <a:lnTo>
                      <a:pt x="127" y="207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97" name="Freeform 237"/>
              <p:cNvSpPr>
                <a:spLocks/>
              </p:cNvSpPr>
              <p:nvPr/>
            </p:nvSpPr>
            <p:spPr bwMode="auto">
              <a:xfrm>
                <a:off x="1726" y="3115"/>
                <a:ext cx="23" cy="30"/>
              </a:xfrm>
              <a:custGeom>
                <a:avLst/>
                <a:gdLst>
                  <a:gd name="T0" fmla="*/ 0 w 106"/>
                  <a:gd name="T1" fmla="*/ 151 h 151"/>
                  <a:gd name="T2" fmla="*/ 72 w 106"/>
                  <a:gd name="T3" fmla="*/ 122 h 151"/>
                  <a:gd name="T4" fmla="*/ 106 w 106"/>
                  <a:gd name="T5" fmla="*/ 54 h 151"/>
                  <a:gd name="T6" fmla="*/ 79 w 106"/>
                  <a:gd name="T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51">
                    <a:moveTo>
                      <a:pt x="0" y="151"/>
                    </a:moveTo>
                    <a:lnTo>
                      <a:pt x="72" y="122"/>
                    </a:lnTo>
                    <a:lnTo>
                      <a:pt x="106" y="54"/>
                    </a:lnTo>
                    <a:lnTo>
                      <a:pt x="79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98" name="Line 238"/>
              <p:cNvSpPr>
                <a:spLocks noChangeShapeType="1"/>
              </p:cNvSpPr>
              <p:nvPr/>
            </p:nvSpPr>
            <p:spPr bwMode="auto">
              <a:xfrm>
                <a:off x="1702" y="3137"/>
                <a:ext cx="24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99" name="Freeform 239"/>
              <p:cNvSpPr>
                <a:spLocks/>
              </p:cNvSpPr>
              <p:nvPr/>
            </p:nvSpPr>
            <p:spPr bwMode="auto">
              <a:xfrm>
                <a:off x="1787" y="3102"/>
                <a:ext cx="51" cy="48"/>
              </a:xfrm>
              <a:custGeom>
                <a:avLst/>
                <a:gdLst>
                  <a:gd name="T0" fmla="*/ 10 w 233"/>
                  <a:gd name="T1" fmla="*/ 0 h 244"/>
                  <a:gd name="T2" fmla="*/ 0 w 233"/>
                  <a:gd name="T3" fmla="*/ 244 h 244"/>
                  <a:gd name="T4" fmla="*/ 100 w 233"/>
                  <a:gd name="T5" fmla="*/ 80 h 244"/>
                  <a:gd name="T6" fmla="*/ 110 w 233"/>
                  <a:gd name="T7" fmla="*/ 244 h 244"/>
                  <a:gd name="T8" fmla="*/ 233 w 233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4">
                    <a:moveTo>
                      <a:pt x="10" y="0"/>
                    </a:moveTo>
                    <a:lnTo>
                      <a:pt x="0" y="244"/>
                    </a:lnTo>
                    <a:lnTo>
                      <a:pt x="100" y="80"/>
                    </a:lnTo>
                    <a:lnTo>
                      <a:pt x="110" y="244"/>
                    </a:lnTo>
                    <a:lnTo>
                      <a:pt x="233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6800" name="Line 240"/>
            <p:cNvSpPr>
              <a:spLocks noChangeShapeType="1"/>
            </p:cNvSpPr>
            <p:nvPr/>
          </p:nvSpPr>
          <p:spPr bwMode="auto">
            <a:xfrm flipH="1" flipV="1">
              <a:off x="1864" y="1392"/>
              <a:ext cx="41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01" name="Line 241"/>
            <p:cNvSpPr>
              <a:spLocks noChangeShapeType="1"/>
            </p:cNvSpPr>
            <p:nvPr/>
          </p:nvSpPr>
          <p:spPr bwMode="auto">
            <a:xfrm flipH="1" flipV="1">
              <a:off x="2248" y="2304"/>
              <a:ext cx="94" cy="23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02" name="Line 242"/>
            <p:cNvSpPr>
              <a:spLocks noChangeShapeType="1"/>
            </p:cNvSpPr>
            <p:nvPr/>
          </p:nvSpPr>
          <p:spPr bwMode="auto">
            <a:xfrm flipH="1" flipV="1">
              <a:off x="2304" y="2448"/>
              <a:ext cx="41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03" name="Line 243"/>
            <p:cNvSpPr>
              <a:spLocks noChangeShapeType="1"/>
            </p:cNvSpPr>
            <p:nvPr/>
          </p:nvSpPr>
          <p:spPr bwMode="auto">
            <a:xfrm>
              <a:off x="1964" y="1644"/>
              <a:ext cx="292" cy="6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807" name="Group 247"/>
          <p:cNvGrpSpPr>
            <a:grpSpLocks/>
          </p:cNvGrpSpPr>
          <p:nvPr/>
        </p:nvGrpSpPr>
        <p:grpSpPr bwMode="auto">
          <a:xfrm>
            <a:off x="5095875" y="1997075"/>
            <a:ext cx="1320800" cy="2473325"/>
            <a:chOff x="3038" y="813"/>
            <a:chExt cx="832" cy="1558"/>
          </a:xfrm>
        </p:grpSpPr>
        <p:sp>
          <p:nvSpPr>
            <p:cNvPr id="66808" name="Line 248"/>
            <p:cNvSpPr>
              <a:spLocks noChangeShapeType="1"/>
            </p:cNvSpPr>
            <p:nvPr/>
          </p:nvSpPr>
          <p:spPr bwMode="auto">
            <a:xfrm>
              <a:off x="3038" y="1398"/>
              <a:ext cx="2" cy="9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09" name="Line 249"/>
            <p:cNvSpPr>
              <a:spLocks noChangeShapeType="1"/>
            </p:cNvSpPr>
            <p:nvPr/>
          </p:nvSpPr>
          <p:spPr bwMode="auto">
            <a:xfrm>
              <a:off x="3490" y="813"/>
              <a:ext cx="2" cy="10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10" name="Line 250"/>
            <p:cNvSpPr>
              <a:spLocks noChangeShapeType="1"/>
            </p:cNvSpPr>
            <p:nvPr/>
          </p:nvSpPr>
          <p:spPr bwMode="auto">
            <a:xfrm>
              <a:off x="3868" y="1164"/>
              <a:ext cx="2" cy="9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811" name="Group 251"/>
          <p:cNvGrpSpPr>
            <a:grpSpLocks/>
          </p:cNvGrpSpPr>
          <p:nvPr/>
        </p:nvGrpSpPr>
        <p:grpSpPr bwMode="auto">
          <a:xfrm>
            <a:off x="7537450" y="2671763"/>
            <a:ext cx="393700" cy="254000"/>
            <a:chOff x="3454" y="3420"/>
            <a:chExt cx="117" cy="65"/>
          </a:xfrm>
        </p:grpSpPr>
        <p:sp>
          <p:nvSpPr>
            <p:cNvPr id="66812" name="Line 252"/>
            <p:cNvSpPr>
              <a:spLocks noChangeShapeType="1"/>
            </p:cNvSpPr>
            <p:nvPr/>
          </p:nvSpPr>
          <p:spPr bwMode="auto">
            <a:xfrm flipH="1">
              <a:off x="3548" y="3439"/>
              <a:ext cx="23" cy="46"/>
            </a:xfrm>
            <a:prstGeom prst="line">
              <a:avLst/>
            </a:prstGeom>
            <a:noFill/>
            <a:ln w="19050">
              <a:solidFill>
                <a:srgbClr val="FF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13" name="Freeform 253"/>
            <p:cNvSpPr>
              <a:spLocks/>
            </p:cNvSpPr>
            <p:nvPr/>
          </p:nvSpPr>
          <p:spPr bwMode="auto">
            <a:xfrm>
              <a:off x="3454" y="3420"/>
              <a:ext cx="61" cy="43"/>
            </a:xfrm>
            <a:custGeom>
              <a:avLst/>
              <a:gdLst>
                <a:gd name="T0" fmla="*/ 140 w 282"/>
                <a:gd name="T1" fmla="*/ 0 h 215"/>
                <a:gd name="T2" fmla="*/ 104 w 282"/>
                <a:gd name="T3" fmla="*/ 16 h 215"/>
                <a:gd name="T4" fmla="*/ 65 w 282"/>
                <a:gd name="T5" fmla="*/ 46 h 215"/>
                <a:gd name="T6" fmla="*/ 41 w 282"/>
                <a:gd name="T7" fmla="*/ 77 h 215"/>
                <a:gd name="T8" fmla="*/ 13 w 282"/>
                <a:gd name="T9" fmla="*/ 123 h 215"/>
                <a:gd name="T10" fmla="*/ 0 w 282"/>
                <a:gd name="T11" fmla="*/ 169 h 215"/>
                <a:gd name="T12" fmla="*/ 7 w 282"/>
                <a:gd name="T13" fmla="*/ 199 h 215"/>
                <a:gd name="T14" fmla="*/ 34 w 282"/>
                <a:gd name="T15" fmla="*/ 215 h 215"/>
                <a:gd name="T16" fmla="*/ 65 w 282"/>
                <a:gd name="T17" fmla="*/ 215 h 215"/>
                <a:gd name="T18" fmla="*/ 101 w 282"/>
                <a:gd name="T19" fmla="*/ 199 h 215"/>
                <a:gd name="T20" fmla="*/ 162 w 282"/>
                <a:gd name="T21" fmla="*/ 153 h 215"/>
                <a:gd name="T22" fmla="*/ 205 w 282"/>
                <a:gd name="T23" fmla="*/ 108 h 215"/>
                <a:gd name="T24" fmla="*/ 253 w 282"/>
                <a:gd name="T25" fmla="*/ 46 h 215"/>
                <a:gd name="T26" fmla="*/ 282 w 282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215">
                  <a:moveTo>
                    <a:pt x="140" y="0"/>
                  </a:moveTo>
                  <a:lnTo>
                    <a:pt x="104" y="16"/>
                  </a:lnTo>
                  <a:lnTo>
                    <a:pt x="65" y="46"/>
                  </a:lnTo>
                  <a:lnTo>
                    <a:pt x="41" y="77"/>
                  </a:lnTo>
                  <a:lnTo>
                    <a:pt x="13" y="123"/>
                  </a:lnTo>
                  <a:lnTo>
                    <a:pt x="0" y="169"/>
                  </a:lnTo>
                  <a:lnTo>
                    <a:pt x="7" y="199"/>
                  </a:lnTo>
                  <a:lnTo>
                    <a:pt x="34" y="215"/>
                  </a:lnTo>
                  <a:lnTo>
                    <a:pt x="65" y="215"/>
                  </a:lnTo>
                  <a:lnTo>
                    <a:pt x="101" y="199"/>
                  </a:lnTo>
                  <a:lnTo>
                    <a:pt x="162" y="153"/>
                  </a:lnTo>
                  <a:lnTo>
                    <a:pt x="205" y="108"/>
                  </a:lnTo>
                  <a:lnTo>
                    <a:pt x="253" y="46"/>
                  </a:lnTo>
                  <a:lnTo>
                    <a:pt x="282" y="0"/>
                  </a:lnTo>
                </a:path>
              </a:pathLst>
            </a:custGeom>
            <a:noFill/>
            <a:ln w="19050" cmpd="sng">
              <a:solidFill>
                <a:srgbClr val="FF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14" name="Freeform 254"/>
            <p:cNvSpPr>
              <a:spLocks/>
            </p:cNvSpPr>
            <p:nvPr/>
          </p:nvSpPr>
          <p:spPr bwMode="auto">
            <a:xfrm>
              <a:off x="3484" y="3420"/>
              <a:ext cx="18" cy="43"/>
            </a:xfrm>
            <a:custGeom>
              <a:avLst/>
              <a:gdLst>
                <a:gd name="T0" fmla="*/ 0 w 82"/>
                <a:gd name="T1" fmla="*/ 0 h 215"/>
                <a:gd name="T2" fmla="*/ 32 w 82"/>
                <a:gd name="T3" fmla="*/ 0 h 215"/>
                <a:gd name="T4" fmla="*/ 43 w 82"/>
                <a:gd name="T5" fmla="*/ 16 h 215"/>
                <a:gd name="T6" fmla="*/ 50 w 82"/>
                <a:gd name="T7" fmla="*/ 46 h 215"/>
                <a:gd name="T8" fmla="*/ 48 w 82"/>
                <a:gd name="T9" fmla="*/ 169 h 215"/>
                <a:gd name="T10" fmla="*/ 56 w 82"/>
                <a:gd name="T11" fmla="*/ 199 h 215"/>
                <a:gd name="T12" fmla="*/ 67 w 82"/>
                <a:gd name="T13" fmla="*/ 215 h 215"/>
                <a:gd name="T14" fmla="*/ 82 w 82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15">
                  <a:moveTo>
                    <a:pt x="0" y="0"/>
                  </a:moveTo>
                  <a:lnTo>
                    <a:pt x="32" y="0"/>
                  </a:lnTo>
                  <a:lnTo>
                    <a:pt x="43" y="16"/>
                  </a:lnTo>
                  <a:lnTo>
                    <a:pt x="50" y="46"/>
                  </a:lnTo>
                  <a:lnTo>
                    <a:pt x="48" y="169"/>
                  </a:lnTo>
                  <a:lnTo>
                    <a:pt x="56" y="199"/>
                  </a:lnTo>
                  <a:lnTo>
                    <a:pt x="67" y="215"/>
                  </a:lnTo>
                  <a:lnTo>
                    <a:pt x="82" y="215"/>
                  </a:lnTo>
                </a:path>
              </a:pathLst>
            </a:custGeom>
            <a:noFill/>
            <a:ln w="19050" cmpd="sng">
              <a:solidFill>
                <a:srgbClr val="FF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815" name="Group 255"/>
          <p:cNvGrpSpPr>
            <a:grpSpLocks/>
          </p:cNvGrpSpPr>
          <p:nvPr/>
        </p:nvGrpSpPr>
        <p:grpSpPr bwMode="auto">
          <a:xfrm>
            <a:off x="5095875" y="1997075"/>
            <a:ext cx="2995613" cy="931863"/>
            <a:chOff x="3038" y="813"/>
            <a:chExt cx="1887" cy="587"/>
          </a:xfrm>
        </p:grpSpPr>
        <p:sp>
          <p:nvSpPr>
            <p:cNvPr id="66816" name="Line 256"/>
            <p:cNvSpPr>
              <a:spLocks noChangeShapeType="1"/>
            </p:cNvSpPr>
            <p:nvPr/>
          </p:nvSpPr>
          <p:spPr bwMode="auto">
            <a:xfrm flipH="1">
              <a:off x="3038" y="1398"/>
              <a:ext cx="1887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17" name="Line 257"/>
            <p:cNvSpPr>
              <a:spLocks noChangeShapeType="1"/>
            </p:cNvSpPr>
            <p:nvPr/>
          </p:nvSpPr>
          <p:spPr bwMode="auto">
            <a:xfrm flipH="1">
              <a:off x="3490" y="813"/>
              <a:ext cx="906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18" name="Line 258"/>
            <p:cNvSpPr>
              <a:spLocks noChangeShapeType="1"/>
            </p:cNvSpPr>
            <p:nvPr/>
          </p:nvSpPr>
          <p:spPr bwMode="auto">
            <a:xfrm flipH="1">
              <a:off x="4518" y="1173"/>
              <a:ext cx="206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19" name="Line 259"/>
            <p:cNvSpPr>
              <a:spLocks noChangeShapeType="1"/>
            </p:cNvSpPr>
            <p:nvPr/>
          </p:nvSpPr>
          <p:spPr bwMode="auto">
            <a:xfrm flipH="1">
              <a:off x="3868" y="1173"/>
              <a:ext cx="45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820" name="Group 260"/>
          <p:cNvGrpSpPr>
            <a:grpSpLocks/>
          </p:cNvGrpSpPr>
          <p:nvPr/>
        </p:nvGrpSpPr>
        <p:grpSpPr bwMode="auto">
          <a:xfrm>
            <a:off x="7180263" y="1997075"/>
            <a:ext cx="247650" cy="641350"/>
            <a:chOff x="4351" y="813"/>
            <a:chExt cx="156" cy="404"/>
          </a:xfrm>
        </p:grpSpPr>
        <p:grpSp>
          <p:nvGrpSpPr>
            <p:cNvPr id="66821" name="Group 261"/>
            <p:cNvGrpSpPr>
              <a:grpSpLocks/>
            </p:cNvGrpSpPr>
            <p:nvPr/>
          </p:nvGrpSpPr>
          <p:grpSpPr bwMode="auto">
            <a:xfrm>
              <a:off x="4351" y="927"/>
              <a:ext cx="156" cy="290"/>
              <a:chOff x="3348" y="3293"/>
              <a:chExt cx="73" cy="118"/>
            </a:xfrm>
          </p:grpSpPr>
          <p:sp>
            <p:nvSpPr>
              <p:cNvPr id="66822" name="Line 262"/>
              <p:cNvSpPr>
                <a:spLocks noChangeShapeType="1"/>
              </p:cNvSpPr>
              <p:nvPr/>
            </p:nvSpPr>
            <p:spPr bwMode="auto">
              <a:xfrm flipV="1">
                <a:off x="3369" y="3293"/>
                <a:ext cx="50" cy="17"/>
              </a:xfrm>
              <a:prstGeom prst="line">
                <a:avLst/>
              </a:prstGeom>
              <a:noFill/>
              <a:ln w="19050">
                <a:solidFill>
                  <a:srgbClr val="FF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23" name="Freeform 263"/>
              <p:cNvSpPr>
                <a:spLocks/>
              </p:cNvSpPr>
              <p:nvPr/>
            </p:nvSpPr>
            <p:spPr bwMode="auto">
              <a:xfrm>
                <a:off x="3348" y="3325"/>
                <a:ext cx="61" cy="86"/>
              </a:xfrm>
              <a:custGeom>
                <a:avLst/>
                <a:gdLst>
                  <a:gd name="T0" fmla="*/ 275 w 275"/>
                  <a:gd name="T1" fmla="*/ 0 h 430"/>
                  <a:gd name="T2" fmla="*/ 240 w 275"/>
                  <a:gd name="T3" fmla="*/ 16 h 430"/>
                  <a:gd name="T4" fmla="*/ 200 w 275"/>
                  <a:gd name="T5" fmla="*/ 46 h 430"/>
                  <a:gd name="T6" fmla="*/ 152 w 275"/>
                  <a:gd name="T7" fmla="*/ 108 h 430"/>
                  <a:gd name="T8" fmla="*/ 124 w 275"/>
                  <a:gd name="T9" fmla="*/ 153 h 430"/>
                  <a:gd name="T10" fmla="*/ 91 w 275"/>
                  <a:gd name="T11" fmla="*/ 215 h 430"/>
                  <a:gd name="T12" fmla="*/ 50 w 275"/>
                  <a:gd name="T13" fmla="*/ 308 h 430"/>
                  <a:gd name="T14" fmla="*/ 0 w 275"/>
                  <a:gd name="T15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5" h="430">
                    <a:moveTo>
                      <a:pt x="275" y="0"/>
                    </a:moveTo>
                    <a:lnTo>
                      <a:pt x="240" y="16"/>
                    </a:lnTo>
                    <a:lnTo>
                      <a:pt x="200" y="46"/>
                    </a:lnTo>
                    <a:lnTo>
                      <a:pt x="152" y="108"/>
                    </a:lnTo>
                    <a:lnTo>
                      <a:pt x="124" y="153"/>
                    </a:lnTo>
                    <a:lnTo>
                      <a:pt x="91" y="215"/>
                    </a:lnTo>
                    <a:lnTo>
                      <a:pt x="50" y="308"/>
                    </a:lnTo>
                    <a:lnTo>
                      <a:pt x="0" y="430"/>
                    </a:lnTo>
                  </a:path>
                </a:pathLst>
              </a:custGeom>
              <a:noFill/>
              <a:ln w="19050" cmpd="sng">
                <a:solidFill>
                  <a:srgbClr val="FF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24" name="Freeform 264"/>
              <p:cNvSpPr>
                <a:spLocks/>
              </p:cNvSpPr>
              <p:nvPr/>
            </p:nvSpPr>
            <p:spPr bwMode="auto">
              <a:xfrm>
                <a:off x="3367" y="3325"/>
                <a:ext cx="54" cy="64"/>
              </a:xfrm>
              <a:custGeom>
                <a:avLst/>
                <a:gdLst>
                  <a:gd name="T0" fmla="*/ 192 w 247"/>
                  <a:gd name="T1" fmla="*/ 0 h 322"/>
                  <a:gd name="T2" fmla="*/ 224 w 247"/>
                  <a:gd name="T3" fmla="*/ 0 h 322"/>
                  <a:gd name="T4" fmla="*/ 247 w 247"/>
                  <a:gd name="T5" fmla="*/ 32 h 322"/>
                  <a:gd name="T6" fmla="*/ 235 w 247"/>
                  <a:gd name="T7" fmla="*/ 77 h 322"/>
                  <a:gd name="T8" fmla="*/ 211 w 247"/>
                  <a:gd name="T9" fmla="*/ 108 h 322"/>
                  <a:gd name="T10" fmla="*/ 190 w 247"/>
                  <a:gd name="T11" fmla="*/ 123 h 322"/>
                  <a:gd name="T12" fmla="*/ 154 w 247"/>
                  <a:gd name="T13" fmla="*/ 139 h 322"/>
                  <a:gd name="T14" fmla="*/ 107 w 247"/>
                  <a:gd name="T15" fmla="*/ 139 h 322"/>
                  <a:gd name="T16" fmla="*/ 135 w 247"/>
                  <a:gd name="T17" fmla="*/ 153 h 322"/>
                  <a:gd name="T18" fmla="*/ 158 w 247"/>
                  <a:gd name="T19" fmla="*/ 185 h 322"/>
                  <a:gd name="T20" fmla="*/ 165 w 247"/>
                  <a:gd name="T21" fmla="*/ 215 h 322"/>
                  <a:gd name="T22" fmla="*/ 152 w 247"/>
                  <a:gd name="T23" fmla="*/ 261 h 322"/>
                  <a:gd name="T24" fmla="*/ 128 w 247"/>
                  <a:gd name="T25" fmla="*/ 292 h 322"/>
                  <a:gd name="T26" fmla="*/ 109 w 247"/>
                  <a:gd name="T27" fmla="*/ 308 h 322"/>
                  <a:gd name="T28" fmla="*/ 73 w 247"/>
                  <a:gd name="T29" fmla="*/ 322 h 322"/>
                  <a:gd name="T30" fmla="*/ 41 w 247"/>
                  <a:gd name="T31" fmla="*/ 322 h 322"/>
                  <a:gd name="T32" fmla="*/ 15 w 247"/>
                  <a:gd name="T33" fmla="*/ 308 h 322"/>
                  <a:gd name="T34" fmla="*/ 2 w 247"/>
                  <a:gd name="T35" fmla="*/ 292 h 322"/>
                  <a:gd name="T36" fmla="*/ 0 w 247"/>
                  <a:gd name="T37" fmla="*/ 24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7" h="322">
                    <a:moveTo>
                      <a:pt x="192" y="0"/>
                    </a:moveTo>
                    <a:lnTo>
                      <a:pt x="224" y="0"/>
                    </a:lnTo>
                    <a:lnTo>
                      <a:pt x="247" y="32"/>
                    </a:lnTo>
                    <a:lnTo>
                      <a:pt x="235" y="77"/>
                    </a:lnTo>
                    <a:lnTo>
                      <a:pt x="211" y="108"/>
                    </a:lnTo>
                    <a:lnTo>
                      <a:pt x="190" y="123"/>
                    </a:lnTo>
                    <a:lnTo>
                      <a:pt x="154" y="139"/>
                    </a:lnTo>
                    <a:lnTo>
                      <a:pt x="107" y="139"/>
                    </a:lnTo>
                    <a:lnTo>
                      <a:pt x="135" y="153"/>
                    </a:lnTo>
                    <a:lnTo>
                      <a:pt x="158" y="185"/>
                    </a:lnTo>
                    <a:lnTo>
                      <a:pt x="165" y="215"/>
                    </a:lnTo>
                    <a:lnTo>
                      <a:pt x="152" y="261"/>
                    </a:lnTo>
                    <a:lnTo>
                      <a:pt x="128" y="292"/>
                    </a:lnTo>
                    <a:lnTo>
                      <a:pt x="109" y="308"/>
                    </a:lnTo>
                    <a:lnTo>
                      <a:pt x="73" y="322"/>
                    </a:lnTo>
                    <a:lnTo>
                      <a:pt x="41" y="322"/>
                    </a:lnTo>
                    <a:lnTo>
                      <a:pt x="15" y="308"/>
                    </a:lnTo>
                    <a:lnTo>
                      <a:pt x="2" y="292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rgbClr val="FF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6825" name="Line 265"/>
            <p:cNvSpPr>
              <a:spLocks noChangeShapeType="1"/>
            </p:cNvSpPr>
            <p:nvPr/>
          </p:nvSpPr>
          <p:spPr bwMode="auto">
            <a:xfrm flipV="1">
              <a:off x="4396" y="813"/>
              <a:ext cx="2" cy="219"/>
            </a:xfrm>
            <a:prstGeom prst="line">
              <a:avLst/>
            </a:prstGeom>
            <a:noFill/>
            <a:ln w="19050">
              <a:solidFill>
                <a:srgbClr val="FF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826" name="Group 266"/>
          <p:cNvGrpSpPr>
            <a:grpSpLocks/>
          </p:cNvGrpSpPr>
          <p:nvPr/>
        </p:nvGrpSpPr>
        <p:grpSpPr bwMode="auto">
          <a:xfrm>
            <a:off x="4875213" y="3402013"/>
            <a:ext cx="1665287" cy="1325562"/>
            <a:chOff x="2899" y="1698"/>
            <a:chExt cx="1049" cy="835"/>
          </a:xfrm>
        </p:grpSpPr>
        <p:grpSp>
          <p:nvGrpSpPr>
            <p:cNvPr id="66827" name="Group 267"/>
            <p:cNvGrpSpPr>
              <a:grpSpLocks/>
            </p:cNvGrpSpPr>
            <p:nvPr/>
          </p:nvGrpSpPr>
          <p:grpSpPr bwMode="auto">
            <a:xfrm>
              <a:off x="3038" y="1826"/>
              <a:ext cx="830" cy="545"/>
              <a:chOff x="2728" y="3660"/>
              <a:chExt cx="392" cy="223"/>
            </a:xfrm>
          </p:grpSpPr>
          <p:sp>
            <p:nvSpPr>
              <p:cNvPr id="66828" name="Line 268"/>
              <p:cNvSpPr>
                <a:spLocks noChangeShapeType="1"/>
              </p:cNvSpPr>
              <p:nvPr/>
            </p:nvSpPr>
            <p:spPr bwMode="auto">
              <a:xfrm flipV="1">
                <a:off x="2728" y="3660"/>
                <a:ext cx="213" cy="22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29" name="Line 269"/>
              <p:cNvSpPr>
                <a:spLocks noChangeShapeType="1"/>
              </p:cNvSpPr>
              <p:nvPr/>
            </p:nvSpPr>
            <p:spPr bwMode="auto">
              <a:xfrm>
                <a:off x="2941" y="3660"/>
                <a:ext cx="179" cy="1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30" name="Line 270"/>
              <p:cNvSpPr>
                <a:spLocks noChangeShapeType="1"/>
              </p:cNvSpPr>
              <p:nvPr/>
            </p:nvSpPr>
            <p:spPr bwMode="auto">
              <a:xfrm flipH="1">
                <a:off x="2728" y="3797"/>
                <a:ext cx="392" cy="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6831" name="Freeform 271"/>
            <p:cNvSpPr>
              <a:spLocks/>
            </p:cNvSpPr>
            <p:nvPr/>
          </p:nvSpPr>
          <p:spPr bwMode="auto">
            <a:xfrm>
              <a:off x="2899" y="2356"/>
              <a:ext cx="97" cy="177"/>
            </a:xfrm>
            <a:custGeom>
              <a:avLst/>
              <a:gdLst>
                <a:gd name="T0" fmla="*/ 97 w 208"/>
                <a:gd name="T1" fmla="*/ 0 h 358"/>
                <a:gd name="T2" fmla="*/ 0 w 208"/>
                <a:gd name="T3" fmla="*/ 358 h 358"/>
                <a:gd name="T4" fmla="*/ 91 w 208"/>
                <a:gd name="T5" fmla="*/ 358 h 358"/>
                <a:gd name="T6" fmla="*/ 148 w 208"/>
                <a:gd name="T7" fmla="*/ 337 h 358"/>
                <a:gd name="T8" fmla="*/ 182 w 208"/>
                <a:gd name="T9" fmla="*/ 288 h 358"/>
                <a:gd name="T10" fmla="*/ 208 w 208"/>
                <a:gd name="T11" fmla="*/ 189 h 358"/>
                <a:gd name="T12" fmla="*/ 201 w 208"/>
                <a:gd name="T13" fmla="*/ 140 h 358"/>
                <a:gd name="T14" fmla="*/ 157 w 208"/>
                <a:gd name="T15" fmla="*/ 118 h 358"/>
                <a:gd name="T16" fmla="*/ 65 w 208"/>
                <a:gd name="T17" fmla="*/ 11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358">
                  <a:moveTo>
                    <a:pt x="97" y="0"/>
                  </a:moveTo>
                  <a:lnTo>
                    <a:pt x="0" y="358"/>
                  </a:lnTo>
                  <a:lnTo>
                    <a:pt x="91" y="358"/>
                  </a:lnTo>
                  <a:lnTo>
                    <a:pt x="148" y="337"/>
                  </a:lnTo>
                  <a:lnTo>
                    <a:pt x="182" y="288"/>
                  </a:lnTo>
                  <a:lnTo>
                    <a:pt x="208" y="189"/>
                  </a:lnTo>
                  <a:lnTo>
                    <a:pt x="201" y="140"/>
                  </a:lnTo>
                  <a:lnTo>
                    <a:pt x="157" y="118"/>
                  </a:lnTo>
                  <a:lnTo>
                    <a:pt x="65" y="11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6832" name="Group 272"/>
            <p:cNvGrpSpPr>
              <a:grpSpLocks/>
            </p:cNvGrpSpPr>
            <p:nvPr/>
          </p:nvGrpSpPr>
          <p:grpSpPr bwMode="auto">
            <a:xfrm>
              <a:off x="3868" y="2205"/>
              <a:ext cx="80" cy="120"/>
              <a:chOff x="3120" y="3815"/>
              <a:chExt cx="37" cy="49"/>
            </a:xfrm>
          </p:grpSpPr>
          <p:sp>
            <p:nvSpPr>
              <p:cNvPr id="66833" name="Line 273"/>
              <p:cNvSpPr>
                <a:spLocks noChangeShapeType="1"/>
              </p:cNvSpPr>
              <p:nvPr/>
            </p:nvSpPr>
            <p:spPr bwMode="auto">
              <a:xfrm flipH="1">
                <a:off x="3132" y="3863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34" name="Freeform 274"/>
              <p:cNvSpPr>
                <a:spLocks/>
              </p:cNvSpPr>
              <p:nvPr/>
            </p:nvSpPr>
            <p:spPr bwMode="auto">
              <a:xfrm>
                <a:off x="3120" y="3849"/>
                <a:ext cx="12" cy="14"/>
              </a:xfrm>
              <a:custGeom>
                <a:avLst/>
                <a:gdLst>
                  <a:gd name="T0" fmla="*/ 0 w 53"/>
                  <a:gd name="T1" fmla="*/ 0 h 70"/>
                  <a:gd name="T2" fmla="*/ 8 w 53"/>
                  <a:gd name="T3" fmla="*/ 49 h 70"/>
                  <a:gd name="T4" fmla="*/ 53 w 53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70">
                    <a:moveTo>
                      <a:pt x="0" y="0"/>
                    </a:moveTo>
                    <a:lnTo>
                      <a:pt x="8" y="49"/>
                    </a:lnTo>
                    <a:lnTo>
                      <a:pt x="53" y="7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35" name="Line 275"/>
              <p:cNvSpPr>
                <a:spLocks noChangeShapeType="1"/>
              </p:cNvSpPr>
              <p:nvPr/>
            </p:nvSpPr>
            <p:spPr bwMode="auto">
              <a:xfrm flipV="1">
                <a:off x="3120" y="3829"/>
                <a:ext cx="6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36" name="Freeform 276"/>
              <p:cNvSpPr>
                <a:spLocks/>
              </p:cNvSpPr>
              <p:nvPr/>
            </p:nvSpPr>
            <p:spPr bwMode="auto">
              <a:xfrm>
                <a:off x="3126" y="3815"/>
                <a:ext cx="20" cy="14"/>
              </a:xfrm>
              <a:custGeom>
                <a:avLst/>
                <a:gdLst>
                  <a:gd name="T0" fmla="*/ 90 w 90"/>
                  <a:gd name="T1" fmla="*/ 0 h 70"/>
                  <a:gd name="T2" fmla="*/ 34 w 90"/>
                  <a:gd name="T3" fmla="*/ 20 h 70"/>
                  <a:gd name="T4" fmla="*/ 0 w 90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70">
                    <a:moveTo>
                      <a:pt x="90" y="0"/>
                    </a:moveTo>
                    <a:lnTo>
                      <a:pt x="34" y="20"/>
                    </a:lnTo>
                    <a:lnTo>
                      <a:pt x="0" y="7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37" name="Line 277"/>
              <p:cNvSpPr>
                <a:spLocks noChangeShapeType="1"/>
              </p:cNvSpPr>
              <p:nvPr/>
            </p:nvSpPr>
            <p:spPr bwMode="auto">
              <a:xfrm>
                <a:off x="3146" y="3815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838" name="Group 278"/>
            <p:cNvGrpSpPr>
              <a:grpSpLocks/>
            </p:cNvGrpSpPr>
            <p:nvPr/>
          </p:nvGrpSpPr>
          <p:grpSpPr bwMode="auto">
            <a:xfrm>
              <a:off x="3357" y="1698"/>
              <a:ext cx="103" cy="122"/>
              <a:chOff x="2878" y="3608"/>
              <a:chExt cx="49" cy="50"/>
            </a:xfrm>
          </p:grpSpPr>
          <p:sp>
            <p:nvSpPr>
              <p:cNvPr id="66839" name="Freeform 279"/>
              <p:cNvSpPr>
                <a:spLocks/>
              </p:cNvSpPr>
              <p:nvPr/>
            </p:nvSpPr>
            <p:spPr bwMode="auto">
              <a:xfrm>
                <a:off x="2915" y="3649"/>
                <a:ext cx="3" cy="9"/>
              </a:xfrm>
              <a:custGeom>
                <a:avLst/>
                <a:gdLst>
                  <a:gd name="T0" fmla="*/ 0 w 18"/>
                  <a:gd name="T1" fmla="*/ 0 h 45"/>
                  <a:gd name="T2" fmla="*/ 1 w 18"/>
                  <a:gd name="T3" fmla="*/ 25 h 45"/>
                  <a:gd name="T4" fmla="*/ 18 w 18"/>
                  <a:gd name="T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5">
                    <a:moveTo>
                      <a:pt x="0" y="0"/>
                    </a:moveTo>
                    <a:lnTo>
                      <a:pt x="1" y="25"/>
                    </a:lnTo>
                    <a:lnTo>
                      <a:pt x="18" y="4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40" name="Freeform 280"/>
              <p:cNvSpPr>
                <a:spLocks/>
              </p:cNvSpPr>
              <p:nvPr/>
            </p:nvSpPr>
            <p:spPr bwMode="auto">
              <a:xfrm>
                <a:off x="2878" y="3608"/>
                <a:ext cx="37" cy="48"/>
              </a:xfrm>
              <a:custGeom>
                <a:avLst/>
                <a:gdLst>
                  <a:gd name="T0" fmla="*/ 124 w 169"/>
                  <a:gd name="T1" fmla="*/ 0 h 241"/>
                  <a:gd name="T2" fmla="*/ 89 w 169"/>
                  <a:gd name="T3" fmla="*/ 0 h 241"/>
                  <a:gd name="T4" fmla="*/ 58 w 169"/>
                  <a:gd name="T5" fmla="*/ 12 h 241"/>
                  <a:gd name="T6" fmla="*/ 42 w 169"/>
                  <a:gd name="T7" fmla="*/ 38 h 241"/>
                  <a:gd name="T8" fmla="*/ 0 w 169"/>
                  <a:gd name="T9" fmla="*/ 189 h 241"/>
                  <a:gd name="T10" fmla="*/ 7 w 169"/>
                  <a:gd name="T11" fmla="*/ 225 h 241"/>
                  <a:gd name="T12" fmla="*/ 40 w 169"/>
                  <a:gd name="T13" fmla="*/ 241 h 241"/>
                  <a:gd name="T14" fmla="*/ 79 w 169"/>
                  <a:gd name="T15" fmla="*/ 241 h 241"/>
                  <a:gd name="T16" fmla="*/ 169 w 169"/>
                  <a:gd name="T17" fmla="*/ 19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1">
                    <a:moveTo>
                      <a:pt x="124" y="0"/>
                    </a:moveTo>
                    <a:lnTo>
                      <a:pt x="89" y="0"/>
                    </a:lnTo>
                    <a:lnTo>
                      <a:pt x="58" y="12"/>
                    </a:lnTo>
                    <a:lnTo>
                      <a:pt x="42" y="38"/>
                    </a:lnTo>
                    <a:lnTo>
                      <a:pt x="0" y="189"/>
                    </a:lnTo>
                    <a:lnTo>
                      <a:pt x="7" y="225"/>
                    </a:lnTo>
                    <a:lnTo>
                      <a:pt x="40" y="241"/>
                    </a:lnTo>
                    <a:lnTo>
                      <a:pt x="79" y="241"/>
                    </a:lnTo>
                    <a:lnTo>
                      <a:pt x="169" y="19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41" name="Line 281"/>
              <p:cNvSpPr>
                <a:spLocks noChangeShapeType="1"/>
              </p:cNvSpPr>
              <p:nvPr/>
            </p:nvSpPr>
            <p:spPr bwMode="auto">
              <a:xfrm flipH="1">
                <a:off x="2905" y="3608"/>
                <a:ext cx="2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42" name="Line 282"/>
              <p:cNvSpPr>
                <a:spLocks noChangeShapeType="1"/>
              </p:cNvSpPr>
              <p:nvPr/>
            </p:nvSpPr>
            <p:spPr bwMode="auto">
              <a:xfrm flipH="1">
                <a:off x="2915" y="3608"/>
                <a:ext cx="12" cy="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6843" name="Group 283"/>
          <p:cNvGrpSpPr>
            <a:grpSpLocks/>
          </p:cNvGrpSpPr>
          <p:nvPr/>
        </p:nvGrpSpPr>
        <p:grpSpPr bwMode="auto">
          <a:xfrm>
            <a:off x="4814888" y="1660525"/>
            <a:ext cx="1885950" cy="1354138"/>
            <a:chOff x="2861" y="601"/>
            <a:chExt cx="1188" cy="853"/>
          </a:xfrm>
        </p:grpSpPr>
        <p:grpSp>
          <p:nvGrpSpPr>
            <p:cNvPr id="66844" name="Group 284"/>
            <p:cNvGrpSpPr>
              <a:grpSpLocks/>
            </p:cNvGrpSpPr>
            <p:nvPr/>
          </p:nvGrpSpPr>
          <p:grpSpPr bwMode="auto">
            <a:xfrm>
              <a:off x="3038" y="813"/>
              <a:ext cx="830" cy="585"/>
              <a:chOff x="2728" y="3247"/>
              <a:chExt cx="392" cy="238"/>
            </a:xfrm>
          </p:grpSpPr>
          <p:sp>
            <p:nvSpPr>
              <p:cNvPr id="66845" name="Line 285"/>
              <p:cNvSpPr>
                <a:spLocks noChangeShapeType="1"/>
              </p:cNvSpPr>
              <p:nvPr/>
            </p:nvSpPr>
            <p:spPr bwMode="auto">
              <a:xfrm flipV="1">
                <a:off x="2728" y="3247"/>
                <a:ext cx="213" cy="2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46" name="Line 286"/>
              <p:cNvSpPr>
                <a:spLocks noChangeShapeType="1"/>
              </p:cNvSpPr>
              <p:nvPr/>
            </p:nvSpPr>
            <p:spPr bwMode="auto">
              <a:xfrm>
                <a:off x="2941" y="3247"/>
                <a:ext cx="179" cy="14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47" name="Line 287"/>
              <p:cNvSpPr>
                <a:spLocks noChangeShapeType="1"/>
              </p:cNvSpPr>
              <p:nvPr/>
            </p:nvSpPr>
            <p:spPr bwMode="auto">
              <a:xfrm flipH="1">
                <a:off x="2728" y="3390"/>
                <a:ext cx="392" cy="9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848" name="Group 288"/>
            <p:cNvGrpSpPr>
              <a:grpSpLocks/>
            </p:cNvGrpSpPr>
            <p:nvPr/>
          </p:nvGrpSpPr>
          <p:grpSpPr bwMode="auto">
            <a:xfrm>
              <a:off x="3891" y="944"/>
              <a:ext cx="158" cy="178"/>
              <a:chOff x="3130" y="3300"/>
              <a:chExt cx="75" cy="73"/>
            </a:xfrm>
          </p:grpSpPr>
          <p:sp>
            <p:nvSpPr>
              <p:cNvPr id="66849" name="Line 289"/>
              <p:cNvSpPr>
                <a:spLocks noChangeShapeType="1"/>
              </p:cNvSpPr>
              <p:nvPr/>
            </p:nvSpPr>
            <p:spPr bwMode="auto">
              <a:xfrm flipH="1">
                <a:off x="3141" y="3372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50" name="Freeform 290"/>
              <p:cNvSpPr>
                <a:spLocks/>
              </p:cNvSpPr>
              <p:nvPr/>
            </p:nvSpPr>
            <p:spPr bwMode="auto">
              <a:xfrm>
                <a:off x="3130" y="3358"/>
                <a:ext cx="11" cy="14"/>
              </a:xfrm>
              <a:custGeom>
                <a:avLst/>
                <a:gdLst>
                  <a:gd name="T0" fmla="*/ 0 w 52"/>
                  <a:gd name="T1" fmla="*/ 0 h 70"/>
                  <a:gd name="T2" fmla="*/ 8 w 52"/>
                  <a:gd name="T3" fmla="*/ 49 h 70"/>
                  <a:gd name="T4" fmla="*/ 52 w 52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70">
                    <a:moveTo>
                      <a:pt x="0" y="0"/>
                    </a:moveTo>
                    <a:lnTo>
                      <a:pt x="8" y="49"/>
                    </a:lnTo>
                    <a:lnTo>
                      <a:pt x="52" y="7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51" name="Line 291"/>
              <p:cNvSpPr>
                <a:spLocks noChangeShapeType="1"/>
              </p:cNvSpPr>
              <p:nvPr/>
            </p:nvSpPr>
            <p:spPr bwMode="auto">
              <a:xfrm flipV="1">
                <a:off x="3130" y="3338"/>
                <a:ext cx="5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52" name="Freeform 292"/>
              <p:cNvSpPr>
                <a:spLocks/>
              </p:cNvSpPr>
              <p:nvPr/>
            </p:nvSpPr>
            <p:spPr bwMode="auto">
              <a:xfrm>
                <a:off x="3135" y="3324"/>
                <a:ext cx="21" cy="14"/>
              </a:xfrm>
              <a:custGeom>
                <a:avLst/>
                <a:gdLst>
                  <a:gd name="T0" fmla="*/ 91 w 91"/>
                  <a:gd name="T1" fmla="*/ 0 h 69"/>
                  <a:gd name="T2" fmla="*/ 34 w 91"/>
                  <a:gd name="T3" fmla="*/ 20 h 69"/>
                  <a:gd name="T4" fmla="*/ 0 w 91"/>
                  <a:gd name="T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69">
                    <a:moveTo>
                      <a:pt x="91" y="0"/>
                    </a:moveTo>
                    <a:lnTo>
                      <a:pt x="34" y="20"/>
                    </a:lnTo>
                    <a:lnTo>
                      <a:pt x="0" y="6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53" name="Line 293"/>
              <p:cNvSpPr>
                <a:spLocks noChangeShapeType="1"/>
              </p:cNvSpPr>
              <p:nvPr/>
            </p:nvSpPr>
            <p:spPr bwMode="auto">
              <a:xfrm>
                <a:off x="3156" y="33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54" name="Line 294"/>
              <p:cNvSpPr>
                <a:spLocks noChangeShapeType="1"/>
              </p:cNvSpPr>
              <p:nvPr/>
            </p:nvSpPr>
            <p:spPr bwMode="auto">
              <a:xfrm flipV="1">
                <a:off x="3195" y="3300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855" name="Group 295"/>
            <p:cNvGrpSpPr>
              <a:grpSpLocks/>
            </p:cNvGrpSpPr>
            <p:nvPr/>
          </p:nvGrpSpPr>
          <p:grpSpPr bwMode="auto">
            <a:xfrm>
              <a:off x="2861" y="1278"/>
              <a:ext cx="185" cy="176"/>
              <a:chOff x="2644" y="3436"/>
              <a:chExt cx="88" cy="72"/>
            </a:xfrm>
          </p:grpSpPr>
          <p:sp>
            <p:nvSpPr>
              <p:cNvPr id="66856" name="Freeform 296"/>
              <p:cNvSpPr>
                <a:spLocks/>
              </p:cNvSpPr>
              <p:nvPr/>
            </p:nvSpPr>
            <p:spPr bwMode="auto">
              <a:xfrm>
                <a:off x="2644" y="3436"/>
                <a:ext cx="46" cy="72"/>
              </a:xfrm>
              <a:custGeom>
                <a:avLst/>
                <a:gdLst>
                  <a:gd name="T0" fmla="*/ 99 w 210"/>
                  <a:gd name="T1" fmla="*/ 0 h 358"/>
                  <a:gd name="T2" fmla="*/ 0 w 210"/>
                  <a:gd name="T3" fmla="*/ 358 h 358"/>
                  <a:gd name="T4" fmla="*/ 92 w 210"/>
                  <a:gd name="T5" fmla="*/ 358 h 358"/>
                  <a:gd name="T6" fmla="*/ 148 w 210"/>
                  <a:gd name="T7" fmla="*/ 337 h 358"/>
                  <a:gd name="T8" fmla="*/ 182 w 210"/>
                  <a:gd name="T9" fmla="*/ 288 h 358"/>
                  <a:gd name="T10" fmla="*/ 210 w 210"/>
                  <a:gd name="T11" fmla="*/ 189 h 358"/>
                  <a:gd name="T12" fmla="*/ 202 w 210"/>
                  <a:gd name="T13" fmla="*/ 140 h 358"/>
                  <a:gd name="T14" fmla="*/ 157 w 210"/>
                  <a:gd name="T15" fmla="*/ 120 h 358"/>
                  <a:gd name="T16" fmla="*/ 65 w 210"/>
                  <a:gd name="T17" fmla="*/ 12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358">
                    <a:moveTo>
                      <a:pt x="99" y="0"/>
                    </a:moveTo>
                    <a:lnTo>
                      <a:pt x="0" y="358"/>
                    </a:lnTo>
                    <a:lnTo>
                      <a:pt x="92" y="358"/>
                    </a:lnTo>
                    <a:lnTo>
                      <a:pt x="148" y="337"/>
                    </a:lnTo>
                    <a:lnTo>
                      <a:pt x="182" y="288"/>
                    </a:lnTo>
                    <a:lnTo>
                      <a:pt x="210" y="189"/>
                    </a:lnTo>
                    <a:lnTo>
                      <a:pt x="202" y="140"/>
                    </a:lnTo>
                    <a:lnTo>
                      <a:pt x="157" y="120"/>
                    </a:lnTo>
                    <a:lnTo>
                      <a:pt x="65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57" name="Line 297"/>
              <p:cNvSpPr>
                <a:spLocks noChangeShapeType="1"/>
              </p:cNvSpPr>
              <p:nvPr/>
            </p:nvSpPr>
            <p:spPr bwMode="auto">
              <a:xfrm flipV="1">
                <a:off x="2724" y="3436"/>
                <a:ext cx="8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858" name="Group 298"/>
            <p:cNvGrpSpPr>
              <a:grpSpLocks/>
            </p:cNvGrpSpPr>
            <p:nvPr/>
          </p:nvGrpSpPr>
          <p:grpSpPr bwMode="auto">
            <a:xfrm>
              <a:off x="3368" y="601"/>
              <a:ext cx="180" cy="172"/>
              <a:chOff x="2883" y="3160"/>
              <a:chExt cx="86" cy="70"/>
            </a:xfrm>
          </p:grpSpPr>
          <p:sp>
            <p:nvSpPr>
              <p:cNvPr id="66859" name="Freeform 299"/>
              <p:cNvSpPr>
                <a:spLocks/>
              </p:cNvSpPr>
              <p:nvPr/>
            </p:nvSpPr>
            <p:spPr bwMode="auto">
              <a:xfrm>
                <a:off x="2883" y="3181"/>
                <a:ext cx="38" cy="48"/>
              </a:xfrm>
              <a:custGeom>
                <a:avLst/>
                <a:gdLst>
                  <a:gd name="T0" fmla="*/ 125 w 170"/>
                  <a:gd name="T1" fmla="*/ 0 h 240"/>
                  <a:gd name="T2" fmla="*/ 90 w 170"/>
                  <a:gd name="T3" fmla="*/ 0 h 240"/>
                  <a:gd name="T4" fmla="*/ 59 w 170"/>
                  <a:gd name="T5" fmla="*/ 11 h 240"/>
                  <a:gd name="T6" fmla="*/ 43 w 170"/>
                  <a:gd name="T7" fmla="*/ 37 h 240"/>
                  <a:gd name="T8" fmla="*/ 0 w 170"/>
                  <a:gd name="T9" fmla="*/ 189 h 240"/>
                  <a:gd name="T10" fmla="*/ 8 w 170"/>
                  <a:gd name="T11" fmla="*/ 224 h 240"/>
                  <a:gd name="T12" fmla="*/ 41 w 170"/>
                  <a:gd name="T13" fmla="*/ 240 h 240"/>
                  <a:gd name="T14" fmla="*/ 80 w 170"/>
                  <a:gd name="T15" fmla="*/ 240 h 240"/>
                  <a:gd name="T16" fmla="*/ 170 w 170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240">
                    <a:moveTo>
                      <a:pt x="125" y="0"/>
                    </a:moveTo>
                    <a:lnTo>
                      <a:pt x="90" y="0"/>
                    </a:lnTo>
                    <a:lnTo>
                      <a:pt x="59" y="11"/>
                    </a:lnTo>
                    <a:lnTo>
                      <a:pt x="43" y="37"/>
                    </a:lnTo>
                    <a:lnTo>
                      <a:pt x="0" y="189"/>
                    </a:lnTo>
                    <a:lnTo>
                      <a:pt x="8" y="224"/>
                    </a:lnTo>
                    <a:lnTo>
                      <a:pt x="41" y="240"/>
                    </a:lnTo>
                    <a:lnTo>
                      <a:pt x="80" y="240"/>
                    </a:lnTo>
                    <a:lnTo>
                      <a:pt x="170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60" name="Line 300"/>
              <p:cNvSpPr>
                <a:spLocks noChangeShapeType="1"/>
              </p:cNvSpPr>
              <p:nvPr/>
            </p:nvSpPr>
            <p:spPr bwMode="auto">
              <a:xfrm flipH="1">
                <a:off x="2919" y="3181"/>
                <a:ext cx="12" cy="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61" name="Freeform 301"/>
              <p:cNvSpPr>
                <a:spLocks/>
              </p:cNvSpPr>
              <p:nvPr/>
            </p:nvSpPr>
            <p:spPr bwMode="auto">
              <a:xfrm>
                <a:off x="2919" y="3221"/>
                <a:ext cx="5" cy="9"/>
              </a:xfrm>
              <a:custGeom>
                <a:avLst/>
                <a:gdLst>
                  <a:gd name="T0" fmla="*/ 0 w 19"/>
                  <a:gd name="T1" fmla="*/ 0 h 47"/>
                  <a:gd name="T2" fmla="*/ 2 w 19"/>
                  <a:gd name="T3" fmla="*/ 27 h 47"/>
                  <a:gd name="T4" fmla="*/ 19 w 19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7">
                    <a:moveTo>
                      <a:pt x="0" y="0"/>
                    </a:moveTo>
                    <a:lnTo>
                      <a:pt x="2" y="27"/>
                    </a:lnTo>
                    <a:lnTo>
                      <a:pt x="19" y="47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62" name="Line 302"/>
              <p:cNvSpPr>
                <a:spLocks noChangeShapeType="1"/>
              </p:cNvSpPr>
              <p:nvPr/>
            </p:nvSpPr>
            <p:spPr bwMode="auto">
              <a:xfrm flipH="1">
                <a:off x="2911" y="3181"/>
                <a:ext cx="2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63" name="Line 303"/>
              <p:cNvSpPr>
                <a:spLocks noChangeShapeType="1"/>
              </p:cNvSpPr>
              <p:nvPr/>
            </p:nvSpPr>
            <p:spPr bwMode="auto">
              <a:xfrm flipV="1">
                <a:off x="2960" y="3160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6864" name="Group 304"/>
          <p:cNvGrpSpPr>
            <a:grpSpLocks/>
          </p:cNvGrpSpPr>
          <p:nvPr/>
        </p:nvGrpSpPr>
        <p:grpSpPr bwMode="auto">
          <a:xfrm>
            <a:off x="7251700" y="1643063"/>
            <a:ext cx="1320800" cy="1352550"/>
            <a:chOff x="4396" y="590"/>
            <a:chExt cx="832" cy="852"/>
          </a:xfrm>
        </p:grpSpPr>
        <p:sp>
          <p:nvSpPr>
            <p:cNvPr id="66865" name="Line 305"/>
            <p:cNvSpPr>
              <a:spLocks noChangeShapeType="1"/>
            </p:cNvSpPr>
            <p:nvPr/>
          </p:nvSpPr>
          <p:spPr bwMode="auto">
            <a:xfrm>
              <a:off x="4396" y="813"/>
              <a:ext cx="529" cy="5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6866" name="Group 306"/>
            <p:cNvGrpSpPr>
              <a:grpSpLocks/>
            </p:cNvGrpSpPr>
            <p:nvPr/>
          </p:nvGrpSpPr>
          <p:grpSpPr bwMode="auto">
            <a:xfrm>
              <a:off x="4995" y="1267"/>
              <a:ext cx="233" cy="175"/>
              <a:chOff x="3651" y="3432"/>
              <a:chExt cx="110" cy="71"/>
            </a:xfrm>
          </p:grpSpPr>
          <p:sp>
            <p:nvSpPr>
              <p:cNvPr id="66867" name="Freeform 307"/>
              <p:cNvSpPr>
                <a:spLocks/>
              </p:cNvSpPr>
              <p:nvPr/>
            </p:nvSpPr>
            <p:spPr bwMode="auto">
              <a:xfrm>
                <a:off x="3651" y="3432"/>
                <a:ext cx="46" cy="71"/>
              </a:xfrm>
              <a:custGeom>
                <a:avLst/>
                <a:gdLst>
                  <a:gd name="T0" fmla="*/ 98 w 209"/>
                  <a:gd name="T1" fmla="*/ 0 h 357"/>
                  <a:gd name="T2" fmla="*/ 0 w 209"/>
                  <a:gd name="T3" fmla="*/ 357 h 357"/>
                  <a:gd name="T4" fmla="*/ 91 w 209"/>
                  <a:gd name="T5" fmla="*/ 357 h 357"/>
                  <a:gd name="T6" fmla="*/ 148 w 209"/>
                  <a:gd name="T7" fmla="*/ 337 h 357"/>
                  <a:gd name="T8" fmla="*/ 182 w 209"/>
                  <a:gd name="T9" fmla="*/ 288 h 357"/>
                  <a:gd name="T10" fmla="*/ 209 w 209"/>
                  <a:gd name="T11" fmla="*/ 188 h 357"/>
                  <a:gd name="T12" fmla="*/ 201 w 209"/>
                  <a:gd name="T13" fmla="*/ 139 h 357"/>
                  <a:gd name="T14" fmla="*/ 157 w 209"/>
                  <a:gd name="T15" fmla="*/ 119 h 357"/>
                  <a:gd name="T16" fmla="*/ 65 w 209"/>
                  <a:gd name="T17" fmla="*/ 11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357">
                    <a:moveTo>
                      <a:pt x="98" y="0"/>
                    </a:moveTo>
                    <a:lnTo>
                      <a:pt x="0" y="357"/>
                    </a:lnTo>
                    <a:lnTo>
                      <a:pt x="91" y="357"/>
                    </a:lnTo>
                    <a:lnTo>
                      <a:pt x="148" y="337"/>
                    </a:lnTo>
                    <a:lnTo>
                      <a:pt x="182" y="288"/>
                    </a:lnTo>
                    <a:lnTo>
                      <a:pt x="209" y="188"/>
                    </a:lnTo>
                    <a:lnTo>
                      <a:pt x="201" y="139"/>
                    </a:lnTo>
                    <a:lnTo>
                      <a:pt x="157" y="119"/>
                    </a:lnTo>
                    <a:lnTo>
                      <a:pt x="65" y="11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68" name="Line 308"/>
              <p:cNvSpPr>
                <a:spLocks noChangeShapeType="1"/>
              </p:cNvSpPr>
              <p:nvPr/>
            </p:nvSpPr>
            <p:spPr bwMode="auto">
              <a:xfrm flipV="1">
                <a:off x="3729" y="3432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69" name="Line 309"/>
              <p:cNvSpPr>
                <a:spLocks noChangeShapeType="1"/>
              </p:cNvSpPr>
              <p:nvPr/>
            </p:nvSpPr>
            <p:spPr bwMode="auto">
              <a:xfrm flipH="1">
                <a:off x="3752" y="3432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870" name="Group 310"/>
            <p:cNvGrpSpPr>
              <a:grpSpLocks/>
            </p:cNvGrpSpPr>
            <p:nvPr/>
          </p:nvGrpSpPr>
          <p:grpSpPr bwMode="auto">
            <a:xfrm>
              <a:off x="4812" y="1019"/>
              <a:ext cx="208" cy="179"/>
              <a:chOff x="3565" y="3331"/>
              <a:chExt cx="98" cy="73"/>
            </a:xfrm>
          </p:grpSpPr>
          <p:sp>
            <p:nvSpPr>
              <p:cNvPr id="66871" name="Line 311"/>
              <p:cNvSpPr>
                <a:spLocks noChangeShapeType="1"/>
              </p:cNvSpPr>
              <p:nvPr/>
            </p:nvSpPr>
            <p:spPr bwMode="auto">
              <a:xfrm flipH="1">
                <a:off x="3576" y="3403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72" name="Freeform 312"/>
              <p:cNvSpPr>
                <a:spLocks/>
              </p:cNvSpPr>
              <p:nvPr/>
            </p:nvSpPr>
            <p:spPr bwMode="auto">
              <a:xfrm>
                <a:off x="3565" y="3389"/>
                <a:ext cx="11" cy="14"/>
              </a:xfrm>
              <a:custGeom>
                <a:avLst/>
                <a:gdLst>
                  <a:gd name="T0" fmla="*/ 0 w 52"/>
                  <a:gd name="T1" fmla="*/ 0 h 71"/>
                  <a:gd name="T2" fmla="*/ 7 w 52"/>
                  <a:gd name="T3" fmla="*/ 49 h 71"/>
                  <a:gd name="T4" fmla="*/ 52 w 52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71">
                    <a:moveTo>
                      <a:pt x="0" y="0"/>
                    </a:moveTo>
                    <a:lnTo>
                      <a:pt x="7" y="49"/>
                    </a:lnTo>
                    <a:lnTo>
                      <a:pt x="52" y="7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73" name="Line 313"/>
              <p:cNvSpPr>
                <a:spLocks noChangeShapeType="1"/>
              </p:cNvSpPr>
              <p:nvPr/>
            </p:nvSpPr>
            <p:spPr bwMode="auto">
              <a:xfrm flipV="1">
                <a:off x="3565" y="3369"/>
                <a:ext cx="6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74" name="Freeform 314"/>
              <p:cNvSpPr>
                <a:spLocks/>
              </p:cNvSpPr>
              <p:nvPr/>
            </p:nvSpPr>
            <p:spPr bwMode="auto">
              <a:xfrm>
                <a:off x="3571" y="3355"/>
                <a:ext cx="19" cy="14"/>
              </a:xfrm>
              <a:custGeom>
                <a:avLst/>
                <a:gdLst>
                  <a:gd name="T0" fmla="*/ 91 w 91"/>
                  <a:gd name="T1" fmla="*/ 0 h 70"/>
                  <a:gd name="T2" fmla="*/ 35 w 91"/>
                  <a:gd name="T3" fmla="*/ 20 h 70"/>
                  <a:gd name="T4" fmla="*/ 0 w 91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70">
                    <a:moveTo>
                      <a:pt x="91" y="0"/>
                    </a:moveTo>
                    <a:lnTo>
                      <a:pt x="35" y="20"/>
                    </a:lnTo>
                    <a:lnTo>
                      <a:pt x="0" y="7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75" name="Line 315"/>
              <p:cNvSpPr>
                <a:spLocks noChangeShapeType="1"/>
              </p:cNvSpPr>
              <p:nvPr/>
            </p:nvSpPr>
            <p:spPr bwMode="auto">
              <a:xfrm>
                <a:off x="3590" y="3355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76" name="Line 316"/>
              <p:cNvSpPr>
                <a:spLocks noChangeShapeType="1"/>
              </p:cNvSpPr>
              <p:nvPr/>
            </p:nvSpPr>
            <p:spPr bwMode="auto">
              <a:xfrm flipV="1">
                <a:off x="3631" y="3331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77" name="Line 317"/>
              <p:cNvSpPr>
                <a:spLocks noChangeShapeType="1"/>
              </p:cNvSpPr>
              <p:nvPr/>
            </p:nvSpPr>
            <p:spPr bwMode="auto">
              <a:xfrm flipH="1">
                <a:off x="3653" y="3331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878" name="Group 318"/>
            <p:cNvGrpSpPr>
              <a:grpSpLocks/>
            </p:cNvGrpSpPr>
            <p:nvPr/>
          </p:nvGrpSpPr>
          <p:grpSpPr bwMode="auto">
            <a:xfrm>
              <a:off x="4465" y="590"/>
              <a:ext cx="225" cy="190"/>
              <a:chOff x="3401" y="3156"/>
              <a:chExt cx="106" cy="77"/>
            </a:xfrm>
          </p:grpSpPr>
          <p:sp>
            <p:nvSpPr>
              <p:cNvPr id="66879" name="Line 319"/>
              <p:cNvSpPr>
                <a:spLocks noChangeShapeType="1"/>
              </p:cNvSpPr>
              <p:nvPr/>
            </p:nvSpPr>
            <p:spPr bwMode="auto">
              <a:xfrm flipH="1">
                <a:off x="3428" y="3184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80" name="Line 320"/>
              <p:cNvSpPr>
                <a:spLocks noChangeShapeType="1"/>
              </p:cNvSpPr>
              <p:nvPr/>
            </p:nvSpPr>
            <p:spPr bwMode="auto">
              <a:xfrm flipH="1">
                <a:off x="3428" y="3184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81" name="Freeform 321"/>
              <p:cNvSpPr>
                <a:spLocks/>
              </p:cNvSpPr>
              <p:nvPr/>
            </p:nvSpPr>
            <p:spPr bwMode="auto">
              <a:xfrm>
                <a:off x="3437" y="3224"/>
                <a:ext cx="5" cy="9"/>
              </a:xfrm>
              <a:custGeom>
                <a:avLst/>
                <a:gdLst>
                  <a:gd name="T0" fmla="*/ 0 w 18"/>
                  <a:gd name="T1" fmla="*/ 0 h 46"/>
                  <a:gd name="T2" fmla="*/ 1 w 18"/>
                  <a:gd name="T3" fmla="*/ 26 h 46"/>
                  <a:gd name="T4" fmla="*/ 18 w 18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6">
                    <a:moveTo>
                      <a:pt x="0" y="0"/>
                    </a:moveTo>
                    <a:lnTo>
                      <a:pt x="1" y="26"/>
                    </a:lnTo>
                    <a:lnTo>
                      <a:pt x="18" y="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82" name="Freeform 322"/>
              <p:cNvSpPr>
                <a:spLocks/>
              </p:cNvSpPr>
              <p:nvPr/>
            </p:nvSpPr>
            <p:spPr bwMode="auto">
              <a:xfrm>
                <a:off x="3437" y="3224"/>
                <a:ext cx="5" cy="9"/>
              </a:xfrm>
              <a:custGeom>
                <a:avLst/>
                <a:gdLst>
                  <a:gd name="T0" fmla="*/ 0 w 18"/>
                  <a:gd name="T1" fmla="*/ 0 h 46"/>
                  <a:gd name="T2" fmla="*/ 1 w 18"/>
                  <a:gd name="T3" fmla="*/ 26 h 46"/>
                  <a:gd name="T4" fmla="*/ 18 w 18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6">
                    <a:moveTo>
                      <a:pt x="0" y="0"/>
                    </a:moveTo>
                    <a:lnTo>
                      <a:pt x="1" y="26"/>
                    </a:lnTo>
                    <a:lnTo>
                      <a:pt x="18" y="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83" name="Line 323"/>
              <p:cNvSpPr>
                <a:spLocks noChangeShapeType="1"/>
              </p:cNvSpPr>
              <p:nvPr/>
            </p:nvSpPr>
            <p:spPr bwMode="auto">
              <a:xfrm flipH="1">
                <a:off x="3437" y="3184"/>
                <a:ext cx="12" cy="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84" name="Line 324"/>
              <p:cNvSpPr>
                <a:spLocks noChangeShapeType="1"/>
              </p:cNvSpPr>
              <p:nvPr/>
            </p:nvSpPr>
            <p:spPr bwMode="auto">
              <a:xfrm flipH="1">
                <a:off x="3437" y="3184"/>
                <a:ext cx="12" cy="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85" name="Freeform 325"/>
              <p:cNvSpPr>
                <a:spLocks/>
              </p:cNvSpPr>
              <p:nvPr/>
            </p:nvSpPr>
            <p:spPr bwMode="auto">
              <a:xfrm>
                <a:off x="3401" y="3184"/>
                <a:ext cx="36" cy="48"/>
              </a:xfrm>
              <a:custGeom>
                <a:avLst/>
                <a:gdLst>
                  <a:gd name="T0" fmla="*/ 125 w 169"/>
                  <a:gd name="T1" fmla="*/ 0 h 240"/>
                  <a:gd name="T2" fmla="*/ 90 w 169"/>
                  <a:gd name="T3" fmla="*/ 0 h 240"/>
                  <a:gd name="T4" fmla="*/ 59 w 169"/>
                  <a:gd name="T5" fmla="*/ 11 h 240"/>
                  <a:gd name="T6" fmla="*/ 42 w 169"/>
                  <a:gd name="T7" fmla="*/ 38 h 240"/>
                  <a:gd name="T8" fmla="*/ 0 w 169"/>
                  <a:gd name="T9" fmla="*/ 189 h 240"/>
                  <a:gd name="T10" fmla="*/ 8 w 169"/>
                  <a:gd name="T11" fmla="*/ 225 h 240"/>
                  <a:gd name="T12" fmla="*/ 42 w 169"/>
                  <a:gd name="T13" fmla="*/ 240 h 240"/>
                  <a:gd name="T14" fmla="*/ 81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90" y="0"/>
                    </a:lnTo>
                    <a:lnTo>
                      <a:pt x="59" y="11"/>
                    </a:lnTo>
                    <a:lnTo>
                      <a:pt x="42" y="38"/>
                    </a:lnTo>
                    <a:lnTo>
                      <a:pt x="0" y="189"/>
                    </a:lnTo>
                    <a:lnTo>
                      <a:pt x="8" y="225"/>
                    </a:lnTo>
                    <a:lnTo>
                      <a:pt x="42" y="240"/>
                    </a:lnTo>
                    <a:lnTo>
                      <a:pt x="81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86" name="Freeform 326"/>
              <p:cNvSpPr>
                <a:spLocks/>
              </p:cNvSpPr>
              <p:nvPr/>
            </p:nvSpPr>
            <p:spPr bwMode="auto">
              <a:xfrm>
                <a:off x="3401" y="3184"/>
                <a:ext cx="36" cy="48"/>
              </a:xfrm>
              <a:custGeom>
                <a:avLst/>
                <a:gdLst>
                  <a:gd name="T0" fmla="*/ 125 w 169"/>
                  <a:gd name="T1" fmla="*/ 0 h 240"/>
                  <a:gd name="T2" fmla="*/ 90 w 169"/>
                  <a:gd name="T3" fmla="*/ 0 h 240"/>
                  <a:gd name="T4" fmla="*/ 59 w 169"/>
                  <a:gd name="T5" fmla="*/ 11 h 240"/>
                  <a:gd name="T6" fmla="*/ 42 w 169"/>
                  <a:gd name="T7" fmla="*/ 38 h 240"/>
                  <a:gd name="T8" fmla="*/ 0 w 169"/>
                  <a:gd name="T9" fmla="*/ 189 h 240"/>
                  <a:gd name="T10" fmla="*/ 8 w 169"/>
                  <a:gd name="T11" fmla="*/ 225 h 240"/>
                  <a:gd name="T12" fmla="*/ 42 w 169"/>
                  <a:gd name="T13" fmla="*/ 240 h 240"/>
                  <a:gd name="T14" fmla="*/ 81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90" y="0"/>
                    </a:lnTo>
                    <a:lnTo>
                      <a:pt x="59" y="11"/>
                    </a:lnTo>
                    <a:lnTo>
                      <a:pt x="42" y="38"/>
                    </a:lnTo>
                    <a:lnTo>
                      <a:pt x="0" y="189"/>
                    </a:lnTo>
                    <a:lnTo>
                      <a:pt x="8" y="225"/>
                    </a:lnTo>
                    <a:lnTo>
                      <a:pt x="42" y="240"/>
                    </a:lnTo>
                    <a:lnTo>
                      <a:pt x="81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87" name="Line 327"/>
              <p:cNvSpPr>
                <a:spLocks noChangeShapeType="1"/>
              </p:cNvSpPr>
              <p:nvPr/>
            </p:nvSpPr>
            <p:spPr bwMode="auto">
              <a:xfrm flipV="1">
                <a:off x="3475" y="3156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88" name="Line 328"/>
              <p:cNvSpPr>
                <a:spLocks noChangeShapeType="1"/>
              </p:cNvSpPr>
              <p:nvPr/>
            </p:nvSpPr>
            <p:spPr bwMode="auto">
              <a:xfrm flipH="1">
                <a:off x="3498" y="3156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6889" name="Group 329"/>
          <p:cNvGrpSpPr>
            <a:grpSpLocks/>
          </p:cNvGrpSpPr>
          <p:nvPr/>
        </p:nvGrpSpPr>
        <p:grpSpPr bwMode="auto">
          <a:xfrm>
            <a:off x="4387850" y="1239838"/>
            <a:ext cx="4478338" cy="3724275"/>
            <a:chOff x="2592" y="336"/>
            <a:chExt cx="2821" cy="2346"/>
          </a:xfrm>
        </p:grpSpPr>
        <p:sp>
          <p:nvSpPr>
            <p:cNvPr id="66890" name="Line 330"/>
            <p:cNvSpPr>
              <a:spLocks noChangeShapeType="1"/>
            </p:cNvSpPr>
            <p:nvPr/>
          </p:nvSpPr>
          <p:spPr bwMode="auto">
            <a:xfrm>
              <a:off x="2811" y="1593"/>
              <a:ext cx="2341" cy="2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91" name="Line 331"/>
            <p:cNvSpPr>
              <a:spLocks noChangeShapeType="1"/>
            </p:cNvSpPr>
            <p:nvPr/>
          </p:nvSpPr>
          <p:spPr bwMode="auto">
            <a:xfrm>
              <a:off x="4171" y="580"/>
              <a:ext cx="2" cy="2024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92" name="Freeform 332"/>
            <p:cNvSpPr>
              <a:spLocks/>
            </p:cNvSpPr>
            <p:nvPr/>
          </p:nvSpPr>
          <p:spPr bwMode="auto">
            <a:xfrm>
              <a:off x="4145" y="336"/>
              <a:ext cx="139" cy="174"/>
            </a:xfrm>
            <a:custGeom>
              <a:avLst/>
              <a:gdLst>
                <a:gd name="T0" fmla="*/ 98 w 301"/>
                <a:gd name="T1" fmla="*/ 0 h 357"/>
                <a:gd name="T2" fmla="*/ 301 w 301"/>
                <a:gd name="T3" fmla="*/ 0 h 357"/>
                <a:gd name="T4" fmla="*/ 0 w 301"/>
                <a:gd name="T5" fmla="*/ 357 h 357"/>
                <a:gd name="T6" fmla="*/ 204 w 301"/>
                <a:gd name="T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357">
                  <a:moveTo>
                    <a:pt x="98" y="0"/>
                  </a:moveTo>
                  <a:lnTo>
                    <a:pt x="301" y="0"/>
                  </a:lnTo>
                  <a:lnTo>
                    <a:pt x="0" y="357"/>
                  </a:lnTo>
                  <a:lnTo>
                    <a:pt x="204" y="35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6893" name="Group 333"/>
            <p:cNvGrpSpPr>
              <a:grpSpLocks/>
            </p:cNvGrpSpPr>
            <p:nvPr/>
          </p:nvGrpSpPr>
          <p:grpSpPr bwMode="auto">
            <a:xfrm>
              <a:off x="5241" y="1526"/>
              <a:ext cx="172" cy="197"/>
              <a:chOff x="3767" y="3538"/>
              <a:chExt cx="82" cy="80"/>
            </a:xfrm>
          </p:grpSpPr>
          <p:sp>
            <p:nvSpPr>
              <p:cNvPr id="66894" name="Freeform 334"/>
              <p:cNvSpPr>
                <a:spLocks/>
              </p:cNvSpPr>
              <p:nvPr/>
            </p:nvSpPr>
            <p:spPr bwMode="auto">
              <a:xfrm>
                <a:off x="3767" y="3538"/>
                <a:ext cx="53" cy="36"/>
              </a:xfrm>
              <a:custGeom>
                <a:avLst/>
                <a:gdLst>
                  <a:gd name="T0" fmla="*/ 0 w 244"/>
                  <a:gd name="T1" fmla="*/ 0 h 179"/>
                  <a:gd name="T2" fmla="*/ 74 w 244"/>
                  <a:gd name="T3" fmla="*/ 179 h 179"/>
                  <a:gd name="T4" fmla="*/ 244 w 244"/>
                  <a:gd name="T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4" h="179">
                    <a:moveTo>
                      <a:pt x="0" y="0"/>
                    </a:moveTo>
                    <a:lnTo>
                      <a:pt x="74" y="179"/>
                    </a:lnTo>
                    <a:lnTo>
                      <a:pt x="24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95" name="Line 335"/>
              <p:cNvSpPr>
                <a:spLocks noChangeShapeType="1"/>
              </p:cNvSpPr>
              <p:nvPr/>
            </p:nvSpPr>
            <p:spPr bwMode="auto">
              <a:xfrm flipH="1">
                <a:off x="3772" y="3574"/>
                <a:ext cx="11" cy="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96" name="Freeform 336"/>
              <p:cNvSpPr>
                <a:spLocks/>
              </p:cNvSpPr>
              <p:nvPr/>
            </p:nvSpPr>
            <p:spPr bwMode="auto">
              <a:xfrm>
                <a:off x="3833" y="3570"/>
                <a:ext cx="16" cy="48"/>
              </a:xfrm>
              <a:custGeom>
                <a:avLst/>
                <a:gdLst>
                  <a:gd name="T0" fmla="*/ 3 w 71"/>
                  <a:gd name="T1" fmla="*/ 244 h 244"/>
                  <a:gd name="T2" fmla="*/ 71 w 71"/>
                  <a:gd name="T3" fmla="*/ 0 h 244"/>
                  <a:gd name="T4" fmla="*/ 0 w 71"/>
                  <a:gd name="T5" fmla="*/ 5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244">
                    <a:moveTo>
                      <a:pt x="3" y="244"/>
                    </a:moveTo>
                    <a:lnTo>
                      <a:pt x="71" y="0"/>
                    </a:lnTo>
                    <a:lnTo>
                      <a:pt x="0" y="5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897" name="Group 337"/>
            <p:cNvGrpSpPr>
              <a:grpSpLocks/>
            </p:cNvGrpSpPr>
            <p:nvPr/>
          </p:nvGrpSpPr>
          <p:grpSpPr bwMode="auto">
            <a:xfrm>
              <a:off x="4269" y="2505"/>
              <a:ext cx="114" cy="177"/>
              <a:chOff x="3309" y="3938"/>
              <a:chExt cx="54" cy="72"/>
            </a:xfrm>
          </p:grpSpPr>
          <p:sp>
            <p:nvSpPr>
              <p:cNvPr id="66898" name="Freeform 338"/>
              <p:cNvSpPr>
                <a:spLocks/>
              </p:cNvSpPr>
              <p:nvPr/>
            </p:nvSpPr>
            <p:spPr bwMode="auto">
              <a:xfrm>
                <a:off x="3309" y="3938"/>
                <a:ext cx="54" cy="36"/>
              </a:xfrm>
              <a:custGeom>
                <a:avLst/>
                <a:gdLst>
                  <a:gd name="T0" fmla="*/ 0 w 244"/>
                  <a:gd name="T1" fmla="*/ 0 h 179"/>
                  <a:gd name="T2" fmla="*/ 73 w 244"/>
                  <a:gd name="T3" fmla="*/ 179 h 179"/>
                  <a:gd name="T4" fmla="*/ 244 w 244"/>
                  <a:gd name="T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4" h="179">
                    <a:moveTo>
                      <a:pt x="0" y="0"/>
                    </a:moveTo>
                    <a:lnTo>
                      <a:pt x="73" y="179"/>
                    </a:lnTo>
                    <a:lnTo>
                      <a:pt x="24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99" name="Line 339"/>
              <p:cNvSpPr>
                <a:spLocks noChangeShapeType="1"/>
              </p:cNvSpPr>
              <p:nvPr/>
            </p:nvSpPr>
            <p:spPr bwMode="auto">
              <a:xfrm flipH="1">
                <a:off x="3315" y="3974"/>
                <a:ext cx="11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900" name="Group 340"/>
            <p:cNvGrpSpPr>
              <a:grpSpLocks/>
            </p:cNvGrpSpPr>
            <p:nvPr/>
          </p:nvGrpSpPr>
          <p:grpSpPr bwMode="auto">
            <a:xfrm>
              <a:off x="2592" y="1511"/>
              <a:ext cx="156" cy="177"/>
              <a:chOff x="2517" y="3532"/>
              <a:chExt cx="74" cy="72"/>
            </a:xfrm>
          </p:grpSpPr>
          <p:sp>
            <p:nvSpPr>
              <p:cNvPr id="66901" name="Line 341"/>
              <p:cNvSpPr>
                <a:spLocks noChangeShapeType="1"/>
              </p:cNvSpPr>
              <p:nvPr/>
            </p:nvSpPr>
            <p:spPr bwMode="auto">
              <a:xfrm>
                <a:off x="2539" y="3532"/>
                <a:ext cx="31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902" name="Line 342"/>
              <p:cNvSpPr>
                <a:spLocks noChangeShapeType="1"/>
              </p:cNvSpPr>
              <p:nvPr/>
            </p:nvSpPr>
            <p:spPr bwMode="auto">
              <a:xfrm flipH="1">
                <a:off x="2517" y="3532"/>
                <a:ext cx="74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903" name="Group 343"/>
            <p:cNvGrpSpPr>
              <a:grpSpLocks/>
            </p:cNvGrpSpPr>
            <p:nvPr/>
          </p:nvGrpSpPr>
          <p:grpSpPr bwMode="auto">
            <a:xfrm>
              <a:off x="3996" y="1641"/>
              <a:ext cx="116" cy="177"/>
              <a:chOff x="3180" y="3585"/>
              <a:chExt cx="55" cy="72"/>
            </a:xfrm>
          </p:grpSpPr>
          <p:sp>
            <p:nvSpPr>
              <p:cNvPr id="66904" name="Line 344"/>
              <p:cNvSpPr>
                <a:spLocks noChangeShapeType="1"/>
              </p:cNvSpPr>
              <p:nvPr/>
            </p:nvSpPr>
            <p:spPr bwMode="auto">
              <a:xfrm flipV="1">
                <a:off x="3180" y="3605"/>
                <a:ext cx="10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905" name="Freeform 345"/>
              <p:cNvSpPr>
                <a:spLocks/>
              </p:cNvSpPr>
              <p:nvPr/>
            </p:nvSpPr>
            <p:spPr bwMode="auto">
              <a:xfrm>
                <a:off x="3190" y="3585"/>
                <a:ext cx="45" cy="20"/>
              </a:xfrm>
              <a:custGeom>
                <a:avLst/>
                <a:gdLst>
                  <a:gd name="T0" fmla="*/ 203 w 203"/>
                  <a:gd name="T1" fmla="*/ 100 h 100"/>
                  <a:gd name="T2" fmla="*/ 192 w 203"/>
                  <a:gd name="T3" fmla="*/ 29 h 100"/>
                  <a:gd name="T4" fmla="*/ 128 w 203"/>
                  <a:gd name="T5" fmla="*/ 0 h 100"/>
                  <a:gd name="T6" fmla="*/ 48 w 203"/>
                  <a:gd name="T7" fmla="*/ 29 h 100"/>
                  <a:gd name="T8" fmla="*/ 0 w 203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00">
                    <a:moveTo>
                      <a:pt x="203" y="100"/>
                    </a:moveTo>
                    <a:lnTo>
                      <a:pt x="192" y="29"/>
                    </a:lnTo>
                    <a:lnTo>
                      <a:pt x="128" y="0"/>
                    </a:lnTo>
                    <a:lnTo>
                      <a:pt x="48" y="29"/>
                    </a:lnTo>
                    <a:lnTo>
                      <a:pt x="0" y="1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906" name="Line 346"/>
              <p:cNvSpPr>
                <a:spLocks noChangeShapeType="1"/>
              </p:cNvSpPr>
              <p:nvPr/>
            </p:nvSpPr>
            <p:spPr bwMode="auto">
              <a:xfrm flipH="1">
                <a:off x="3225" y="3605"/>
                <a:ext cx="10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907" name="Freeform 347"/>
              <p:cNvSpPr>
                <a:spLocks/>
              </p:cNvSpPr>
              <p:nvPr/>
            </p:nvSpPr>
            <p:spPr bwMode="auto">
              <a:xfrm>
                <a:off x="3180" y="3637"/>
                <a:ext cx="45" cy="20"/>
              </a:xfrm>
              <a:custGeom>
                <a:avLst/>
                <a:gdLst>
                  <a:gd name="T0" fmla="*/ 0 w 204"/>
                  <a:gd name="T1" fmla="*/ 0 h 100"/>
                  <a:gd name="T2" fmla="*/ 11 w 204"/>
                  <a:gd name="T3" fmla="*/ 71 h 100"/>
                  <a:gd name="T4" fmla="*/ 74 w 204"/>
                  <a:gd name="T5" fmla="*/ 100 h 100"/>
                  <a:gd name="T6" fmla="*/ 155 w 204"/>
                  <a:gd name="T7" fmla="*/ 71 h 100"/>
                  <a:gd name="T8" fmla="*/ 204 w 204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100">
                    <a:moveTo>
                      <a:pt x="0" y="0"/>
                    </a:moveTo>
                    <a:lnTo>
                      <a:pt x="11" y="71"/>
                    </a:lnTo>
                    <a:lnTo>
                      <a:pt x="74" y="100"/>
                    </a:lnTo>
                    <a:lnTo>
                      <a:pt x="155" y="71"/>
                    </a:lnTo>
                    <a:lnTo>
                      <a:pt x="20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6908" name="Rectangle 348"/>
          <p:cNvSpPr>
            <a:spLocks noChangeArrowheads="1"/>
          </p:cNvSpPr>
          <p:nvPr/>
        </p:nvSpPr>
        <p:spPr bwMode="auto">
          <a:xfrm>
            <a:off x="467544" y="4405313"/>
            <a:ext cx="4802188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dirty="0">
                <a:ea typeface="隶书" pitchFamily="49" charset="-122"/>
              </a:rPr>
              <a:t>投影特性</a:t>
            </a:r>
            <a:r>
              <a:rPr lang="zh-CN" altLang="en-US" dirty="0">
                <a:ea typeface="楷体_GB2312" pitchFamily="49" charset="-122"/>
              </a:rPr>
              <a:t> ： 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dirty="0">
                <a:ea typeface="楷体_GB2312" pitchFamily="49" charset="-122"/>
              </a:rPr>
              <a:t>    </a:t>
            </a:r>
            <a:r>
              <a:rPr lang="en-US" altLang="zh-CN" dirty="0">
                <a:ea typeface="楷体_GB2312" pitchFamily="49" charset="-122"/>
              </a:rPr>
              <a:t>(1)  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侧面投影</a:t>
            </a:r>
            <a:r>
              <a:rPr lang="zh-CN" altLang="en-US" dirty="0">
                <a:ea typeface="隶书" pitchFamily="49" charset="-122"/>
              </a:rPr>
              <a:t>积聚为一条线；</a:t>
            </a:r>
            <a:endParaRPr lang="zh-CN" altLang="en-US" dirty="0">
              <a:ea typeface="楷体_GB2312" pitchFamily="49" charset="-122"/>
              <a:sym typeface="Math1" pitchFamily="2" charset="2"/>
            </a:endParaRPr>
          </a:p>
        </p:txBody>
      </p:sp>
      <p:sp>
        <p:nvSpPr>
          <p:cNvPr id="66909" name="Rectangle 349"/>
          <p:cNvSpPr>
            <a:spLocks noChangeArrowheads="1"/>
          </p:cNvSpPr>
          <p:nvPr/>
        </p:nvSpPr>
        <p:spPr bwMode="auto">
          <a:xfrm>
            <a:off x="736600" y="5272088"/>
            <a:ext cx="538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>
                <a:ea typeface="楷体_GB2312" pitchFamily="49" charset="-122"/>
              </a:rPr>
              <a:t>  (2)  </a:t>
            </a:r>
            <a:r>
              <a:rPr lang="zh-CN" altLang="en-US">
                <a:ea typeface="隶书" pitchFamily="49" charset="-122"/>
                <a:sym typeface="Symbol" pitchFamily="18" charset="2"/>
              </a:rPr>
              <a:t>水平投影和正面投影为</a:t>
            </a:r>
            <a:r>
              <a:rPr lang="zh-CN" altLang="en-US">
                <a:ea typeface="隶书" pitchFamily="49" charset="-122"/>
              </a:rPr>
              <a:t>类似形；</a:t>
            </a:r>
            <a:endParaRPr lang="zh-CN" altLang="en-US">
              <a:ea typeface="楷体_GB2312" pitchFamily="49" charset="-122"/>
              <a:sym typeface="Math1" pitchFamily="2" charset="2"/>
            </a:endParaRPr>
          </a:p>
        </p:txBody>
      </p:sp>
      <p:sp>
        <p:nvSpPr>
          <p:cNvPr id="66910" name="Rectangle 350"/>
          <p:cNvSpPr>
            <a:spLocks noChangeArrowheads="1"/>
          </p:cNvSpPr>
          <p:nvPr/>
        </p:nvSpPr>
        <p:spPr bwMode="auto">
          <a:xfrm>
            <a:off x="814388" y="5753100"/>
            <a:ext cx="8167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>
                <a:ea typeface="楷体_GB2312" pitchFamily="49" charset="-122"/>
              </a:rPr>
              <a:t> (3)  </a:t>
            </a:r>
            <a:r>
              <a:rPr lang="zh-CN" altLang="en-US">
                <a:ea typeface="隶书" pitchFamily="49" charset="-122"/>
              </a:rPr>
              <a:t>侧面投影与</a:t>
            </a:r>
            <a:r>
              <a:rPr lang="en-US" altLang="zh-CN" i="1">
                <a:ea typeface="楷体_GB2312" pitchFamily="49" charset="-122"/>
              </a:rPr>
              <a:t>OY</a:t>
            </a:r>
            <a:r>
              <a:rPr lang="zh-CN" altLang="en-US">
                <a:ea typeface="楷体_GB2312" pitchFamily="49" charset="-122"/>
              </a:rPr>
              <a:t>、 </a:t>
            </a:r>
            <a:r>
              <a:rPr lang="en-US" altLang="zh-CN" i="1">
                <a:ea typeface="楷体_GB2312" pitchFamily="49" charset="-122"/>
              </a:rPr>
              <a:t>OZ</a:t>
            </a:r>
            <a:r>
              <a:rPr lang="en-US" altLang="zh-CN" b="1" i="1">
                <a:latin typeface="ISOCP" pitchFamily="2" charset="0"/>
                <a:ea typeface="楷体_GB2312" pitchFamily="49" charset="-122"/>
              </a:rPr>
              <a:t> </a:t>
            </a:r>
            <a:r>
              <a:rPr lang="zh-CN" altLang="en-US">
                <a:ea typeface="隶书" pitchFamily="49" charset="-122"/>
              </a:rPr>
              <a:t>的夹角</a:t>
            </a:r>
            <a:r>
              <a:rPr lang="zh-CN" altLang="zh-CN">
                <a:ea typeface="隶书" pitchFamily="49" charset="-122"/>
              </a:rPr>
              <a:t>反映</a:t>
            </a:r>
            <a:r>
              <a:rPr lang="en-US" altLang="zh-CN" i="1">
                <a:ea typeface="楷体_GB2312" pitchFamily="49" charset="-122"/>
                <a:sym typeface="Symbol" pitchFamily="18" charset="2"/>
              </a:rPr>
              <a:t>α</a:t>
            </a:r>
            <a:r>
              <a:rPr lang="zh-CN" altLang="en-US">
                <a:ea typeface="楷体_GB2312" pitchFamily="49" charset="-122"/>
                <a:sym typeface="Math1" pitchFamily="2" charset="2"/>
              </a:rPr>
              <a:t>、</a:t>
            </a:r>
            <a:r>
              <a:rPr lang="en-US" altLang="zh-CN" i="1">
                <a:latin typeface="Symbol" pitchFamily="18" charset="2"/>
                <a:ea typeface="楷体_GB2312" pitchFamily="49" charset="-122"/>
                <a:sym typeface="Symbol" pitchFamily="18" charset="2"/>
              </a:rPr>
              <a:t>b</a:t>
            </a:r>
            <a:r>
              <a:rPr lang="en-US" altLang="zh-CN" i="1">
                <a:ea typeface="楷体_GB2312" pitchFamily="49" charset="-122"/>
                <a:sym typeface="Symbol" pitchFamily="18" charset="2"/>
              </a:rPr>
              <a:t> </a:t>
            </a:r>
            <a:r>
              <a:rPr lang="zh-CN" altLang="en-US">
                <a:latin typeface="隶书" pitchFamily="49" charset="-122"/>
                <a:ea typeface="隶书" pitchFamily="49" charset="-122"/>
                <a:sym typeface="Math1" pitchFamily="2" charset="2"/>
              </a:rPr>
              <a:t>角的真实大小。</a:t>
            </a:r>
          </a:p>
        </p:txBody>
      </p:sp>
    </p:spTree>
    <p:extLst>
      <p:ext uri="{BB962C8B-B14F-4D97-AF65-F5344CB8AC3E}">
        <p14:creationId xmlns:p14="http://schemas.microsoft.com/office/powerpoint/2010/main" val="11871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08" grpId="0" autoUpdateAnimBg="0"/>
      <p:bldP spid="66909" grpId="0" build="p" autoUpdateAnimBg="0" advAuto="0"/>
      <p:bldP spid="66910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2125" y="1279525"/>
            <a:ext cx="8593138" cy="49514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投影面垂直面的投影特性</a:t>
            </a:r>
          </a:p>
        </p:txBody>
      </p:sp>
      <p:pic>
        <p:nvPicPr>
          <p:cNvPr id="9219" name="Picture 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51563" name="ShockwaveFlash1" r:id="rId2" imgW="8425735" imgH="4816499"/>
        </mc:Choice>
        <mc:Fallback>
          <p:control name="ShockwaveFlash1" r:id="rId2" imgW="8425735" imgH="481649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500" y="1354138"/>
                  <a:ext cx="8424863" cy="4816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90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990600" y="1016000"/>
            <a:ext cx="7429500" cy="5270500"/>
            <a:chOff x="624" y="640"/>
            <a:chExt cx="4680" cy="3320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624" y="640"/>
              <a:ext cx="4680" cy="33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649" y="672"/>
            <a:ext cx="4631" cy="3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760" name="BMP 图象" r:id="rId4" imgW="7047619" imgH="4982270" progId="Paint.Picture">
                    <p:embed/>
                  </p:oleObj>
                </mc:Choice>
                <mc:Fallback>
                  <p:oleObj name="BMP 图象" r:id="rId4" imgW="7047619" imgH="498227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319A9C"/>
                            </a:clrFrom>
                            <a:clrTo>
                              <a:srgbClr val="319A9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" y="672"/>
                          <a:ext cx="4631" cy="3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文本占位符 1"/>
          <p:cNvSpPr txBox="1">
            <a:spLocks/>
          </p:cNvSpPr>
          <p:nvPr/>
        </p:nvSpPr>
        <p:spPr bwMode="auto">
          <a:xfrm>
            <a:off x="788467" y="133350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投影面平行面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22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129691" y="188640"/>
            <a:ext cx="571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正平面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平行于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V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面的平面</a:t>
            </a:r>
          </a:p>
        </p:txBody>
      </p:sp>
      <p:pic>
        <p:nvPicPr>
          <p:cNvPr id="69635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46100" y="1150938"/>
            <a:ext cx="8391525" cy="5145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838200" y="1524000"/>
            <a:ext cx="662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zh-CN" sz="120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69641" name="Group 9"/>
          <p:cNvGrpSpPr>
            <a:grpSpLocks/>
          </p:cNvGrpSpPr>
          <p:nvPr/>
        </p:nvGrpSpPr>
        <p:grpSpPr bwMode="auto">
          <a:xfrm>
            <a:off x="703263" y="1368425"/>
            <a:ext cx="3962400" cy="3092450"/>
            <a:chOff x="260" y="983"/>
            <a:chExt cx="2305" cy="1705"/>
          </a:xfrm>
        </p:grpSpPr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260" y="984"/>
              <a:ext cx="1485" cy="96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auto">
            <a:xfrm>
              <a:off x="260" y="1946"/>
              <a:ext cx="2305" cy="742"/>
            </a:xfrm>
            <a:custGeom>
              <a:avLst/>
              <a:gdLst>
                <a:gd name="T0" fmla="*/ 0 w 2592"/>
                <a:gd name="T1" fmla="*/ 0 h 912"/>
                <a:gd name="T2" fmla="*/ 912 w 2592"/>
                <a:gd name="T3" fmla="*/ 912 h 912"/>
                <a:gd name="T4" fmla="*/ 2592 w 2592"/>
                <a:gd name="T5" fmla="*/ 912 h 912"/>
                <a:gd name="T6" fmla="*/ 1680 w 2592"/>
                <a:gd name="T7" fmla="*/ 0 h 912"/>
                <a:gd name="T8" fmla="*/ 0 w 259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912">
                  <a:moveTo>
                    <a:pt x="0" y="0"/>
                  </a:moveTo>
                  <a:lnTo>
                    <a:pt x="912" y="912"/>
                  </a:lnTo>
                  <a:lnTo>
                    <a:pt x="2592" y="912"/>
                  </a:lnTo>
                  <a:lnTo>
                    <a:pt x="168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 bwMode="auto">
            <a:xfrm rot="-5400000">
              <a:off x="1304" y="1428"/>
              <a:ext cx="1705" cy="816"/>
            </a:xfrm>
            <a:prstGeom prst="parallelogram">
              <a:avLst>
                <a:gd name="adj" fmla="val 9101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auto">
            <a:xfrm>
              <a:off x="2437" y="1703"/>
              <a:ext cx="80" cy="192"/>
            </a:xfrm>
            <a:custGeom>
              <a:avLst/>
              <a:gdLst>
                <a:gd name="T0" fmla="*/ 0 w 287"/>
                <a:gd name="T1" fmla="*/ 0 h 619"/>
                <a:gd name="T2" fmla="*/ 72 w 287"/>
                <a:gd name="T3" fmla="*/ 475 h 619"/>
                <a:gd name="T4" fmla="*/ 144 w 287"/>
                <a:gd name="T5" fmla="*/ 278 h 619"/>
                <a:gd name="T6" fmla="*/ 216 w 287"/>
                <a:gd name="T7" fmla="*/ 619 h 619"/>
                <a:gd name="T8" fmla="*/ 287 w 287"/>
                <a:gd name="T9" fmla="*/ 28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19">
                  <a:moveTo>
                    <a:pt x="0" y="0"/>
                  </a:moveTo>
                  <a:lnTo>
                    <a:pt x="72" y="475"/>
                  </a:lnTo>
                  <a:lnTo>
                    <a:pt x="144" y="278"/>
                  </a:lnTo>
                  <a:lnTo>
                    <a:pt x="216" y="619"/>
                  </a:lnTo>
                  <a:lnTo>
                    <a:pt x="287" y="28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9646" name="Group 14"/>
            <p:cNvGrpSpPr>
              <a:grpSpLocks/>
            </p:cNvGrpSpPr>
            <p:nvPr/>
          </p:nvGrpSpPr>
          <p:grpSpPr bwMode="auto">
            <a:xfrm>
              <a:off x="2208" y="2567"/>
              <a:ext cx="147" cy="79"/>
              <a:chOff x="3379" y="2407"/>
              <a:chExt cx="86" cy="56"/>
            </a:xfrm>
          </p:grpSpPr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H="1" flipV="1">
                <a:off x="3379" y="2407"/>
                <a:ext cx="45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48" name="Line 16"/>
              <p:cNvSpPr>
                <a:spLocks noChangeShapeType="1"/>
              </p:cNvSpPr>
              <p:nvPr/>
            </p:nvSpPr>
            <p:spPr bwMode="auto">
              <a:xfrm>
                <a:off x="3399" y="2431"/>
                <a:ext cx="4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49" name="Line 17"/>
              <p:cNvSpPr>
                <a:spLocks noChangeShapeType="1"/>
              </p:cNvSpPr>
              <p:nvPr/>
            </p:nvSpPr>
            <p:spPr bwMode="auto">
              <a:xfrm>
                <a:off x="3419" y="2407"/>
                <a:ext cx="46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650" name="Freeform 18"/>
            <p:cNvSpPr>
              <a:spLocks/>
            </p:cNvSpPr>
            <p:nvPr/>
          </p:nvSpPr>
          <p:spPr bwMode="auto">
            <a:xfrm>
              <a:off x="336" y="1079"/>
              <a:ext cx="68" cy="106"/>
            </a:xfrm>
            <a:custGeom>
              <a:avLst/>
              <a:gdLst>
                <a:gd name="T0" fmla="*/ 0 w 319"/>
                <a:gd name="T1" fmla="*/ 0 h 480"/>
                <a:gd name="T2" fmla="*/ 31 w 319"/>
                <a:gd name="T3" fmla="*/ 480 h 480"/>
                <a:gd name="T4" fmla="*/ 319 w 319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480">
                  <a:moveTo>
                    <a:pt x="0" y="0"/>
                  </a:moveTo>
                  <a:lnTo>
                    <a:pt x="31" y="480"/>
                  </a:lnTo>
                  <a:lnTo>
                    <a:pt x="31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9651" name="Group 19"/>
          <p:cNvGrpSpPr>
            <a:grpSpLocks/>
          </p:cNvGrpSpPr>
          <p:nvPr/>
        </p:nvGrpSpPr>
        <p:grpSpPr bwMode="auto">
          <a:xfrm>
            <a:off x="1614488" y="1673225"/>
            <a:ext cx="1558925" cy="1285875"/>
            <a:chOff x="752" y="1232"/>
            <a:chExt cx="982" cy="810"/>
          </a:xfrm>
        </p:grpSpPr>
        <p:grpSp>
          <p:nvGrpSpPr>
            <p:cNvPr id="69652" name="Group 20"/>
            <p:cNvGrpSpPr>
              <a:grpSpLocks/>
            </p:cNvGrpSpPr>
            <p:nvPr/>
          </p:nvGrpSpPr>
          <p:grpSpPr bwMode="auto">
            <a:xfrm>
              <a:off x="871" y="1381"/>
              <a:ext cx="719" cy="570"/>
              <a:chOff x="929" y="1361"/>
              <a:chExt cx="719" cy="570"/>
            </a:xfrm>
          </p:grpSpPr>
          <p:sp>
            <p:nvSpPr>
              <p:cNvPr id="69653" name="Line 21"/>
              <p:cNvSpPr>
                <a:spLocks noChangeShapeType="1"/>
              </p:cNvSpPr>
              <p:nvPr/>
            </p:nvSpPr>
            <p:spPr bwMode="auto">
              <a:xfrm>
                <a:off x="1177" y="1361"/>
                <a:ext cx="471" cy="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54" name="Line 22"/>
              <p:cNvSpPr>
                <a:spLocks noChangeShapeType="1"/>
              </p:cNvSpPr>
              <p:nvPr/>
            </p:nvSpPr>
            <p:spPr bwMode="auto">
              <a:xfrm flipH="1">
                <a:off x="1128" y="1460"/>
                <a:ext cx="520" cy="4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55" name="Line 23"/>
              <p:cNvSpPr>
                <a:spLocks noChangeShapeType="1"/>
              </p:cNvSpPr>
              <p:nvPr/>
            </p:nvSpPr>
            <p:spPr bwMode="auto">
              <a:xfrm flipH="1" flipV="1">
                <a:off x="929" y="1535"/>
                <a:ext cx="199" cy="3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56" name="Line 24"/>
              <p:cNvSpPr>
                <a:spLocks noChangeShapeType="1"/>
              </p:cNvSpPr>
              <p:nvPr/>
            </p:nvSpPr>
            <p:spPr bwMode="auto">
              <a:xfrm flipV="1">
                <a:off x="929" y="1361"/>
                <a:ext cx="248" cy="17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57" name="Group 25"/>
            <p:cNvGrpSpPr>
              <a:grpSpLocks/>
            </p:cNvGrpSpPr>
            <p:nvPr/>
          </p:nvGrpSpPr>
          <p:grpSpPr bwMode="auto">
            <a:xfrm>
              <a:off x="1629" y="1360"/>
              <a:ext cx="105" cy="114"/>
              <a:chOff x="1687" y="1340"/>
              <a:chExt cx="105" cy="114"/>
            </a:xfrm>
          </p:grpSpPr>
          <p:sp>
            <p:nvSpPr>
              <p:cNvPr id="69658" name="Line 26"/>
              <p:cNvSpPr>
                <a:spLocks noChangeShapeType="1"/>
              </p:cNvSpPr>
              <p:nvPr/>
            </p:nvSpPr>
            <p:spPr bwMode="auto">
              <a:xfrm flipH="1">
                <a:off x="1703" y="1453"/>
                <a:ext cx="1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59" name="Freeform 27"/>
              <p:cNvSpPr>
                <a:spLocks/>
              </p:cNvSpPr>
              <p:nvPr/>
            </p:nvSpPr>
            <p:spPr bwMode="auto">
              <a:xfrm>
                <a:off x="1687" y="1431"/>
                <a:ext cx="16" cy="22"/>
              </a:xfrm>
              <a:custGeom>
                <a:avLst/>
                <a:gdLst>
                  <a:gd name="T0" fmla="*/ 0 w 88"/>
                  <a:gd name="T1" fmla="*/ 0 h 121"/>
                  <a:gd name="T2" fmla="*/ 12 w 88"/>
                  <a:gd name="T3" fmla="*/ 86 h 121"/>
                  <a:gd name="T4" fmla="*/ 88 w 88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121">
                    <a:moveTo>
                      <a:pt x="0" y="0"/>
                    </a:moveTo>
                    <a:lnTo>
                      <a:pt x="12" y="86"/>
                    </a:lnTo>
                    <a:lnTo>
                      <a:pt x="88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0" name="Line 28"/>
              <p:cNvSpPr>
                <a:spLocks noChangeShapeType="1"/>
              </p:cNvSpPr>
              <p:nvPr/>
            </p:nvSpPr>
            <p:spPr bwMode="auto">
              <a:xfrm flipV="1">
                <a:off x="1687" y="1400"/>
                <a:ext cx="9" cy="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1" name="Freeform 29"/>
              <p:cNvSpPr>
                <a:spLocks/>
              </p:cNvSpPr>
              <p:nvPr/>
            </p:nvSpPr>
            <p:spPr bwMode="auto">
              <a:xfrm>
                <a:off x="1696" y="1378"/>
                <a:ext cx="27" cy="22"/>
              </a:xfrm>
              <a:custGeom>
                <a:avLst/>
                <a:gdLst>
                  <a:gd name="T0" fmla="*/ 152 w 152"/>
                  <a:gd name="T1" fmla="*/ 0 h 121"/>
                  <a:gd name="T2" fmla="*/ 57 w 152"/>
                  <a:gd name="T3" fmla="*/ 35 h 121"/>
                  <a:gd name="T4" fmla="*/ 0 w 152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121">
                    <a:moveTo>
                      <a:pt x="152" y="0"/>
                    </a:moveTo>
                    <a:lnTo>
                      <a:pt x="57" y="35"/>
                    </a:lnTo>
                    <a:lnTo>
                      <a:pt x="0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2" name="Line 30"/>
              <p:cNvSpPr>
                <a:spLocks noChangeShapeType="1"/>
              </p:cNvSpPr>
              <p:nvPr/>
            </p:nvSpPr>
            <p:spPr bwMode="auto">
              <a:xfrm>
                <a:off x="1723" y="1378"/>
                <a:ext cx="1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3" name="Line 31"/>
              <p:cNvSpPr>
                <a:spLocks noChangeShapeType="1"/>
              </p:cNvSpPr>
              <p:nvPr/>
            </p:nvSpPr>
            <p:spPr bwMode="auto">
              <a:xfrm flipV="1">
                <a:off x="1779" y="1340"/>
                <a:ext cx="13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64" name="Group 32"/>
            <p:cNvGrpSpPr>
              <a:grpSpLocks/>
            </p:cNvGrpSpPr>
            <p:nvPr/>
          </p:nvGrpSpPr>
          <p:grpSpPr bwMode="auto">
            <a:xfrm>
              <a:off x="752" y="1480"/>
              <a:ext cx="118" cy="109"/>
              <a:chOff x="810" y="1460"/>
              <a:chExt cx="118" cy="109"/>
            </a:xfrm>
          </p:grpSpPr>
          <p:sp>
            <p:nvSpPr>
              <p:cNvPr id="69665" name="Line 33"/>
              <p:cNvSpPr>
                <a:spLocks noChangeShapeType="1"/>
              </p:cNvSpPr>
              <p:nvPr/>
            </p:nvSpPr>
            <p:spPr bwMode="auto">
              <a:xfrm flipV="1">
                <a:off x="917" y="1460"/>
                <a:ext cx="11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6" name="Line 34"/>
              <p:cNvSpPr>
                <a:spLocks noChangeShapeType="1"/>
              </p:cNvSpPr>
              <p:nvPr/>
            </p:nvSpPr>
            <p:spPr bwMode="auto">
              <a:xfrm flipH="1">
                <a:off x="849" y="1493"/>
                <a:ext cx="29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7" name="Freeform 35"/>
              <p:cNvSpPr>
                <a:spLocks/>
              </p:cNvSpPr>
              <p:nvPr/>
            </p:nvSpPr>
            <p:spPr bwMode="auto">
              <a:xfrm>
                <a:off x="860" y="1555"/>
                <a:ext cx="6" cy="14"/>
              </a:xfrm>
              <a:custGeom>
                <a:avLst/>
                <a:gdLst>
                  <a:gd name="T0" fmla="*/ 0 w 32"/>
                  <a:gd name="T1" fmla="*/ 0 h 81"/>
                  <a:gd name="T2" fmla="*/ 3 w 32"/>
                  <a:gd name="T3" fmla="*/ 45 h 81"/>
                  <a:gd name="T4" fmla="*/ 32 w 32"/>
                  <a:gd name="T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1">
                    <a:moveTo>
                      <a:pt x="0" y="0"/>
                    </a:moveTo>
                    <a:lnTo>
                      <a:pt x="3" y="45"/>
                    </a:lnTo>
                    <a:lnTo>
                      <a:pt x="32" y="8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8" name="Line 36"/>
              <p:cNvSpPr>
                <a:spLocks noChangeShapeType="1"/>
              </p:cNvSpPr>
              <p:nvPr/>
            </p:nvSpPr>
            <p:spPr bwMode="auto">
              <a:xfrm flipH="1">
                <a:off x="860" y="1493"/>
                <a:ext cx="18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9" name="Freeform 37"/>
              <p:cNvSpPr>
                <a:spLocks/>
              </p:cNvSpPr>
              <p:nvPr/>
            </p:nvSpPr>
            <p:spPr bwMode="auto">
              <a:xfrm>
                <a:off x="810" y="1493"/>
                <a:ext cx="52" cy="75"/>
              </a:xfrm>
              <a:custGeom>
                <a:avLst/>
                <a:gdLst>
                  <a:gd name="T0" fmla="*/ 211 w 285"/>
                  <a:gd name="T1" fmla="*/ 0 h 416"/>
                  <a:gd name="T2" fmla="*/ 149 w 285"/>
                  <a:gd name="T3" fmla="*/ 0 h 416"/>
                  <a:gd name="T4" fmla="*/ 98 w 285"/>
                  <a:gd name="T5" fmla="*/ 18 h 416"/>
                  <a:gd name="T6" fmla="*/ 71 w 285"/>
                  <a:gd name="T7" fmla="*/ 64 h 416"/>
                  <a:gd name="T8" fmla="*/ 0 w 285"/>
                  <a:gd name="T9" fmla="*/ 326 h 416"/>
                  <a:gd name="T10" fmla="*/ 13 w 285"/>
                  <a:gd name="T11" fmla="*/ 387 h 416"/>
                  <a:gd name="T12" fmla="*/ 68 w 285"/>
                  <a:gd name="T13" fmla="*/ 416 h 416"/>
                  <a:gd name="T14" fmla="*/ 136 w 285"/>
                  <a:gd name="T15" fmla="*/ 416 h 416"/>
                  <a:gd name="T16" fmla="*/ 285 w 285"/>
                  <a:gd name="T17" fmla="*/ 33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416">
                    <a:moveTo>
                      <a:pt x="211" y="0"/>
                    </a:moveTo>
                    <a:lnTo>
                      <a:pt x="149" y="0"/>
                    </a:lnTo>
                    <a:lnTo>
                      <a:pt x="98" y="18"/>
                    </a:lnTo>
                    <a:lnTo>
                      <a:pt x="71" y="64"/>
                    </a:lnTo>
                    <a:lnTo>
                      <a:pt x="0" y="326"/>
                    </a:lnTo>
                    <a:lnTo>
                      <a:pt x="13" y="387"/>
                    </a:lnTo>
                    <a:lnTo>
                      <a:pt x="68" y="416"/>
                    </a:lnTo>
                    <a:lnTo>
                      <a:pt x="136" y="416"/>
                    </a:lnTo>
                    <a:lnTo>
                      <a:pt x="285" y="33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70" name="Group 38"/>
            <p:cNvGrpSpPr>
              <a:grpSpLocks/>
            </p:cNvGrpSpPr>
            <p:nvPr/>
          </p:nvGrpSpPr>
          <p:grpSpPr bwMode="auto">
            <a:xfrm>
              <a:off x="915" y="1931"/>
              <a:ext cx="118" cy="111"/>
              <a:chOff x="973" y="1911"/>
              <a:chExt cx="118" cy="111"/>
            </a:xfrm>
          </p:grpSpPr>
          <p:sp>
            <p:nvSpPr>
              <p:cNvPr id="69671" name="Freeform 39"/>
              <p:cNvSpPr>
                <a:spLocks/>
              </p:cNvSpPr>
              <p:nvPr/>
            </p:nvSpPr>
            <p:spPr bwMode="auto">
              <a:xfrm>
                <a:off x="989" y="1911"/>
                <a:ext cx="57" cy="111"/>
              </a:xfrm>
              <a:custGeom>
                <a:avLst/>
                <a:gdLst>
                  <a:gd name="T0" fmla="*/ 321 w 321"/>
                  <a:gd name="T1" fmla="*/ 0 h 620"/>
                  <a:gd name="T2" fmla="*/ 155 w 321"/>
                  <a:gd name="T3" fmla="*/ 620 h 620"/>
                  <a:gd name="T4" fmla="*/ 0 w 321"/>
                  <a:gd name="T5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1" h="620">
                    <a:moveTo>
                      <a:pt x="321" y="0"/>
                    </a:moveTo>
                    <a:lnTo>
                      <a:pt x="155" y="620"/>
                    </a:lnTo>
                    <a:lnTo>
                      <a:pt x="0" y="6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2" name="Freeform 40"/>
              <p:cNvSpPr>
                <a:spLocks/>
              </p:cNvSpPr>
              <p:nvPr/>
            </p:nvSpPr>
            <p:spPr bwMode="auto">
              <a:xfrm>
                <a:off x="973" y="2000"/>
                <a:ext cx="16" cy="22"/>
              </a:xfrm>
              <a:custGeom>
                <a:avLst/>
                <a:gdLst>
                  <a:gd name="T0" fmla="*/ 0 w 87"/>
                  <a:gd name="T1" fmla="*/ 0 h 121"/>
                  <a:gd name="T2" fmla="*/ 11 w 87"/>
                  <a:gd name="T3" fmla="*/ 86 h 121"/>
                  <a:gd name="T4" fmla="*/ 87 w 87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121">
                    <a:moveTo>
                      <a:pt x="0" y="0"/>
                    </a:moveTo>
                    <a:lnTo>
                      <a:pt x="11" y="86"/>
                    </a:lnTo>
                    <a:lnTo>
                      <a:pt x="87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3" name="Line 41"/>
              <p:cNvSpPr>
                <a:spLocks noChangeShapeType="1"/>
              </p:cNvSpPr>
              <p:nvPr/>
            </p:nvSpPr>
            <p:spPr bwMode="auto">
              <a:xfrm flipV="1">
                <a:off x="973" y="1970"/>
                <a:ext cx="8" cy="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4" name="Freeform 42"/>
              <p:cNvSpPr>
                <a:spLocks/>
              </p:cNvSpPr>
              <p:nvPr/>
            </p:nvSpPr>
            <p:spPr bwMode="auto">
              <a:xfrm>
                <a:off x="981" y="1948"/>
                <a:ext cx="28" cy="22"/>
              </a:xfrm>
              <a:custGeom>
                <a:avLst/>
                <a:gdLst>
                  <a:gd name="T0" fmla="*/ 152 w 152"/>
                  <a:gd name="T1" fmla="*/ 0 h 120"/>
                  <a:gd name="T2" fmla="*/ 57 w 152"/>
                  <a:gd name="T3" fmla="*/ 35 h 120"/>
                  <a:gd name="T4" fmla="*/ 0 w 152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120">
                    <a:moveTo>
                      <a:pt x="152" y="0"/>
                    </a:moveTo>
                    <a:lnTo>
                      <a:pt x="57" y="35"/>
                    </a:lnTo>
                    <a:lnTo>
                      <a:pt x="0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5" name="Line 43"/>
              <p:cNvSpPr>
                <a:spLocks noChangeShapeType="1"/>
              </p:cNvSpPr>
              <p:nvPr/>
            </p:nvSpPr>
            <p:spPr bwMode="auto">
              <a:xfrm>
                <a:off x="1009" y="1948"/>
                <a:ext cx="2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6" name="Line 44"/>
              <p:cNvSpPr>
                <a:spLocks noChangeShapeType="1"/>
              </p:cNvSpPr>
              <p:nvPr/>
            </p:nvSpPr>
            <p:spPr bwMode="auto">
              <a:xfrm flipV="1">
                <a:off x="1078" y="1911"/>
                <a:ext cx="13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77" name="Group 45"/>
            <p:cNvGrpSpPr>
              <a:grpSpLocks/>
            </p:cNvGrpSpPr>
            <p:nvPr/>
          </p:nvGrpSpPr>
          <p:grpSpPr bwMode="auto">
            <a:xfrm>
              <a:off x="1083" y="1232"/>
              <a:ext cx="123" cy="112"/>
              <a:chOff x="1141" y="1228"/>
              <a:chExt cx="123" cy="112"/>
            </a:xfrm>
          </p:grpSpPr>
          <p:sp>
            <p:nvSpPr>
              <p:cNvPr id="69678" name="Freeform 46"/>
              <p:cNvSpPr>
                <a:spLocks/>
              </p:cNvSpPr>
              <p:nvPr/>
            </p:nvSpPr>
            <p:spPr bwMode="auto">
              <a:xfrm>
                <a:off x="1141" y="1228"/>
                <a:ext cx="64" cy="112"/>
              </a:xfrm>
              <a:custGeom>
                <a:avLst/>
                <a:gdLst>
                  <a:gd name="T0" fmla="*/ 166 w 354"/>
                  <a:gd name="T1" fmla="*/ 0 h 620"/>
                  <a:gd name="T2" fmla="*/ 0 w 354"/>
                  <a:gd name="T3" fmla="*/ 620 h 620"/>
                  <a:gd name="T4" fmla="*/ 156 w 354"/>
                  <a:gd name="T5" fmla="*/ 620 h 620"/>
                  <a:gd name="T6" fmla="*/ 249 w 354"/>
                  <a:gd name="T7" fmla="*/ 585 h 620"/>
                  <a:gd name="T8" fmla="*/ 308 w 354"/>
                  <a:gd name="T9" fmla="*/ 499 h 620"/>
                  <a:gd name="T10" fmla="*/ 354 w 354"/>
                  <a:gd name="T11" fmla="*/ 327 h 620"/>
                  <a:gd name="T12" fmla="*/ 341 w 354"/>
                  <a:gd name="T13" fmla="*/ 241 h 620"/>
                  <a:gd name="T14" fmla="*/ 265 w 354"/>
                  <a:gd name="T15" fmla="*/ 206 h 620"/>
                  <a:gd name="T16" fmla="*/ 111 w 354"/>
                  <a:gd name="T17" fmla="*/ 206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620">
                    <a:moveTo>
                      <a:pt x="166" y="0"/>
                    </a:moveTo>
                    <a:lnTo>
                      <a:pt x="0" y="620"/>
                    </a:lnTo>
                    <a:lnTo>
                      <a:pt x="156" y="620"/>
                    </a:lnTo>
                    <a:lnTo>
                      <a:pt x="249" y="585"/>
                    </a:lnTo>
                    <a:lnTo>
                      <a:pt x="308" y="499"/>
                    </a:lnTo>
                    <a:lnTo>
                      <a:pt x="354" y="327"/>
                    </a:lnTo>
                    <a:lnTo>
                      <a:pt x="341" y="241"/>
                    </a:lnTo>
                    <a:lnTo>
                      <a:pt x="265" y="206"/>
                    </a:lnTo>
                    <a:lnTo>
                      <a:pt x="111" y="20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9" name="Line 47"/>
              <p:cNvSpPr>
                <a:spLocks noChangeShapeType="1"/>
              </p:cNvSpPr>
              <p:nvPr/>
            </p:nvSpPr>
            <p:spPr bwMode="auto">
              <a:xfrm flipV="1">
                <a:off x="1251" y="1228"/>
                <a:ext cx="13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9680" name="Line 48"/>
          <p:cNvSpPr>
            <a:spLocks noChangeShapeType="1"/>
          </p:cNvSpPr>
          <p:nvPr/>
        </p:nvSpPr>
        <p:spPr bwMode="auto">
          <a:xfrm flipH="1" flipV="1">
            <a:off x="5694363" y="2241550"/>
            <a:ext cx="295275" cy="588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9681" name="Group 49"/>
          <p:cNvGrpSpPr>
            <a:grpSpLocks/>
          </p:cNvGrpSpPr>
          <p:nvPr/>
        </p:nvGrpSpPr>
        <p:grpSpPr bwMode="auto">
          <a:xfrm>
            <a:off x="5759450" y="2128838"/>
            <a:ext cx="1004888" cy="836612"/>
            <a:chOff x="3425" y="1557"/>
            <a:chExt cx="633" cy="527"/>
          </a:xfrm>
        </p:grpSpPr>
        <p:grpSp>
          <p:nvGrpSpPr>
            <p:cNvPr id="69682" name="Group 50"/>
            <p:cNvGrpSpPr>
              <a:grpSpLocks/>
            </p:cNvGrpSpPr>
            <p:nvPr/>
          </p:nvGrpSpPr>
          <p:grpSpPr bwMode="auto">
            <a:xfrm>
              <a:off x="3425" y="1980"/>
              <a:ext cx="109" cy="104"/>
              <a:chOff x="3615" y="1836"/>
              <a:chExt cx="109" cy="104"/>
            </a:xfrm>
          </p:grpSpPr>
          <p:sp>
            <p:nvSpPr>
              <p:cNvPr id="69683" name="Freeform 51"/>
              <p:cNvSpPr>
                <a:spLocks/>
              </p:cNvSpPr>
              <p:nvPr/>
            </p:nvSpPr>
            <p:spPr bwMode="auto">
              <a:xfrm>
                <a:off x="3629" y="1836"/>
                <a:ext cx="54" cy="104"/>
              </a:xfrm>
              <a:custGeom>
                <a:avLst/>
                <a:gdLst>
                  <a:gd name="T0" fmla="*/ 321 w 321"/>
                  <a:gd name="T1" fmla="*/ 0 h 620"/>
                  <a:gd name="T2" fmla="*/ 155 w 321"/>
                  <a:gd name="T3" fmla="*/ 620 h 620"/>
                  <a:gd name="T4" fmla="*/ 0 w 321"/>
                  <a:gd name="T5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1" h="620">
                    <a:moveTo>
                      <a:pt x="321" y="0"/>
                    </a:moveTo>
                    <a:lnTo>
                      <a:pt x="155" y="620"/>
                    </a:lnTo>
                    <a:lnTo>
                      <a:pt x="0" y="6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4" name="Freeform 52"/>
              <p:cNvSpPr>
                <a:spLocks/>
              </p:cNvSpPr>
              <p:nvPr/>
            </p:nvSpPr>
            <p:spPr bwMode="auto">
              <a:xfrm>
                <a:off x="3615" y="1920"/>
                <a:ext cx="14" cy="20"/>
              </a:xfrm>
              <a:custGeom>
                <a:avLst/>
                <a:gdLst>
                  <a:gd name="T0" fmla="*/ 0 w 88"/>
                  <a:gd name="T1" fmla="*/ 0 h 121"/>
                  <a:gd name="T2" fmla="*/ 12 w 88"/>
                  <a:gd name="T3" fmla="*/ 86 h 121"/>
                  <a:gd name="T4" fmla="*/ 88 w 88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121">
                    <a:moveTo>
                      <a:pt x="0" y="0"/>
                    </a:moveTo>
                    <a:lnTo>
                      <a:pt x="12" y="86"/>
                    </a:lnTo>
                    <a:lnTo>
                      <a:pt x="88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5" name="Line 53"/>
              <p:cNvSpPr>
                <a:spLocks noChangeShapeType="1"/>
              </p:cNvSpPr>
              <p:nvPr/>
            </p:nvSpPr>
            <p:spPr bwMode="auto">
              <a:xfrm flipV="1">
                <a:off x="3615" y="1892"/>
                <a:ext cx="8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6" name="Freeform 54"/>
              <p:cNvSpPr>
                <a:spLocks/>
              </p:cNvSpPr>
              <p:nvPr/>
            </p:nvSpPr>
            <p:spPr bwMode="auto">
              <a:xfrm>
                <a:off x="3623" y="1871"/>
                <a:ext cx="25" cy="21"/>
              </a:xfrm>
              <a:custGeom>
                <a:avLst/>
                <a:gdLst>
                  <a:gd name="T0" fmla="*/ 154 w 154"/>
                  <a:gd name="T1" fmla="*/ 0 h 120"/>
                  <a:gd name="T2" fmla="*/ 59 w 154"/>
                  <a:gd name="T3" fmla="*/ 35 h 120"/>
                  <a:gd name="T4" fmla="*/ 0 w 154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4" h="120">
                    <a:moveTo>
                      <a:pt x="154" y="0"/>
                    </a:moveTo>
                    <a:lnTo>
                      <a:pt x="59" y="35"/>
                    </a:lnTo>
                    <a:lnTo>
                      <a:pt x="0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7" name="Line 55"/>
              <p:cNvSpPr>
                <a:spLocks noChangeShapeType="1"/>
              </p:cNvSpPr>
              <p:nvPr/>
            </p:nvSpPr>
            <p:spPr bwMode="auto">
              <a:xfrm>
                <a:off x="3648" y="1871"/>
                <a:ext cx="26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8" name="Line 56"/>
              <p:cNvSpPr>
                <a:spLocks noChangeShapeType="1"/>
              </p:cNvSpPr>
              <p:nvPr/>
            </p:nvSpPr>
            <p:spPr bwMode="auto">
              <a:xfrm flipV="1">
                <a:off x="3712" y="1836"/>
                <a:ext cx="12" cy="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689" name="Line 57"/>
            <p:cNvSpPr>
              <a:spLocks noChangeShapeType="1"/>
            </p:cNvSpPr>
            <p:nvPr/>
          </p:nvSpPr>
          <p:spPr bwMode="auto">
            <a:xfrm flipH="1">
              <a:off x="3570" y="1557"/>
              <a:ext cx="488" cy="4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9690" name="Group 58"/>
          <p:cNvGrpSpPr>
            <a:grpSpLocks/>
          </p:cNvGrpSpPr>
          <p:nvPr/>
        </p:nvGrpSpPr>
        <p:grpSpPr bwMode="auto">
          <a:xfrm>
            <a:off x="6062663" y="1981200"/>
            <a:ext cx="917575" cy="214313"/>
            <a:chOff x="3616" y="1464"/>
            <a:chExt cx="578" cy="135"/>
          </a:xfrm>
        </p:grpSpPr>
        <p:grpSp>
          <p:nvGrpSpPr>
            <p:cNvPr id="69691" name="Group 59"/>
            <p:cNvGrpSpPr>
              <a:grpSpLocks/>
            </p:cNvGrpSpPr>
            <p:nvPr/>
          </p:nvGrpSpPr>
          <p:grpSpPr bwMode="auto">
            <a:xfrm>
              <a:off x="4058" y="1494"/>
              <a:ext cx="136" cy="105"/>
              <a:chOff x="4248" y="1350"/>
              <a:chExt cx="136" cy="105"/>
            </a:xfrm>
          </p:grpSpPr>
          <p:sp>
            <p:nvSpPr>
              <p:cNvPr id="69692" name="Line 60"/>
              <p:cNvSpPr>
                <a:spLocks noChangeShapeType="1"/>
              </p:cNvSpPr>
              <p:nvPr/>
            </p:nvSpPr>
            <p:spPr bwMode="auto">
              <a:xfrm>
                <a:off x="4248" y="1413"/>
                <a:ext cx="1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3" name="Line 61"/>
              <p:cNvSpPr>
                <a:spLocks noChangeShapeType="1"/>
              </p:cNvSpPr>
              <p:nvPr/>
            </p:nvSpPr>
            <p:spPr bwMode="auto">
              <a:xfrm flipH="1">
                <a:off x="4300" y="1454"/>
                <a:ext cx="1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4" name="Freeform 62"/>
              <p:cNvSpPr>
                <a:spLocks/>
              </p:cNvSpPr>
              <p:nvPr/>
            </p:nvSpPr>
            <p:spPr bwMode="auto">
              <a:xfrm>
                <a:off x="4286" y="1434"/>
                <a:ext cx="14" cy="20"/>
              </a:xfrm>
              <a:custGeom>
                <a:avLst/>
                <a:gdLst>
                  <a:gd name="T0" fmla="*/ 0 w 89"/>
                  <a:gd name="T1" fmla="*/ 0 h 121"/>
                  <a:gd name="T2" fmla="*/ 13 w 89"/>
                  <a:gd name="T3" fmla="*/ 85 h 121"/>
                  <a:gd name="T4" fmla="*/ 89 w 89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121">
                    <a:moveTo>
                      <a:pt x="0" y="0"/>
                    </a:moveTo>
                    <a:lnTo>
                      <a:pt x="13" y="85"/>
                    </a:lnTo>
                    <a:lnTo>
                      <a:pt x="89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5" name="Line 63"/>
              <p:cNvSpPr>
                <a:spLocks noChangeShapeType="1"/>
              </p:cNvSpPr>
              <p:nvPr/>
            </p:nvSpPr>
            <p:spPr bwMode="auto">
              <a:xfrm flipV="1">
                <a:off x="4286" y="1405"/>
                <a:ext cx="8" cy="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6" name="Freeform 64"/>
              <p:cNvSpPr>
                <a:spLocks/>
              </p:cNvSpPr>
              <p:nvPr/>
            </p:nvSpPr>
            <p:spPr bwMode="auto">
              <a:xfrm>
                <a:off x="4294" y="1384"/>
                <a:ext cx="25" cy="21"/>
              </a:xfrm>
              <a:custGeom>
                <a:avLst/>
                <a:gdLst>
                  <a:gd name="T0" fmla="*/ 152 w 152"/>
                  <a:gd name="T1" fmla="*/ 0 h 120"/>
                  <a:gd name="T2" fmla="*/ 59 w 152"/>
                  <a:gd name="T3" fmla="*/ 35 h 120"/>
                  <a:gd name="T4" fmla="*/ 0 w 152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120">
                    <a:moveTo>
                      <a:pt x="152" y="0"/>
                    </a:moveTo>
                    <a:lnTo>
                      <a:pt x="59" y="35"/>
                    </a:lnTo>
                    <a:lnTo>
                      <a:pt x="0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7" name="Line 65"/>
              <p:cNvSpPr>
                <a:spLocks noChangeShapeType="1"/>
              </p:cNvSpPr>
              <p:nvPr/>
            </p:nvSpPr>
            <p:spPr bwMode="auto">
              <a:xfrm>
                <a:off x="4319" y="1384"/>
                <a:ext cx="1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8" name="Line 66"/>
              <p:cNvSpPr>
                <a:spLocks noChangeShapeType="1"/>
              </p:cNvSpPr>
              <p:nvPr/>
            </p:nvSpPr>
            <p:spPr bwMode="auto">
              <a:xfrm flipV="1">
                <a:off x="4372" y="1350"/>
                <a:ext cx="12" cy="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699" name="Line 67"/>
            <p:cNvSpPr>
              <a:spLocks noChangeShapeType="1"/>
            </p:cNvSpPr>
            <p:nvPr/>
          </p:nvSpPr>
          <p:spPr bwMode="auto">
            <a:xfrm>
              <a:off x="3616" y="1464"/>
              <a:ext cx="442" cy="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9700" name="Group 68"/>
          <p:cNvGrpSpPr>
            <a:grpSpLocks/>
          </p:cNvGrpSpPr>
          <p:nvPr/>
        </p:nvGrpSpPr>
        <p:grpSpPr bwMode="auto">
          <a:xfrm>
            <a:off x="5532438" y="1746250"/>
            <a:ext cx="658812" cy="539750"/>
            <a:chOff x="3282" y="1316"/>
            <a:chExt cx="415" cy="340"/>
          </a:xfrm>
        </p:grpSpPr>
        <p:sp>
          <p:nvSpPr>
            <p:cNvPr id="69701" name="Line 69"/>
            <p:cNvSpPr>
              <a:spLocks noChangeShapeType="1"/>
            </p:cNvSpPr>
            <p:nvPr/>
          </p:nvSpPr>
          <p:spPr bwMode="auto">
            <a:xfrm flipV="1">
              <a:off x="3384" y="1464"/>
              <a:ext cx="232" cy="1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9702" name="Group 70"/>
            <p:cNvGrpSpPr>
              <a:grpSpLocks/>
            </p:cNvGrpSpPr>
            <p:nvPr/>
          </p:nvGrpSpPr>
          <p:grpSpPr bwMode="auto">
            <a:xfrm>
              <a:off x="3282" y="1316"/>
              <a:ext cx="415" cy="340"/>
              <a:chOff x="3282" y="1316"/>
              <a:chExt cx="415" cy="340"/>
            </a:xfrm>
          </p:grpSpPr>
          <p:grpSp>
            <p:nvGrpSpPr>
              <p:cNvPr id="69703" name="Group 71"/>
              <p:cNvGrpSpPr>
                <a:grpSpLocks/>
              </p:cNvGrpSpPr>
              <p:nvPr/>
            </p:nvGrpSpPr>
            <p:grpSpPr bwMode="auto">
              <a:xfrm>
                <a:off x="3583" y="1316"/>
                <a:ext cx="114" cy="104"/>
                <a:chOff x="3773" y="1172"/>
                <a:chExt cx="114" cy="104"/>
              </a:xfrm>
            </p:grpSpPr>
            <p:sp>
              <p:nvSpPr>
                <p:cNvPr id="69704" name="Freeform 72"/>
                <p:cNvSpPr>
                  <a:spLocks/>
                </p:cNvSpPr>
                <p:nvPr/>
              </p:nvSpPr>
              <p:spPr bwMode="auto">
                <a:xfrm>
                  <a:off x="3773" y="1172"/>
                  <a:ext cx="59" cy="104"/>
                </a:xfrm>
                <a:custGeom>
                  <a:avLst/>
                  <a:gdLst>
                    <a:gd name="T0" fmla="*/ 166 w 353"/>
                    <a:gd name="T1" fmla="*/ 0 h 620"/>
                    <a:gd name="T2" fmla="*/ 0 w 353"/>
                    <a:gd name="T3" fmla="*/ 620 h 620"/>
                    <a:gd name="T4" fmla="*/ 154 w 353"/>
                    <a:gd name="T5" fmla="*/ 620 h 620"/>
                    <a:gd name="T6" fmla="*/ 249 w 353"/>
                    <a:gd name="T7" fmla="*/ 585 h 620"/>
                    <a:gd name="T8" fmla="*/ 307 w 353"/>
                    <a:gd name="T9" fmla="*/ 499 h 620"/>
                    <a:gd name="T10" fmla="*/ 353 w 353"/>
                    <a:gd name="T11" fmla="*/ 326 h 620"/>
                    <a:gd name="T12" fmla="*/ 341 w 353"/>
                    <a:gd name="T13" fmla="*/ 242 h 620"/>
                    <a:gd name="T14" fmla="*/ 265 w 353"/>
                    <a:gd name="T15" fmla="*/ 206 h 620"/>
                    <a:gd name="T16" fmla="*/ 111 w 353"/>
                    <a:gd name="T17" fmla="*/ 206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3" h="620">
                      <a:moveTo>
                        <a:pt x="166" y="0"/>
                      </a:moveTo>
                      <a:lnTo>
                        <a:pt x="0" y="620"/>
                      </a:lnTo>
                      <a:lnTo>
                        <a:pt x="154" y="620"/>
                      </a:lnTo>
                      <a:lnTo>
                        <a:pt x="249" y="585"/>
                      </a:lnTo>
                      <a:lnTo>
                        <a:pt x="307" y="499"/>
                      </a:lnTo>
                      <a:lnTo>
                        <a:pt x="353" y="326"/>
                      </a:lnTo>
                      <a:lnTo>
                        <a:pt x="341" y="242"/>
                      </a:lnTo>
                      <a:lnTo>
                        <a:pt x="265" y="206"/>
                      </a:lnTo>
                      <a:lnTo>
                        <a:pt x="111" y="206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0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3875" y="1172"/>
                  <a:ext cx="12" cy="2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9706" name="Group 74"/>
              <p:cNvGrpSpPr>
                <a:grpSpLocks/>
              </p:cNvGrpSpPr>
              <p:nvPr/>
            </p:nvGrpSpPr>
            <p:grpSpPr bwMode="auto">
              <a:xfrm>
                <a:off x="3282" y="1553"/>
                <a:ext cx="112" cy="103"/>
                <a:chOff x="3472" y="1409"/>
                <a:chExt cx="112" cy="103"/>
              </a:xfrm>
            </p:grpSpPr>
            <p:sp>
              <p:nvSpPr>
                <p:cNvPr id="69707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3571" y="1409"/>
                  <a:ext cx="13" cy="2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08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508" y="1440"/>
                  <a:ext cx="27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09" name="Freeform 77"/>
                <p:cNvSpPr>
                  <a:spLocks/>
                </p:cNvSpPr>
                <p:nvPr/>
              </p:nvSpPr>
              <p:spPr bwMode="auto">
                <a:xfrm>
                  <a:off x="3520" y="1499"/>
                  <a:ext cx="6" cy="13"/>
                </a:xfrm>
                <a:custGeom>
                  <a:avLst/>
                  <a:gdLst>
                    <a:gd name="T0" fmla="*/ 0 w 32"/>
                    <a:gd name="T1" fmla="*/ 0 h 80"/>
                    <a:gd name="T2" fmla="*/ 4 w 32"/>
                    <a:gd name="T3" fmla="*/ 46 h 80"/>
                    <a:gd name="T4" fmla="*/ 32 w 32"/>
                    <a:gd name="T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80">
                      <a:moveTo>
                        <a:pt x="0" y="0"/>
                      </a:moveTo>
                      <a:lnTo>
                        <a:pt x="4" y="46"/>
                      </a:lnTo>
                      <a:lnTo>
                        <a:pt x="32" y="8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1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520" y="1440"/>
                  <a:ext cx="15" cy="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11" name="Freeform 79"/>
                <p:cNvSpPr>
                  <a:spLocks/>
                </p:cNvSpPr>
                <p:nvPr/>
              </p:nvSpPr>
              <p:spPr bwMode="auto">
                <a:xfrm>
                  <a:off x="3472" y="1440"/>
                  <a:ext cx="48" cy="71"/>
                </a:xfrm>
                <a:custGeom>
                  <a:avLst/>
                  <a:gdLst>
                    <a:gd name="T0" fmla="*/ 211 w 285"/>
                    <a:gd name="T1" fmla="*/ 0 h 416"/>
                    <a:gd name="T2" fmla="*/ 150 w 285"/>
                    <a:gd name="T3" fmla="*/ 0 h 416"/>
                    <a:gd name="T4" fmla="*/ 99 w 285"/>
                    <a:gd name="T5" fmla="*/ 18 h 416"/>
                    <a:gd name="T6" fmla="*/ 70 w 285"/>
                    <a:gd name="T7" fmla="*/ 65 h 416"/>
                    <a:gd name="T8" fmla="*/ 0 w 285"/>
                    <a:gd name="T9" fmla="*/ 327 h 416"/>
                    <a:gd name="T10" fmla="*/ 13 w 285"/>
                    <a:gd name="T11" fmla="*/ 389 h 416"/>
                    <a:gd name="T12" fmla="*/ 68 w 285"/>
                    <a:gd name="T13" fmla="*/ 416 h 416"/>
                    <a:gd name="T14" fmla="*/ 135 w 285"/>
                    <a:gd name="T15" fmla="*/ 416 h 416"/>
                    <a:gd name="T16" fmla="*/ 285 w 285"/>
                    <a:gd name="T17" fmla="*/ 333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5" h="416">
                      <a:moveTo>
                        <a:pt x="211" y="0"/>
                      </a:moveTo>
                      <a:lnTo>
                        <a:pt x="150" y="0"/>
                      </a:lnTo>
                      <a:lnTo>
                        <a:pt x="99" y="18"/>
                      </a:lnTo>
                      <a:lnTo>
                        <a:pt x="70" y="65"/>
                      </a:lnTo>
                      <a:lnTo>
                        <a:pt x="0" y="327"/>
                      </a:lnTo>
                      <a:lnTo>
                        <a:pt x="13" y="389"/>
                      </a:lnTo>
                      <a:lnTo>
                        <a:pt x="68" y="416"/>
                      </a:lnTo>
                      <a:lnTo>
                        <a:pt x="135" y="416"/>
                      </a:lnTo>
                      <a:lnTo>
                        <a:pt x="285" y="333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9712" name="Group 80"/>
          <p:cNvGrpSpPr>
            <a:grpSpLocks/>
          </p:cNvGrpSpPr>
          <p:nvPr/>
        </p:nvGrpSpPr>
        <p:grpSpPr bwMode="auto">
          <a:xfrm>
            <a:off x="5624513" y="3940175"/>
            <a:ext cx="1139825" cy="214313"/>
            <a:chOff x="3340" y="2698"/>
            <a:chExt cx="718" cy="135"/>
          </a:xfrm>
        </p:grpSpPr>
        <p:sp>
          <p:nvSpPr>
            <p:cNvPr id="69713" name="Line 81"/>
            <p:cNvSpPr>
              <a:spLocks noChangeShapeType="1"/>
            </p:cNvSpPr>
            <p:nvPr/>
          </p:nvSpPr>
          <p:spPr bwMode="auto">
            <a:xfrm>
              <a:off x="3384" y="2698"/>
              <a:ext cx="674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9714" name="Group 82"/>
            <p:cNvGrpSpPr>
              <a:grpSpLocks/>
            </p:cNvGrpSpPr>
            <p:nvPr/>
          </p:nvGrpSpPr>
          <p:grpSpPr bwMode="auto">
            <a:xfrm>
              <a:off x="3340" y="2758"/>
              <a:ext cx="63" cy="73"/>
              <a:chOff x="3530" y="2614"/>
              <a:chExt cx="63" cy="73"/>
            </a:xfrm>
          </p:grpSpPr>
          <p:sp>
            <p:nvSpPr>
              <p:cNvPr id="69715" name="Line 83"/>
              <p:cNvSpPr>
                <a:spLocks noChangeShapeType="1"/>
              </p:cNvSpPr>
              <p:nvPr/>
            </p:nvSpPr>
            <p:spPr bwMode="auto">
              <a:xfrm flipH="1">
                <a:off x="3566" y="2614"/>
                <a:ext cx="2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6" name="Freeform 84"/>
              <p:cNvSpPr>
                <a:spLocks/>
              </p:cNvSpPr>
              <p:nvPr/>
            </p:nvSpPr>
            <p:spPr bwMode="auto">
              <a:xfrm>
                <a:off x="3577" y="2674"/>
                <a:ext cx="5" cy="13"/>
              </a:xfrm>
              <a:custGeom>
                <a:avLst/>
                <a:gdLst>
                  <a:gd name="T0" fmla="*/ 0 w 32"/>
                  <a:gd name="T1" fmla="*/ 0 h 81"/>
                  <a:gd name="T2" fmla="*/ 3 w 32"/>
                  <a:gd name="T3" fmla="*/ 46 h 81"/>
                  <a:gd name="T4" fmla="*/ 32 w 32"/>
                  <a:gd name="T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1">
                    <a:moveTo>
                      <a:pt x="0" y="0"/>
                    </a:moveTo>
                    <a:lnTo>
                      <a:pt x="3" y="46"/>
                    </a:lnTo>
                    <a:lnTo>
                      <a:pt x="32" y="8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7" name="Line 85"/>
              <p:cNvSpPr>
                <a:spLocks noChangeShapeType="1"/>
              </p:cNvSpPr>
              <p:nvPr/>
            </p:nvSpPr>
            <p:spPr bwMode="auto">
              <a:xfrm flipH="1">
                <a:off x="3577" y="2614"/>
                <a:ext cx="16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8" name="Freeform 86"/>
              <p:cNvSpPr>
                <a:spLocks/>
              </p:cNvSpPr>
              <p:nvPr/>
            </p:nvSpPr>
            <p:spPr bwMode="auto">
              <a:xfrm>
                <a:off x="3530" y="2614"/>
                <a:ext cx="48" cy="71"/>
              </a:xfrm>
              <a:custGeom>
                <a:avLst/>
                <a:gdLst>
                  <a:gd name="T0" fmla="*/ 211 w 285"/>
                  <a:gd name="T1" fmla="*/ 0 h 416"/>
                  <a:gd name="T2" fmla="*/ 149 w 285"/>
                  <a:gd name="T3" fmla="*/ 0 h 416"/>
                  <a:gd name="T4" fmla="*/ 98 w 285"/>
                  <a:gd name="T5" fmla="*/ 18 h 416"/>
                  <a:gd name="T6" fmla="*/ 71 w 285"/>
                  <a:gd name="T7" fmla="*/ 64 h 416"/>
                  <a:gd name="T8" fmla="*/ 0 w 285"/>
                  <a:gd name="T9" fmla="*/ 327 h 416"/>
                  <a:gd name="T10" fmla="*/ 13 w 285"/>
                  <a:gd name="T11" fmla="*/ 388 h 416"/>
                  <a:gd name="T12" fmla="*/ 68 w 285"/>
                  <a:gd name="T13" fmla="*/ 416 h 416"/>
                  <a:gd name="T14" fmla="*/ 136 w 285"/>
                  <a:gd name="T15" fmla="*/ 416 h 416"/>
                  <a:gd name="T16" fmla="*/ 285 w 285"/>
                  <a:gd name="T17" fmla="*/ 33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416">
                    <a:moveTo>
                      <a:pt x="211" y="0"/>
                    </a:moveTo>
                    <a:lnTo>
                      <a:pt x="149" y="0"/>
                    </a:lnTo>
                    <a:lnTo>
                      <a:pt x="98" y="18"/>
                    </a:lnTo>
                    <a:lnTo>
                      <a:pt x="71" y="64"/>
                    </a:lnTo>
                    <a:lnTo>
                      <a:pt x="0" y="327"/>
                    </a:lnTo>
                    <a:lnTo>
                      <a:pt x="13" y="388"/>
                    </a:lnTo>
                    <a:lnTo>
                      <a:pt x="68" y="416"/>
                    </a:lnTo>
                    <a:lnTo>
                      <a:pt x="136" y="416"/>
                    </a:lnTo>
                    <a:lnTo>
                      <a:pt x="285" y="33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719" name="Freeform 87"/>
            <p:cNvSpPr>
              <a:spLocks/>
            </p:cNvSpPr>
            <p:nvPr/>
          </p:nvSpPr>
          <p:spPr bwMode="auto">
            <a:xfrm>
              <a:off x="3610" y="2725"/>
              <a:ext cx="59" cy="104"/>
            </a:xfrm>
            <a:custGeom>
              <a:avLst/>
              <a:gdLst>
                <a:gd name="T0" fmla="*/ 165 w 353"/>
                <a:gd name="T1" fmla="*/ 0 h 620"/>
                <a:gd name="T2" fmla="*/ 0 w 353"/>
                <a:gd name="T3" fmla="*/ 620 h 620"/>
                <a:gd name="T4" fmla="*/ 155 w 353"/>
                <a:gd name="T5" fmla="*/ 620 h 620"/>
                <a:gd name="T6" fmla="*/ 249 w 353"/>
                <a:gd name="T7" fmla="*/ 585 h 620"/>
                <a:gd name="T8" fmla="*/ 307 w 353"/>
                <a:gd name="T9" fmla="*/ 500 h 620"/>
                <a:gd name="T10" fmla="*/ 353 w 353"/>
                <a:gd name="T11" fmla="*/ 328 h 620"/>
                <a:gd name="T12" fmla="*/ 340 w 353"/>
                <a:gd name="T13" fmla="*/ 242 h 620"/>
                <a:gd name="T14" fmla="*/ 265 w 353"/>
                <a:gd name="T15" fmla="*/ 207 h 620"/>
                <a:gd name="T16" fmla="*/ 110 w 353"/>
                <a:gd name="T17" fmla="*/ 20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620">
                  <a:moveTo>
                    <a:pt x="165" y="0"/>
                  </a:moveTo>
                  <a:lnTo>
                    <a:pt x="0" y="620"/>
                  </a:lnTo>
                  <a:lnTo>
                    <a:pt x="155" y="620"/>
                  </a:lnTo>
                  <a:lnTo>
                    <a:pt x="249" y="585"/>
                  </a:lnTo>
                  <a:lnTo>
                    <a:pt x="307" y="500"/>
                  </a:lnTo>
                  <a:lnTo>
                    <a:pt x="353" y="328"/>
                  </a:lnTo>
                  <a:lnTo>
                    <a:pt x="340" y="242"/>
                  </a:lnTo>
                  <a:lnTo>
                    <a:pt x="265" y="207"/>
                  </a:lnTo>
                  <a:lnTo>
                    <a:pt x="110" y="20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9720" name="Group 88"/>
            <p:cNvGrpSpPr>
              <a:grpSpLocks/>
            </p:cNvGrpSpPr>
            <p:nvPr/>
          </p:nvGrpSpPr>
          <p:grpSpPr bwMode="auto">
            <a:xfrm>
              <a:off x="3498" y="2725"/>
              <a:ext cx="68" cy="104"/>
              <a:chOff x="3688" y="2581"/>
              <a:chExt cx="68" cy="104"/>
            </a:xfrm>
          </p:grpSpPr>
          <p:sp>
            <p:nvSpPr>
              <p:cNvPr id="69721" name="Freeform 89"/>
              <p:cNvSpPr>
                <a:spLocks/>
              </p:cNvSpPr>
              <p:nvPr/>
            </p:nvSpPr>
            <p:spPr bwMode="auto">
              <a:xfrm>
                <a:off x="3702" y="2581"/>
                <a:ext cx="54" cy="104"/>
              </a:xfrm>
              <a:custGeom>
                <a:avLst/>
                <a:gdLst>
                  <a:gd name="T0" fmla="*/ 320 w 320"/>
                  <a:gd name="T1" fmla="*/ 0 h 620"/>
                  <a:gd name="T2" fmla="*/ 155 w 320"/>
                  <a:gd name="T3" fmla="*/ 620 h 620"/>
                  <a:gd name="T4" fmla="*/ 0 w 320"/>
                  <a:gd name="T5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0" h="620">
                    <a:moveTo>
                      <a:pt x="320" y="0"/>
                    </a:moveTo>
                    <a:lnTo>
                      <a:pt x="155" y="620"/>
                    </a:lnTo>
                    <a:lnTo>
                      <a:pt x="0" y="6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2" name="Freeform 90"/>
              <p:cNvSpPr>
                <a:spLocks/>
              </p:cNvSpPr>
              <p:nvPr/>
            </p:nvSpPr>
            <p:spPr bwMode="auto">
              <a:xfrm>
                <a:off x="3688" y="2664"/>
                <a:ext cx="14" cy="21"/>
              </a:xfrm>
              <a:custGeom>
                <a:avLst/>
                <a:gdLst>
                  <a:gd name="T0" fmla="*/ 0 w 89"/>
                  <a:gd name="T1" fmla="*/ 0 h 120"/>
                  <a:gd name="T2" fmla="*/ 13 w 89"/>
                  <a:gd name="T3" fmla="*/ 85 h 120"/>
                  <a:gd name="T4" fmla="*/ 89 w 89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120">
                    <a:moveTo>
                      <a:pt x="0" y="0"/>
                    </a:moveTo>
                    <a:lnTo>
                      <a:pt x="13" y="85"/>
                    </a:lnTo>
                    <a:lnTo>
                      <a:pt x="89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3" name="Line 91"/>
              <p:cNvSpPr>
                <a:spLocks noChangeShapeType="1"/>
              </p:cNvSpPr>
              <p:nvPr/>
            </p:nvSpPr>
            <p:spPr bwMode="auto">
              <a:xfrm flipV="1">
                <a:off x="3688" y="2636"/>
                <a:ext cx="8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4" name="Freeform 92"/>
              <p:cNvSpPr>
                <a:spLocks/>
              </p:cNvSpPr>
              <p:nvPr/>
            </p:nvSpPr>
            <p:spPr bwMode="auto">
              <a:xfrm>
                <a:off x="3696" y="2616"/>
                <a:ext cx="25" cy="20"/>
              </a:xfrm>
              <a:custGeom>
                <a:avLst/>
                <a:gdLst>
                  <a:gd name="T0" fmla="*/ 153 w 153"/>
                  <a:gd name="T1" fmla="*/ 0 h 121"/>
                  <a:gd name="T2" fmla="*/ 59 w 153"/>
                  <a:gd name="T3" fmla="*/ 36 h 121"/>
                  <a:gd name="T4" fmla="*/ 0 w 153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121">
                    <a:moveTo>
                      <a:pt x="153" y="0"/>
                    </a:moveTo>
                    <a:lnTo>
                      <a:pt x="59" y="36"/>
                    </a:lnTo>
                    <a:lnTo>
                      <a:pt x="0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5" name="Line 93"/>
              <p:cNvSpPr>
                <a:spLocks noChangeShapeType="1"/>
              </p:cNvSpPr>
              <p:nvPr/>
            </p:nvSpPr>
            <p:spPr bwMode="auto">
              <a:xfrm>
                <a:off x="3721" y="2616"/>
                <a:ext cx="2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726" name="Group 94"/>
            <p:cNvGrpSpPr>
              <a:grpSpLocks/>
            </p:cNvGrpSpPr>
            <p:nvPr/>
          </p:nvGrpSpPr>
          <p:grpSpPr bwMode="auto">
            <a:xfrm>
              <a:off x="4011" y="2761"/>
              <a:ext cx="47" cy="72"/>
              <a:chOff x="4201" y="2617"/>
              <a:chExt cx="47" cy="72"/>
            </a:xfrm>
          </p:grpSpPr>
          <p:sp>
            <p:nvSpPr>
              <p:cNvPr id="69727" name="Line 95"/>
              <p:cNvSpPr>
                <a:spLocks noChangeShapeType="1"/>
              </p:cNvSpPr>
              <p:nvPr/>
            </p:nvSpPr>
            <p:spPr bwMode="auto">
              <a:xfrm flipH="1">
                <a:off x="4215" y="2687"/>
                <a:ext cx="15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8" name="Freeform 96"/>
              <p:cNvSpPr>
                <a:spLocks/>
              </p:cNvSpPr>
              <p:nvPr/>
            </p:nvSpPr>
            <p:spPr bwMode="auto">
              <a:xfrm>
                <a:off x="4201" y="2667"/>
                <a:ext cx="14" cy="20"/>
              </a:xfrm>
              <a:custGeom>
                <a:avLst/>
                <a:gdLst>
                  <a:gd name="T0" fmla="*/ 0 w 88"/>
                  <a:gd name="T1" fmla="*/ 0 h 120"/>
                  <a:gd name="T2" fmla="*/ 13 w 88"/>
                  <a:gd name="T3" fmla="*/ 85 h 120"/>
                  <a:gd name="T4" fmla="*/ 88 w 88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120">
                    <a:moveTo>
                      <a:pt x="0" y="0"/>
                    </a:moveTo>
                    <a:lnTo>
                      <a:pt x="13" y="85"/>
                    </a:lnTo>
                    <a:lnTo>
                      <a:pt x="88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9" name="Line 97"/>
              <p:cNvSpPr>
                <a:spLocks noChangeShapeType="1"/>
              </p:cNvSpPr>
              <p:nvPr/>
            </p:nvSpPr>
            <p:spPr bwMode="auto">
              <a:xfrm flipV="1">
                <a:off x="4201" y="2637"/>
                <a:ext cx="8" cy="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0" name="Freeform 98"/>
              <p:cNvSpPr>
                <a:spLocks/>
              </p:cNvSpPr>
              <p:nvPr/>
            </p:nvSpPr>
            <p:spPr bwMode="auto">
              <a:xfrm>
                <a:off x="4209" y="2617"/>
                <a:ext cx="25" cy="20"/>
              </a:xfrm>
              <a:custGeom>
                <a:avLst/>
                <a:gdLst>
                  <a:gd name="T0" fmla="*/ 153 w 153"/>
                  <a:gd name="T1" fmla="*/ 0 h 121"/>
                  <a:gd name="T2" fmla="*/ 58 w 153"/>
                  <a:gd name="T3" fmla="*/ 35 h 121"/>
                  <a:gd name="T4" fmla="*/ 0 w 153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121">
                    <a:moveTo>
                      <a:pt x="153" y="0"/>
                    </a:moveTo>
                    <a:lnTo>
                      <a:pt x="58" y="35"/>
                    </a:lnTo>
                    <a:lnTo>
                      <a:pt x="0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1" name="Line 99"/>
              <p:cNvSpPr>
                <a:spLocks noChangeShapeType="1"/>
              </p:cNvSpPr>
              <p:nvPr/>
            </p:nvSpPr>
            <p:spPr bwMode="auto">
              <a:xfrm>
                <a:off x="4234" y="2617"/>
                <a:ext cx="14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9732" name="Group 100"/>
          <p:cNvGrpSpPr>
            <a:grpSpLocks/>
          </p:cNvGrpSpPr>
          <p:nvPr/>
        </p:nvGrpSpPr>
        <p:grpSpPr bwMode="auto">
          <a:xfrm>
            <a:off x="7942263" y="1728788"/>
            <a:ext cx="296862" cy="1163637"/>
            <a:chOff x="4800" y="1305"/>
            <a:chExt cx="187" cy="733"/>
          </a:xfrm>
        </p:grpSpPr>
        <p:grpSp>
          <p:nvGrpSpPr>
            <p:cNvPr id="69733" name="Group 101"/>
            <p:cNvGrpSpPr>
              <a:grpSpLocks/>
            </p:cNvGrpSpPr>
            <p:nvPr/>
          </p:nvGrpSpPr>
          <p:grpSpPr bwMode="auto">
            <a:xfrm>
              <a:off x="4845" y="1489"/>
              <a:ext cx="127" cy="106"/>
              <a:chOff x="5035" y="1345"/>
              <a:chExt cx="127" cy="106"/>
            </a:xfrm>
          </p:grpSpPr>
          <p:sp>
            <p:nvSpPr>
              <p:cNvPr id="69734" name="Line 102"/>
              <p:cNvSpPr>
                <a:spLocks noChangeShapeType="1"/>
              </p:cNvSpPr>
              <p:nvPr/>
            </p:nvSpPr>
            <p:spPr bwMode="auto">
              <a:xfrm flipH="1">
                <a:off x="5050" y="1450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5" name="Freeform 103"/>
              <p:cNvSpPr>
                <a:spLocks/>
              </p:cNvSpPr>
              <p:nvPr/>
            </p:nvSpPr>
            <p:spPr bwMode="auto">
              <a:xfrm>
                <a:off x="5035" y="1430"/>
                <a:ext cx="15" cy="20"/>
              </a:xfrm>
              <a:custGeom>
                <a:avLst/>
                <a:gdLst>
                  <a:gd name="T0" fmla="*/ 0 w 88"/>
                  <a:gd name="T1" fmla="*/ 0 h 121"/>
                  <a:gd name="T2" fmla="*/ 12 w 88"/>
                  <a:gd name="T3" fmla="*/ 86 h 121"/>
                  <a:gd name="T4" fmla="*/ 88 w 88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121">
                    <a:moveTo>
                      <a:pt x="0" y="0"/>
                    </a:moveTo>
                    <a:lnTo>
                      <a:pt x="12" y="86"/>
                    </a:lnTo>
                    <a:lnTo>
                      <a:pt x="88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6" name="Line 104"/>
              <p:cNvSpPr>
                <a:spLocks noChangeShapeType="1"/>
              </p:cNvSpPr>
              <p:nvPr/>
            </p:nvSpPr>
            <p:spPr bwMode="auto">
              <a:xfrm flipV="1">
                <a:off x="5035" y="1400"/>
                <a:ext cx="8" cy="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7" name="Freeform 105"/>
              <p:cNvSpPr>
                <a:spLocks/>
              </p:cNvSpPr>
              <p:nvPr/>
            </p:nvSpPr>
            <p:spPr bwMode="auto">
              <a:xfrm>
                <a:off x="5043" y="1380"/>
                <a:ext cx="26" cy="20"/>
              </a:xfrm>
              <a:custGeom>
                <a:avLst/>
                <a:gdLst>
                  <a:gd name="T0" fmla="*/ 153 w 153"/>
                  <a:gd name="T1" fmla="*/ 0 h 120"/>
                  <a:gd name="T2" fmla="*/ 58 w 153"/>
                  <a:gd name="T3" fmla="*/ 35 h 120"/>
                  <a:gd name="T4" fmla="*/ 0 w 153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120">
                    <a:moveTo>
                      <a:pt x="153" y="0"/>
                    </a:moveTo>
                    <a:lnTo>
                      <a:pt x="58" y="35"/>
                    </a:lnTo>
                    <a:lnTo>
                      <a:pt x="0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8" name="Line 106"/>
              <p:cNvSpPr>
                <a:spLocks noChangeShapeType="1"/>
              </p:cNvSpPr>
              <p:nvPr/>
            </p:nvSpPr>
            <p:spPr bwMode="auto">
              <a:xfrm>
                <a:off x="5069" y="1380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9" name="Line 107"/>
              <p:cNvSpPr>
                <a:spLocks noChangeShapeType="1"/>
              </p:cNvSpPr>
              <p:nvPr/>
            </p:nvSpPr>
            <p:spPr bwMode="auto">
              <a:xfrm flipV="1">
                <a:off x="5121" y="1345"/>
                <a:ext cx="12" cy="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0" name="Line 108"/>
              <p:cNvSpPr>
                <a:spLocks noChangeShapeType="1"/>
              </p:cNvSpPr>
              <p:nvPr/>
            </p:nvSpPr>
            <p:spPr bwMode="auto">
              <a:xfrm flipH="1">
                <a:off x="5150" y="1345"/>
                <a:ext cx="12" cy="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741" name="Group 109"/>
            <p:cNvGrpSpPr>
              <a:grpSpLocks/>
            </p:cNvGrpSpPr>
            <p:nvPr/>
          </p:nvGrpSpPr>
          <p:grpSpPr bwMode="auto">
            <a:xfrm>
              <a:off x="4842" y="1305"/>
              <a:ext cx="145" cy="135"/>
              <a:chOff x="5032" y="1200"/>
              <a:chExt cx="145" cy="135"/>
            </a:xfrm>
          </p:grpSpPr>
          <p:sp>
            <p:nvSpPr>
              <p:cNvPr id="69742" name="Freeform 110"/>
              <p:cNvSpPr>
                <a:spLocks/>
              </p:cNvSpPr>
              <p:nvPr/>
            </p:nvSpPr>
            <p:spPr bwMode="auto">
              <a:xfrm>
                <a:off x="5032" y="1231"/>
                <a:ext cx="59" cy="104"/>
              </a:xfrm>
              <a:custGeom>
                <a:avLst/>
                <a:gdLst>
                  <a:gd name="T0" fmla="*/ 166 w 354"/>
                  <a:gd name="T1" fmla="*/ 0 h 620"/>
                  <a:gd name="T2" fmla="*/ 0 w 354"/>
                  <a:gd name="T3" fmla="*/ 620 h 620"/>
                  <a:gd name="T4" fmla="*/ 154 w 354"/>
                  <a:gd name="T5" fmla="*/ 620 h 620"/>
                  <a:gd name="T6" fmla="*/ 249 w 354"/>
                  <a:gd name="T7" fmla="*/ 584 h 620"/>
                  <a:gd name="T8" fmla="*/ 308 w 354"/>
                  <a:gd name="T9" fmla="*/ 499 h 620"/>
                  <a:gd name="T10" fmla="*/ 354 w 354"/>
                  <a:gd name="T11" fmla="*/ 326 h 620"/>
                  <a:gd name="T12" fmla="*/ 341 w 354"/>
                  <a:gd name="T13" fmla="*/ 241 h 620"/>
                  <a:gd name="T14" fmla="*/ 265 w 354"/>
                  <a:gd name="T15" fmla="*/ 206 h 620"/>
                  <a:gd name="T16" fmla="*/ 110 w 354"/>
                  <a:gd name="T17" fmla="*/ 206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620">
                    <a:moveTo>
                      <a:pt x="166" y="0"/>
                    </a:moveTo>
                    <a:lnTo>
                      <a:pt x="0" y="620"/>
                    </a:lnTo>
                    <a:lnTo>
                      <a:pt x="154" y="620"/>
                    </a:lnTo>
                    <a:lnTo>
                      <a:pt x="249" y="584"/>
                    </a:lnTo>
                    <a:lnTo>
                      <a:pt x="308" y="499"/>
                    </a:lnTo>
                    <a:lnTo>
                      <a:pt x="354" y="326"/>
                    </a:lnTo>
                    <a:lnTo>
                      <a:pt x="341" y="241"/>
                    </a:lnTo>
                    <a:lnTo>
                      <a:pt x="265" y="206"/>
                    </a:lnTo>
                    <a:lnTo>
                      <a:pt x="110" y="20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3" name="Line 111"/>
              <p:cNvSpPr>
                <a:spLocks noChangeShapeType="1"/>
              </p:cNvSpPr>
              <p:nvPr/>
            </p:nvSpPr>
            <p:spPr bwMode="auto">
              <a:xfrm flipH="1">
                <a:off x="5147" y="1200"/>
                <a:ext cx="16" cy="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4" name="Line 112"/>
              <p:cNvSpPr>
                <a:spLocks noChangeShapeType="1"/>
              </p:cNvSpPr>
              <p:nvPr/>
            </p:nvSpPr>
            <p:spPr bwMode="auto">
              <a:xfrm flipH="1">
                <a:off x="5164" y="1231"/>
                <a:ext cx="13" cy="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745" name="Group 113"/>
            <p:cNvGrpSpPr>
              <a:grpSpLocks/>
            </p:cNvGrpSpPr>
            <p:nvPr/>
          </p:nvGrpSpPr>
          <p:grpSpPr bwMode="auto">
            <a:xfrm>
              <a:off x="4842" y="1933"/>
              <a:ext cx="139" cy="105"/>
              <a:chOff x="5032" y="1789"/>
              <a:chExt cx="139" cy="105"/>
            </a:xfrm>
          </p:grpSpPr>
          <p:sp>
            <p:nvSpPr>
              <p:cNvPr id="69746" name="Freeform 114"/>
              <p:cNvSpPr>
                <a:spLocks/>
              </p:cNvSpPr>
              <p:nvPr/>
            </p:nvSpPr>
            <p:spPr bwMode="auto">
              <a:xfrm>
                <a:off x="5048" y="1789"/>
                <a:ext cx="54" cy="105"/>
              </a:xfrm>
              <a:custGeom>
                <a:avLst/>
                <a:gdLst>
                  <a:gd name="T0" fmla="*/ 320 w 320"/>
                  <a:gd name="T1" fmla="*/ 0 h 619"/>
                  <a:gd name="T2" fmla="*/ 155 w 320"/>
                  <a:gd name="T3" fmla="*/ 619 h 619"/>
                  <a:gd name="T4" fmla="*/ 0 w 320"/>
                  <a:gd name="T5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0" h="619">
                    <a:moveTo>
                      <a:pt x="320" y="0"/>
                    </a:moveTo>
                    <a:lnTo>
                      <a:pt x="155" y="619"/>
                    </a:lnTo>
                    <a:lnTo>
                      <a:pt x="0" y="61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7" name="Freeform 115"/>
              <p:cNvSpPr>
                <a:spLocks/>
              </p:cNvSpPr>
              <p:nvPr/>
            </p:nvSpPr>
            <p:spPr bwMode="auto">
              <a:xfrm>
                <a:off x="5032" y="1873"/>
                <a:ext cx="16" cy="21"/>
              </a:xfrm>
              <a:custGeom>
                <a:avLst/>
                <a:gdLst>
                  <a:gd name="T0" fmla="*/ 0 w 88"/>
                  <a:gd name="T1" fmla="*/ 0 h 120"/>
                  <a:gd name="T2" fmla="*/ 13 w 88"/>
                  <a:gd name="T3" fmla="*/ 85 h 120"/>
                  <a:gd name="T4" fmla="*/ 88 w 88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120">
                    <a:moveTo>
                      <a:pt x="0" y="0"/>
                    </a:moveTo>
                    <a:lnTo>
                      <a:pt x="13" y="85"/>
                    </a:lnTo>
                    <a:lnTo>
                      <a:pt x="88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8" name="Line 116"/>
              <p:cNvSpPr>
                <a:spLocks noChangeShapeType="1"/>
              </p:cNvSpPr>
              <p:nvPr/>
            </p:nvSpPr>
            <p:spPr bwMode="auto">
              <a:xfrm flipV="1">
                <a:off x="5032" y="1844"/>
                <a:ext cx="8" cy="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9" name="Freeform 117"/>
              <p:cNvSpPr>
                <a:spLocks/>
              </p:cNvSpPr>
              <p:nvPr/>
            </p:nvSpPr>
            <p:spPr bwMode="auto">
              <a:xfrm>
                <a:off x="5040" y="1824"/>
                <a:ext cx="26" cy="20"/>
              </a:xfrm>
              <a:custGeom>
                <a:avLst/>
                <a:gdLst>
                  <a:gd name="T0" fmla="*/ 152 w 152"/>
                  <a:gd name="T1" fmla="*/ 0 h 121"/>
                  <a:gd name="T2" fmla="*/ 58 w 152"/>
                  <a:gd name="T3" fmla="*/ 36 h 121"/>
                  <a:gd name="T4" fmla="*/ 0 w 152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121">
                    <a:moveTo>
                      <a:pt x="152" y="0"/>
                    </a:moveTo>
                    <a:lnTo>
                      <a:pt x="58" y="36"/>
                    </a:lnTo>
                    <a:lnTo>
                      <a:pt x="0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0" name="Line 118"/>
              <p:cNvSpPr>
                <a:spLocks noChangeShapeType="1"/>
              </p:cNvSpPr>
              <p:nvPr/>
            </p:nvSpPr>
            <p:spPr bwMode="auto">
              <a:xfrm>
                <a:off x="5066" y="1824"/>
                <a:ext cx="2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1" name="Line 119"/>
              <p:cNvSpPr>
                <a:spLocks noChangeShapeType="1"/>
              </p:cNvSpPr>
              <p:nvPr/>
            </p:nvSpPr>
            <p:spPr bwMode="auto">
              <a:xfrm flipV="1">
                <a:off x="5131" y="1789"/>
                <a:ext cx="12" cy="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2" name="Line 120"/>
              <p:cNvSpPr>
                <a:spLocks noChangeShapeType="1"/>
              </p:cNvSpPr>
              <p:nvPr/>
            </p:nvSpPr>
            <p:spPr bwMode="auto">
              <a:xfrm flipH="1">
                <a:off x="5159" y="1789"/>
                <a:ext cx="12" cy="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753" name="Line 121"/>
            <p:cNvSpPr>
              <a:spLocks noChangeShapeType="1"/>
            </p:cNvSpPr>
            <p:nvPr/>
          </p:nvSpPr>
          <p:spPr bwMode="auto">
            <a:xfrm flipV="1">
              <a:off x="4800" y="1464"/>
              <a:ext cx="2" cy="5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9754" name="Group 122"/>
            <p:cNvGrpSpPr>
              <a:grpSpLocks/>
            </p:cNvGrpSpPr>
            <p:nvPr/>
          </p:nvGrpSpPr>
          <p:grpSpPr bwMode="auto">
            <a:xfrm>
              <a:off x="4845" y="1607"/>
              <a:ext cx="136" cy="108"/>
              <a:chOff x="5035" y="1463"/>
              <a:chExt cx="136" cy="108"/>
            </a:xfrm>
          </p:grpSpPr>
          <p:sp>
            <p:nvSpPr>
              <p:cNvPr id="69755" name="Freeform 123"/>
              <p:cNvSpPr>
                <a:spLocks/>
              </p:cNvSpPr>
              <p:nvPr/>
            </p:nvSpPr>
            <p:spPr bwMode="auto">
              <a:xfrm>
                <a:off x="5035" y="1499"/>
                <a:ext cx="48" cy="70"/>
              </a:xfrm>
              <a:custGeom>
                <a:avLst/>
                <a:gdLst>
                  <a:gd name="T0" fmla="*/ 210 w 283"/>
                  <a:gd name="T1" fmla="*/ 0 h 416"/>
                  <a:gd name="T2" fmla="*/ 149 w 283"/>
                  <a:gd name="T3" fmla="*/ 0 h 416"/>
                  <a:gd name="T4" fmla="*/ 98 w 283"/>
                  <a:gd name="T5" fmla="*/ 18 h 416"/>
                  <a:gd name="T6" fmla="*/ 69 w 283"/>
                  <a:gd name="T7" fmla="*/ 64 h 416"/>
                  <a:gd name="T8" fmla="*/ 0 w 283"/>
                  <a:gd name="T9" fmla="*/ 326 h 416"/>
                  <a:gd name="T10" fmla="*/ 11 w 283"/>
                  <a:gd name="T11" fmla="*/ 387 h 416"/>
                  <a:gd name="T12" fmla="*/ 68 w 283"/>
                  <a:gd name="T13" fmla="*/ 416 h 416"/>
                  <a:gd name="T14" fmla="*/ 134 w 283"/>
                  <a:gd name="T15" fmla="*/ 416 h 416"/>
                  <a:gd name="T16" fmla="*/ 283 w 283"/>
                  <a:gd name="T17" fmla="*/ 33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416">
                    <a:moveTo>
                      <a:pt x="210" y="0"/>
                    </a:moveTo>
                    <a:lnTo>
                      <a:pt x="149" y="0"/>
                    </a:lnTo>
                    <a:lnTo>
                      <a:pt x="98" y="18"/>
                    </a:lnTo>
                    <a:lnTo>
                      <a:pt x="69" y="64"/>
                    </a:lnTo>
                    <a:lnTo>
                      <a:pt x="0" y="326"/>
                    </a:lnTo>
                    <a:lnTo>
                      <a:pt x="11" y="387"/>
                    </a:lnTo>
                    <a:lnTo>
                      <a:pt x="68" y="416"/>
                    </a:lnTo>
                    <a:lnTo>
                      <a:pt x="134" y="416"/>
                    </a:lnTo>
                    <a:lnTo>
                      <a:pt x="283" y="33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6" name="Freeform 124"/>
              <p:cNvSpPr>
                <a:spLocks/>
              </p:cNvSpPr>
              <p:nvPr/>
            </p:nvSpPr>
            <p:spPr bwMode="auto">
              <a:xfrm>
                <a:off x="5035" y="1499"/>
                <a:ext cx="48" cy="70"/>
              </a:xfrm>
              <a:custGeom>
                <a:avLst/>
                <a:gdLst>
                  <a:gd name="T0" fmla="*/ 210 w 283"/>
                  <a:gd name="T1" fmla="*/ 0 h 416"/>
                  <a:gd name="T2" fmla="*/ 149 w 283"/>
                  <a:gd name="T3" fmla="*/ 0 h 416"/>
                  <a:gd name="T4" fmla="*/ 98 w 283"/>
                  <a:gd name="T5" fmla="*/ 18 h 416"/>
                  <a:gd name="T6" fmla="*/ 69 w 283"/>
                  <a:gd name="T7" fmla="*/ 64 h 416"/>
                  <a:gd name="T8" fmla="*/ 0 w 283"/>
                  <a:gd name="T9" fmla="*/ 326 h 416"/>
                  <a:gd name="T10" fmla="*/ 11 w 283"/>
                  <a:gd name="T11" fmla="*/ 387 h 416"/>
                  <a:gd name="T12" fmla="*/ 68 w 283"/>
                  <a:gd name="T13" fmla="*/ 416 h 416"/>
                  <a:gd name="T14" fmla="*/ 134 w 283"/>
                  <a:gd name="T15" fmla="*/ 416 h 416"/>
                  <a:gd name="T16" fmla="*/ 283 w 283"/>
                  <a:gd name="T17" fmla="*/ 33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416">
                    <a:moveTo>
                      <a:pt x="210" y="0"/>
                    </a:moveTo>
                    <a:lnTo>
                      <a:pt x="149" y="0"/>
                    </a:lnTo>
                    <a:lnTo>
                      <a:pt x="98" y="18"/>
                    </a:lnTo>
                    <a:lnTo>
                      <a:pt x="69" y="64"/>
                    </a:lnTo>
                    <a:lnTo>
                      <a:pt x="0" y="326"/>
                    </a:lnTo>
                    <a:lnTo>
                      <a:pt x="11" y="387"/>
                    </a:lnTo>
                    <a:lnTo>
                      <a:pt x="68" y="416"/>
                    </a:lnTo>
                    <a:lnTo>
                      <a:pt x="134" y="416"/>
                    </a:lnTo>
                    <a:lnTo>
                      <a:pt x="283" y="33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7" name="Line 125"/>
              <p:cNvSpPr>
                <a:spLocks noChangeShapeType="1"/>
              </p:cNvSpPr>
              <p:nvPr/>
            </p:nvSpPr>
            <p:spPr bwMode="auto">
              <a:xfrm flipH="1">
                <a:off x="5082" y="1499"/>
                <a:ext cx="16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8" name="Line 126"/>
              <p:cNvSpPr>
                <a:spLocks noChangeShapeType="1"/>
              </p:cNvSpPr>
              <p:nvPr/>
            </p:nvSpPr>
            <p:spPr bwMode="auto">
              <a:xfrm flipH="1">
                <a:off x="5082" y="1499"/>
                <a:ext cx="16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9" name="Freeform 127"/>
              <p:cNvSpPr>
                <a:spLocks/>
              </p:cNvSpPr>
              <p:nvPr/>
            </p:nvSpPr>
            <p:spPr bwMode="auto">
              <a:xfrm>
                <a:off x="5082" y="1557"/>
                <a:ext cx="5" cy="14"/>
              </a:xfrm>
              <a:custGeom>
                <a:avLst/>
                <a:gdLst>
                  <a:gd name="T0" fmla="*/ 0 w 31"/>
                  <a:gd name="T1" fmla="*/ 0 h 81"/>
                  <a:gd name="T2" fmla="*/ 2 w 31"/>
                  <a:gd name="T3" fmla="*/ 46 h 81"/>
                  <a:gd name="T4" fmla="*/ 31 w 31"/>
                  <a:gd name="T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81">
                    <a:moveTo>
                      <a:pt x="0" y="0"/>
                    </a:moveTo>
                    <a:lnTo>
                      <a:pt x="2" y="46"/>
                    </a:lnTo>
                    <a:lnTo>
                      <a:pt x="31" y="8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60" name="Freeform 128"/>
              <p:cNvSpPr>
                <a:spLocks/>
              </p:cNvSpPr>
              <p:nvPr/>
            </p:nvSpPr>
            <p:spPr bwMode="auto">
              <a:xfrm>
                <a:off x="5082" y="1557"/>
                <a:ext cx="5" cy="14"/>
              </a:xfrm>
              <a:custGeom>
                <a:avLst/>
                <a:gdLst>
                  <a:gd name="T0" fmla="*/ 0 w 31"/>
                  <a:gd name="T1" fmla="*/ 0 h 81"/>
                  <a:gd name="T2" fmla="*/ 2 w 31"/>
                  <a:gd name="T3" fmla="*/ 46 h 81"/>
                  <a:gd name="T4" fmla="*/ 31 w 31"/>
                  <a:gd name="T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81">
                    <a:moveTo>
                      <a:pt x="0" y="0"/>
                    </a:moveTo>
                    <a:lnTo>
                      <a:pt x="2" y="46"/>
                    </a:lnTo>
                    <a:lnTo>
                      <a:pt x="31" y="8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61" name="Line 129"/>
              <p:cNvSpPr>
                <a:spLocks noChangeShapeType="1"/>
              </p:cNvSpPr>
              <p:nvPr/>
            </p:nvSpPr>
            <p:spPr bwMode="auto">
              <a:xfrm flipH="1">
                <a:off x="5070" y="1499"/>
                <a:ext cx="2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62" name="Line 130"/>
              <p:cNvSpPr>
                <a:spLocks noChangeShapeType="1"/>
              </p:cNvSpPr>
              <p:nvPr/>
            </p:nvSpPr>
            <p:spPr bwMode="auto">
              <a:xfrm flipH="1">
                <a:off x="5070" y="1499"/>
                <a:ext cx="2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63" name="Line 131"/>
              <p:cNvSpPr>
                <a:spLocks noChangeShapeType="1"/>
              </p:cNvSpPr>
              <p:nvPr/>
            </p:nvSpPr>
            <p:spPr bwMode="auto">
              <a:xfrm flipV="1">
                <a:off x="5131" y="1463"/>
                <a:ext cx="12" cy="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64" name="Line 132"/>
              <p:cNvSpPr>
                <a:spLocks noChangeShapeType="1"/>
              </p:cNvSpPr>
              <p:nvPr/>
            </p:nvSpPr>
            <p:spPr bwMode="auto">
              <a:xfrm flipH="1">
                <a:off x="5159" y="1463"/>
                <a:ext cx="12" cy="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9765" name="Group 133"/>
          <p:cNvGrpSpPr>
            <a:grpSpLocks/>
          </p:cNvGrpSpPr>
          <p:nvPr/>
        </p:nvGrpSpPr>
        <p:grpSpPr bwMode="auto">
          <a:xfrm>
            <a:off x="4818063" y="1271588"/>
            <a:ext cx="4041775" cy="3109912"/>
            <a:chOff x="2832" y="1017"/>
            <a:chExt cx="2546" cy="1959"/>
          </a:xfrm>
        </p:grpSpPr>
        <p:grpSp>
          <p:nvGrpSpPr>
            <p:cNvPr id="69766" name="Group 134"/>
            <p:cNvGrpSpPr>
              <a:grpSpLocks/>
            </p:cNvGrpSpPr>
            <p:nvPr/>
          </p:nvGrpSpPr>
          <p:grpSpPr bwMode="auto">
            <a:xfrm>
              <a:off x="4324" y="2044"/>
              <a:ext cx="71" cy="104"/>
              <a:chOff x="4514" y="1900"/>
              <a:chExt cx="71" cy="104"/>
            </a:xfrm>
          </p:grpSpPr>
          <p:sp>
            <p:nvSpPr>
              <p:cNvPr id="69767" name="Line 135"/>
              <p:cNvSpPr>
                <a:spLocks noChangeShapeType="1"/>
              </p:cNvSpPr>
              <p:nvPr/>
            </p:nvSpPr>
            <p:spPr bwMode="auto">
              <a:xfrm flipV="1">
                <a:off x="4514" y="1928"/>
                <a:ext cx="13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68" name="Freeform 136"/>
              <p:cNvSpPr>
                <a:spLocks/>
              </p:cNvSpPr>
              <p:nvPr/>
            </p:nvSpPr>
            <p:spPr bwMode="auto">
              <a:xfrm>
                <a:off x="4527" y="1900"/>
                <a:ext cx="58" cy="28"/>
              </a:xfrm>
              <a:custGeom>
                <a:avLst/>
                <a:gdLst>
                  <a:gd name="T0" fmla="*/ 344 w 344"/>
                  <a:gd name="T1" fmla="*/ 172 h 172"/>
                  <a:gd name="T2" fmla="*/ 327 w 344"/>
                  <a:gd name="T3" fmla="*/ 50 h 172"/>
                  <a:gd name="T4" fmla="*/ 218 w 344"/>
                  <a:gd name="T5" fmla="*/ 0 h 172"/>
                  <a:gd name="T6" fmla="*/ 84 w 344"/>
                  <a:gd name="T7" fmla="*/ 50 h 172"/>
                  <a:gd name="T8" fmla="*/ 0 w 344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172">
                    <a:moveTo>
                      <a:pt x="344" y="172"/>
                    </a:moveTo>
                    <a:lnTo>
                      <a:pt x="327" y="50"/>
                    </a:lnTo>
                    <a:lnTo>
                      <a:pt x="218" y="0"/>
                    </a:lnTo>
                    <a:lnTo>
                      <a:pt x="84" y="50"/>
                    </a:lnTo>
                    <a:lnTo>
                      <a:pt x="0" y="17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69" name="Line 137"/>
              <p:cNvSpPr>
                <a:spLocks noChangeShapeType="1"/>
              </p:cNvSpPr>
              <p:nvPr/>
            </p:nvSpPr>
            <p:spPr bwMode="auto">
              <a:xfrm flipH="1">
                <a:off x="4572" y="1928"/>
                <a:ext cx="13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70" name="Freeform 138"/>
              <p:cNvSpPr>
                <a:spLocks/>
              </p:cNvSpPr>
              <p:nvPr/>
            </p:nvSpPr>
            <p:spPr bwMode="auto">
              <a:xfrm>
                <a:off x="4514" y="1974"/>
                <a:ext cx="58" cy="30"/>
              </a:xfrm>
              <a:custGeom>
                <a:avLst/>
                <a:gdLst>
                  <a:gd name="T0" fmla="*/ 0 w 343"/>
                  <a:gd name="T1" fmla="*/ 0 h 173"/>
                  <a:gd name="T2" fmla="*/ 17 w 343"/>
                  <a:gd name="T3" fmla="*/ 122 h 173"/>
                  <a:gd name="T4" fmla="*/ 126 w 343"/>
                  <a:gd name="T5" fmla="*/ 173 h 173"/>
                  <a:gd name="T6" fmla="*/ 260 w 343"/>
                  <a:gd name="T7" fmla="*/ 122 h 173"/>
                  <a:gd name="T8" fmla="*/ 343 w 343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173">
                    <a:moveTo>
                      <a:pt x="0" y="0"/>
                    </a:moveTo>
                    <a:lnTo>
                      <a:pt x="17" y="122"/>
                    </a:lnTo>
                    <a:lnTo>
                      <a:pt x="126" y="173"/>
                    </a:lnTo>
                    <a:lnTo>
                      <a:pt x="260" y="122"/>
                    </a:lnTo>
                    <a:lnTo>
                      <a:pt x="343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771" name="Group 139"/>
            <p:cNvGrpSpPr>
              <a:grpSpLocks/>
            </p:cNvGrpSpPr>
            <p:nvPr/>
          </p:nvGrpSpPr>
          <p:grpSpPr bwMode="auto">
            <a:xfrm>
              <a:off x="2832" y="1017"/>
              <a:ext cx="2546" cy="1959"/>
              <a:chOff x="3022" y="873"/>
              <a:chExt cx="2546" cy="1959"/>
            </a:xfrm>
          </p:grpSpPr>
          <p:grpSp>
            <p:nvGrpSpPr>
              <p:cNvPr id="69772" name="Group 140"/>
              <p:cNvGrpSpPr>
                <a:grpSpLocks/>
              </p:cNvGrpSpPr>
              <p:nvPr/>
            </p:nvGrpSpPr>
            <p:grpSpPr bwMode="auto">
              <a:xfrm>
                <a:off x="3022" y="1994"/>
                <a:ext cx="2546" cy="126"/>
                <a:chOff x="3022" y="1994"/>
                <a:chExt cx="2546" cy="126"/>
              </a:xfrm>
            </p:grpSpPr>
            <p:sp>
              <p:nvSpPr>
                <p:cNvPr id="69773" name="Line 141"/>
                <p:cNvSpPr>
                  <a:spLocks noChangeShapeType="1"/>
                </p:cNvSpPr>
                <p:nvPr/>
              </p:nvSpPr>
              <p:spPr bwMode="auto">
                <a:xfrm>
                  <a:off x="3157" y="2042"/>
                  <a:ext cx="2252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9774" name="Group 142"/>
                <p:cNvGrpSpPr>
                  <a:grpSpLocks/>
                </p:cNvGrpSpPr>
                <p:nvPr/>
              </p:nvGrpSpPr>
              <p:grpSpPr bwMode="auto">
                <a:xfrm>
                  <a:off x="3022" y="1994"/>
                  <a:ext cx="97" cy="106"/>
                  <a:chOff x="3022" y="1994"/>
                  <a:chExt cx="97" cy="106"/>
                </a:xfrm>
              </p:grpSpPr>
              <p:sp>
                <p:nvSpPr>
                  <p:cNvPr id="69775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3049" y="1994"/>
                    <a:ext cx="42" cy="10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776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2" y="1994"/>
                    <a:ext cx="97" cy="10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9777" name="Group 145"/>
                <p:cNvGrpSpPr>
                  <a:grpSpLocks/>
                </p:cNvGrpSpPr>
                <p:nvPr/>
              </p:nvGrpSpPr>
              <p:grpSpPr bwMode="auto">
                <a:xfrm>
                  <a:off x="5461" y="2002"/>
                  <a:ext cx="107" cy="118"/>
                  <a:chOff x="5461" y="2002"/>
                  <a:chExt cx="107" cy="118"/>
                </a:xfrm>
              </p:grpSpPr>
              <p:sp>
                <p:nvSpPr>
                  <p:cNvPr id="69778" name="Freeform 146"/>
                  <p:cNvSpPr>
                    <a:spLocks/>
                  </p:cNvSpPr>
                  <p:nvPr/>
                </p:nvSpPr>
                <p:spPr bwMode="auto">
                  <a:xfrm>
                    <a:off x="5461" y="2002"/>
                    <a:ext cx="69" cy="53"/>
                  </a:xfrm>
                  <a:custGeom>
                    <a:avLst/>
                    <a:gdLst>
                      <a:gd name="T0" fmla="*/ 0 w 413"/>
                      <a:gd name="T1" fmla="*/ 0 h 309"/>
                      <a:gd name="T2" fmla="*/ 123 w 413"/>
                      <a:gd name="T3" fmla="*/ 309 h 309"/>
                      <a:gd name="T4" fmla="*/ 413 w 413"/>
                      <a:gd name="T5" fmla="*/ 0 h 3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3" h="309">
                        <a:moveTo>
                          <a:pt x="0" y="0"/>
                        </a:moveTo>
                        <a:lnTo>
                          <a:pt x="123" y="309"/>
                        </a:lnTo>
                        <a:lnTo>
                          <a:pt x="413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779" name="Line 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68" y="2055"/>
                    <a:ext cx="14" cy="5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780" name="Freeform 148"/>
                  <p:cNvSpPr>
                    <a:spLocks/>
                  </p:cNvSpPr>
                  <p:nvPr/>
                </p:nvSpPr>
                <p:spPr bwMode="auto">
                  <a:xfrm>
                    <a:off x="5548" y="2048"/>
                    <a:ext cx="20" cy="72"/>
                  </a:xfrm>
                  <a:custGeom>
                    <a:avLst/>
                    <a:gdLst>
                      <a:gd name="T0" fmla="*/ 6 w 118"/>
                      <a:gd name="T1" fmla="*/ 422 h 422"/>
                      <a:gd name="T2" fmla="*/ 118 w 118"/>
                      <a:gd name="T3" fmla="*/ 0 h 422"/>
                      <a:gd name="T4" fmla="*/ 0 w 118"/>
                      <a:gd name="T5" fmla="*/ 94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8" h="422">
                        <a:moveTo>
                          <a:pt x="6" y="422"/>
                        </a:moveTo>
                        <a:lnTo>
                          <a:pt x="118" y="0"/>
                        </a:lnTo>
                        <a:lnTo>
                          <a:pt x="0" y="94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781" name="Group 149"/>
              <p:cNvGrpSpPr>
                <a:grpSpLocks/>
              </p:cNvGrpSpPr>
              <p:nvPr/>
            </p:nvGrpSpPr>
            <p:grpSpPr bwMode="auto">
              <a:xfrm>
                <a:off x="4464" y="873"/>
                <a:ext cx="147" cy="1959"/>
                <a:chOff x="4464" y="873"/>
                <a:chExt cx="147" cy="1959"/>
              </a:xfrm>
            </p:grpSpPr>
            <p:sp>
              <p:nvSpPr>
                <p:cNvPr id="69782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4480" y="1019"/>
                  <a:ext cx="1" cy="1767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83" name="Freeform 151"/>
                <p:cNvSpPr>
                  <a:spLocks/>
                </p:cNvSpPr>
                <p:nvPr/>
              </p:nvSpPr>
              <p:spPr bwMode="auto">
                <a:xfrm>
                  <a:off x="4464" y="873"/>
                  <a:ext cx="86" cy="104"/>
                </a:xfrm>
                <a:custGeom>
                  <a:avLst/>
                  <a:gdLst>
                    <a:gd name="T0" fmla="*/ 165 w 510"/>
                    <a:gd name="T1" fmla="*/ 0 h 620"/>
                    <a:gd name="T2" fmla="*/ 510 w 510"/>
                    <a:gd name="T3" fmla="*/ 0 h 620"/>
                    <a:gd name="T4" fmla="*/ 0 w 510"/>
                    <a:gd name="T5" fmla="*/ 620 h 620"/>
                    <a:gd name="T6" fmla="*/ 343 w 510"/>
                    <a:gd name="T7" fmla="*/ 620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0" h="620">
                      <a:moveTo>
                        <a:pt x="165" y="0"/>
                      </a:moveTo>
                      <a:lnTo>
                        <a:pt x="510" y="0"/>
                      </a:lnTo>
                      <a:lnTo>
                        <a:pt x="0" y="620"/>
                      </a:lnTo>
                      <a:lnTo>
                        <a:pt x="343" y="62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9784" name="Group 152"/>
                <p:cNvGrpSpPr>
                  <a:grpSpLocks/>
                </p:cNvGrpSpPr>
                <p:nvPr/>
              </p:nvGrpSpPr>
              <p:grpSpPr bwMode="auto">
                <a:xfrm>
                  <a:off x="4541" y="2727"/>
                  <a:ext cx="70" cy="105"/>
                  <a:chOff x="4541" y="2727"/>
                  <a:chExt cx="70" cy="105"/>
                </a:xfrm>
              </p:grpSpPr>
              <p:sp>
                <p:nvSpPr>
                  <p:cNvPr id="69785" name="Freeform 153"/>
                  <p:cNvSpPr>
                    <a:spLocks/>
                  </p:cNvSpPr>
                  <p:nvPr/>
                </p:nvSpPr>
                <p:spPr bwMode="auto">
                  <a:xfrm>
                    <a:off x="4541" y="2727"/>
                    <a:ext cx="70" cy="52"/>
                  </a:xfrm>
                  <a:custGeom>
                    <a:avLst/>
                    <a:gdLst>
                      <a:gd name="T0" fmla="*/ 0 w 412"/>
                      <a:gd name="T1" fmla="*/ 0 h 309"/>
                      <a:gd name="T2" fmla="*/ 122 w 412"/>
                      <a:gd name="T3" fmla="*/ 309 h 309"/>
                      <a:gd name="T4" fmla="*/ 412 w 412"/>
                      <a:gd name="T5" fmla="*/ 0 h 3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2" h="309">
                        <a:moveTo>
                          <a:pt x="0" y="0"/>
                        </a:moveTo>
                        <a:lnTo>
                          <a:pt x="122" y="309"/>
                        </a:lnTo>
                        <a:lnTo>
                          <a:pt x="412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786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7" y="2779"/>
                    <a:ext cx="14" cy="5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69787" name="Group 155"/>
          <p:cNvGrpSpPr>
            <a:grpSpLocks/>
          </p:cNvGrpSpPr>
          <p:nvPr/>
        </p:nvGrpSpPr>
        <p:grpSpPr bwMode="auto">
          <a:xfrm>
            <a:off x="1803400" y="1909763"/>
            <a:ext cx="1754188" cy="1517650"/>
            <a:chOff x="871" y="1381"/>
            <a:chExt cx="1105" cy="956"/>
          </a:xfrm>
        </p:grpSpPr>
        <p:grpSp>
          <p:nvGrpSpPr>
            <p:cNvPr id="69788" name="Group 156"/>
            <p:cNvGrpSpPr>
              <a:grpSpLocks/>
            </p:cNvGrpSpPr>
            <p:nvPr/>
          </p:nvGrpSpPr>
          <p:grpSpPr bwMode="auto">
            <a:xfrm>
              <a:off x="871" y="1381"/>
              <a:ext cx="1105" cy="495"/>
              <a:chOff x="871" y="1381"/>
              <a:chExt cx="1105" cy="495"/>
            </a:xfrm>
          </p:grpSpPr>
          <p:sp>
            <p:nvSpPr>
              <p:cNvPr id="69789" name="Line 157"/>
              <p:cNvSpPr>
                <a:spLocks noChangeShapeType="1"/>
              </p:cNvSpPr>
              <p:nvPr/>
            </p:nvSpPr>
            <p:spPr bwMode="auto">
              <a:xfrm flipH="1" flipV="1">
                <a:off x="1590" y="1480"/>
                <a:ext cx="386" cy="3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90" name="Line 158"/>
              <p:cNvSpPr>
                <a:spLocks noChangeShapeType="1"/>
              </p:cNvSpPr>
              <p:nvPr/>
            </p:nvSpPr>
            <p:spPr bwMode="auto">
              <a:xfrm flipH="1" flipV="1">
                <a:off x="1119" y="1381"/>
                <a:ext cx="386" cy="3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91" name="Line 159"/>
              <p:cNvSpPr>
                <a:spLocks noChangeShapeType="1"/>
              </p:cNvSpPr>
              <p:nvPr/>
            </p:nvSpPr>
            <p:spPr bwMode="auto">
              <a:xfrm flipH="1" flipV="1">
                <a:off x="871" y="1555"/>
                <a:ext cx="322" cy="3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792" name="Line 160"/>
            <p:cNvSpPr>
              <a:spLocks noChangeShapeType="1"/>
            </p:cNvSpPr>
            <p:nvPr/>
          </p:nvSpPr>
          <p:spPr bwMode="auto">
            <a:xfrm flipH="1" flipV="1">
              <a:off x="1070" y="1951"/>
              <a:ext cx="386" cy="3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9793" name="Group 161"/>
          <p:cNvGrpSpPr>
            <a:grpSpLocks/>
          </p:cNvGrpSpPr>
          <p:nvPr/>
        </p:nvGrpSpPr>
        <p:grpSpPr bwMode="auto">
          <a:xfrm>
            <a:off x="1747838" y="2238375"/>
            <a:ext cx="2157412" cy="1514475"/>
            <a:chOff x="881" y="1590"/>
            <a:chExt cx="1359" cy="954"/>
          </a:xfrm>
        </p:grpSpPr>
        <p:grpSp>
          <p:nvGrpSpPr>
            <p:cNvPr id="69794" name="Group 162"/>
            <p:cNvGrpSpPr>
              <a:grpSpLocks/>
            </p:cNvGrpSpPr>
            <p:nvPr/>
          </p:nvGrpSpPr>
          <p:grpSpPr bwMode="auto">
            <a:xfrm>
              <a:off x="881" y="1590"/>
              <a:ext cx="1359" cy="954"/>
              <a:chOff x="849" y="1590"/>
              <a:chExt cx="1359" cy="954"/>
            </a:xfrm>
          </p:grpSpPr>
          <p:sp>
            <p:nvSpPr>
              <p:cNvPr id="69795" name="Rectangle 163"/>
              <p:cNvSpPr>
                <a:spLocks noChangeArrowheads="1"/>
              </p:cNvSpPr>
              <p:nvPr/>
            </p:nvSpPr>
            <p:spPr bwMode="auto">
              <a:xfrm>
                <a:off x="849" y="1590"/>
                <a:ext cx="1359" cy="954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796" name="Freeform 164"/>
              <p:cNvSpPr>
                <a:spLocks/>
              </p:cNvSpPr>
              <p:nvPr/>
            </p:nvSpPr>
            <p:spPr bwMode="auto">
              <a:xfrm>
                <a:off x="1151" y="1882"/>
                <a:ext cx="75" cy="111"/>
              </a:xfrm>
              <a:custGeom>
                <a:avLst/>
                <a:gdLst>
                  <a:gd name="T0" fmla="*/ 0 w 412"/>
                  <a:gd name="T1" fmla="*/ 620 h 620"/>
                  <a:gd name="T2" fmla="*/ 372 w 412"/>
                  <a:gd name="T3" fmla="*/ 0 h 620"/>
                  <a:gd name="T4" fmla="*/ 412 w 412"/>
                  <a:gd name="T5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2" h="620">
                    <a:moveTo>
                      <a:pt x="0" y="620"/>
                    </a:moveTo>
                    <a:lnTo>
                      <a:pt x="372" y="0"/>
                    </a:lnTo>
                    <a:lnTo>
                      <a:pt x="412" y="6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97" name="Line 165"/>
              <p:cNvSpPr>
                <a:spLocks noChangeShapeType="1"/>
              </p:cNvSpPr>
              <p:nvPr/>
            </p:nvSpPr>
            <p:spPr bwMode="auto">
              <a:xfrm flipH="1">
                <a:off x="1171" y="196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9798" name="Group 166"/>
              <p:cNvGrpSpPr>
                <a:grpSpLocks/>
              </p:cNvGrpSpPr>
              <p:nvPr/>
            </p:nvGrpSpPr>
            <p:grpSpPr bwMode="auto">
              <a:xfrm>
                <a:off x="2011" y="1810"/>
                <a:ext cx="72" cy="114"/>
                <a:chOff x="2069" y="1790"/>
                <a:chExt cx="72" cy="114"/>
              </a:xfrm>
            </p:grpSpPr>
            <p:sp>
              <p:nvSpPr>
                <p:cNvPr id="69799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2091" y="1902"/>
                  <a:ext cx="21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00" name="Freeform 168"/>
                <p:cNvSpPr>
                  <a:spLocks/>
                </p:cNvSpPr>
                <p:nvPr/>
              </p:nvSpPr>
              <p:spPr bwMode="auto">
                <a:xfrm>
                  <a:off x="2069" y="1873"/>
                  <a:ext cx="22" cy="29"/>
                </a:xfrm>
                <a:custGeom>
                  <a:avLst/>
                  <a:gdLst>
                    <a:gd name="T0" fmla="*/ 0 w 113"/>
                    <a:gd name="T1" fmla="*/ 0 h 155"/>
                    <a:gd name="T2" fmla="*/ 16 w 113"/>
                    <a:gd name="T3" fmla="*/ 110 h 155"/>
                    <a:gd name="T4" fmla="*/ 113 w 113"/>
                    <a:gd name="T5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3" h="155">
                      <a:moveTo>
                        <a:pt x="0" y="0"/>
                      </a:moveTo>
                      <a:lnTo>
                        <a:pt x="16" y="110"/>
                      </a:lnTo>
                      <a:lnTo>
                        <a:pt x="113" y="155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01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069" y="1817"/>
                  <a:ext cx="16" cy="5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02" name="Freeform 170"/>
                <p:cNvSpPr>
                  <a:spLocks/>
                </p:cNvSpPr>
                <p:nvPr/>
              </p:nvSpPr>
              <p:spPr bwMode="auto">
                <a:xfrm>
                  <a:off x="2085" y="1790"/>
                  <a:ext cx="34" cy="27"/>
                </a:xfrm>
                <a:custGeom>
                  <a:avLst/>
                  <a:gdLst>
                    <a:gd name="T0" fmla="*/ 197 w 197"/>
                    <a:gd name="T1" fmla="*/ 0 h 155"/>
                    <a:gd name="T2" fmla="*/ 75 w 197"/>
                    <a:gd name="T3" fmla="*/ 46 h 155"/>
                    <a:gd name="T4" fmla="*/ 0 w 197"/>
                    <a:gd name="T5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7" h="155">
                      <a:moveTo>
                        <a:pt x="197" y="0"/>
                      </a:moveTo>
                      <a:lnTo>
                        <a:pt x="75" y="46"/>
                      </a:lnTo>
                      <a:lnTo>
                        <a:pt x="0" y="155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03" name="Line 171"/>
                <p:cNvSpPr>
                  <a:spLocks noChangeShapeType="1"/>
                </p:cNvSpPr>
                <p:nvPr/>
              </p:nvSpPr>
              <p:spPr bwMode="auto">
                <a:xfrm>
                  <a:off x="2119" y="1790"/>
                  <a:ext cx="2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9804" name="Line 172"/>
              <p:cNvSpPr>
                <a:spLocks noChangeShapeType="1"/>
              </p:cNvSpPr>
              <p:nvPr/>
            </p:nvSpPr>
            <p:spPr bwMode="auto">
              <a:xfrm flipH="1" flipV="1">
                <a:off x="1246" y="1929"/>
                <a:ext cx="12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9805" name="Group 173"/>
              <p:cNvGrpSpPr>
                <a:grpSpLocks/>
              </p:cNvGrpSpPr>
              <p:nvPr/>
            </p:nvGrpSpPr>
            <p:grpSpPr bwMode="auto">
              <a:xfrm>
                <a:off x="1340" y="2289"/>
                <a:ext cx="109" cy="162"/>
                <a:chOff x="1398" y="2269"/>
                <a:chExt cx="109" cy="162"/>
              </a:xfrm>
            </p:grpSpPr>
            <p:sp>
              <p:nvSpPr>
                <p:cNvPr id="69806" name="Freeform 174"/>
                <p:cNvSpPr>
                  <a:spLocks/>
                </p:cNvSpPr>
                <p:nvPr/>
              </p:nvSpPr>
              <p:spPr bwMode="auto">
                <a:xfrm>
                  <a:off x="1398" y="2318"/>
                  <a:ext cx="82" cy="113"/>
                </a:xfrm>
                <a:custGeom>
                  <a:avLst/>
                  <a:gdLst>
                    <a:gd name="T0" fmla="*/ 0 w 459"/>
                    <a:gd name="T1" fmla="*/ 619 h 619"/>
                    <a:gd name="T2" fmla="*/ 155 w 459"/>
                    <a:gd name="T3" fmla="*/ 619 h 619"/>
                    <a:gd name="T4" fmla="*/ 303 w 459"/>
                    <a:gd name="T5" fmla="*/ 564 h 619"/>
                    <a:gd name="T6" fmla="*/ 395 w 459"/>
                    <a:gd name="T7" fmla="*/ 430 h 619"/>
                    <a:gd name="T8" fmla="*/ 459 w 459"/>
                    <a:gd name="T9" fmla="*/ 189 h 619"/>
                    <a:gd name="T10" fmla="*/ 439 w 459"/>
                    <a:gd name="T11" fmla="*/ 55 h 619"/>
                    <a:gd name="T12" fmla="*/ 320 w 459"/>
                    <a:gd name="T13" fmla="*/ 0 h 619"/>
                    <a:gd name="T14" fmla="*/ 165 w 459"/>
                    <a:gd name="T15" fmla="*/ 0 h 619"/>
                    <a:gd name="T16" fmla="*/ 0 w 459"/>
                    <a:gd name="T17" fmla="*/ 61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9" h="619">
                      <a:moveTo>
                        <a:pt x="0" y="619"/>
                      </a:moveTo>
                      <a:lnTo>
                        <a:pt x="155" y="619"/>
                      </a:lnTo>
                      <a:lnTo>
                        <a:pt x="303" y="564"/>
                      </a:lnTo>
                      <a:lnTo>
                        <a:pt x="395" y="430"/>
                      </a:lnTo>
                      <a:lnTo>
                        <a:pt x="459" y="189"/>
                      </a:lnTo>
                      <a:lnTo>
                        <a:pt x="439" y="55"/>
                      </a:lnTo>
                      <a:lnTo>
                        <a:pt x="320" y="0"/>
                      </a:lnTo>
                      <a:lnTo>
                        <a:pt x="165" y="0"/>
                      </a:lnTo>
                      <a:lnTo>
                        <a:pt x="0" y="619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07" name="Line 175"/>
                <p:cNvSpPr>
                  <a:spLocks noChangeShapeType="1"/>
                </p:cNvSpPr>
                <p:nvPr/>
              </p:nvSpPr>
              <p:spPr bwMode="auto">
                <a:xfrm>
                  <a:off x="1491" y="2269"/>
                  <a:ext cx="2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08" name="Line 176"/>
                <p:cNvSpPr>
                  <a:spLocks noChangeShapeType="1"/>
                </p:cNvSpPr>
                <p:nvPr/>
              </p:nvSpPr>
              <p:spPr bwMode="auto">
                <a:xfrm>
                  <a:off x="1506" y="2298"/>
                  <a:ext cx="1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9809" name="Freeform 177" descr="5%"/>
              <p:cNvSpPr>
                <a:spLocks/>
              </p:cNvSpPr>
              <p:nvPr/>
            </p:nvSpPr>
            <p:spPr bwMode="auto">
              <a:xfrm>
                <a:off x="1263" y="1787"/>
                <a:ext cx="701" cy="544"/>
              </a:xfrm>
              <a:custGeom>
                <a:avLst/>
                <a:gdLst>
                  <a:gd name="T0" fmla="*/ 0 w 701"/>
                  <a:gd name="T1" fmla="*/ 164 h 544"/>
                  <a:gd name="T2" fmla="*/ 189 w 701"/>
                  <a:gd name="T3" fmla="*/ 544 h 544"/>
                  <a:gd name="T4" fmla="*/ 701 w 701"/>
                  <a:gd name="T5" fmla="*/ 74 h 544"/>
                  <a:gd name="T6" fmla="*/ 237 w 701"/>
                  <a:gd name="T7" fmla="*/ 0 h 544"/>
                  <a:gd name="T8" fmla="*/ 0 w 701"/>
                  <a:gd name="T9" fmla="*/ 16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544">
                    <a:moveTo>
                      <a:pt x="0" y="164"/>
                    </a:moveTo>
                    <a:lnTo>
                      <a:pt x="189" y="544"/>
                    </a:lnTo>
                    <a:lnTo>
                      <a:pt x="701" y="74"/>
                    </a:lnTo>
                    <a:lnTo>
                      <a:pt x="237" y="0"/>
                    </a:lnTo>
                    <a:lnTo>
                      <a:pt x="0" y="164"/>
                    </a:lnTo>
                    <a:close/>
                  </a:path>
                </a:pathLst>
              </a:custGeom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9810" name="Group 178"/>
              <p:cNvGrpSpPr>
                <a:grpSpLocks/>
              </p:cNvGrpSpPr>
              <p:nvPr/>
            </p:nvGrpSpPr>
            <p:grpSpPr bwMode="auto">
              <a:xfrm>
                <a:off x="1510" y="1624"/>
                <a:ext cx="79" cy="111"/>
                <a:chOff x="1510" y="1624"/>
                <a:chExt cx="79" cy="111"/>
              </a:xfrm>
            </p:grpSpPr>
            <p:sp>
              <p:nvSpPr>
                <p:cNvPr id="69811" name="Freeform 179"/>
                <p:cNvSpPr>
                  <a:spLocks/>
                </p:cNvSpPr>
                <p:nvPr/>
              </p:nvSpPr>
              <p:spPr bwMode="auto">
                <a:xfrm>
                  <a:off x="1510" y="1673"/>
                  <a:ext cx="70" cy="62"/>
                </a:xfrm>
                <a:custGeom>
                  <a:avLst/>
                  <a:gdLst>
                    <a:gd name="T0" fmla="*/ 0 w 391"/>
                    <a:gd name="T1" fmla="*/ 344 h 344"/>
                    <a:gd name="T2" fmla="*/ 172 w 391"/>
                    <a:gd name="T3" fmla="*/ 344 h 344"/>
                    <a:gd name="T4" fmla="*/ 307 w 391"/>
                    <a:gd name="T5" fmla="*/ 294 h 344"/>
                    <a:gd name="T6" fmla="*/ 391 w 391"/>
                    <a:gd name="T7" fmla="*/ 171 h 344"/>
                    <a:gd name="T8" fmla="*/ 372 w 391"/>
                    <a:gd name="T9" fmla="*/ 50 h 344"/>
                    <a:gd name="T10" fmla="*/ 265 w 391"/>
                    <a:gd name="T11" fmla="*/ 0 h 344"/>
                    <a:gd name="T12" fmla="*/ 93 w 391"/>
                    <a:gd name="T13" fmla="*/ 0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1" h="344">
                      <a:moveTo>
                        <a:pt x="0" y="344"/>
                      </a:moveTo>
                      <a:lnTo>
                        <a:pt x="172" y="344"/>
                      </a:lnTo>
                      <a:lnTo>
                        <a:pt x="307" y="294"/>
                      </a:lnTo>
                      <a:lnTo>
                        <a:pt x="391" y="171"/>
                      </a:lnTo>
                      <a:lnTo>
                        <a:pt x="372" y="50"/>
                      </a:lnTo>
                      <a:lnTo>
                        <a:pt x="265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12" name="Freeform 180"/>
                <p:cNvSpPr>
                  <a:spLocks/>
                </p:cNvSpPr>
                <p:nvPr/>
              </p:nvSpPr>
              <p:spPr bwMode="auto">
                <a:xfrm>
                  <a:off x="1510" y="1624"/>
                  <a:ext cx="79" cy="111"/>
                </a:xfrm>
                <a:custGeom>
                  <a:avLst/>
                  <a:gdLst>
                    <a:gd name="T0" fmla="*/ 265 w 439"/>
                    <a:gd name="T1" fmla="*/ 276 h 620"/>
                    <a:gd name="T2" fmla="*/ 372 w 439"/>
                    <a:gd name="T3" fmla="*/ 235 h 620"/>
                    <a:gd name="T4" fmla="*/ 439 w 439"/>
                    <a:gd name="T5" fmla="*/ 138 h 620"/>
                    <a:gd name="T6" fmla="*/ 425 w 439"/>
                    <a:gd name="T7" fmla="*/ 41 h 620"/>
                    <a:gd name="T8" fmla="*/ 338 w 439"/>
                    <a:gd name="T9" fmla="*/ 0 h 620"/>
                    <a:gd name="T10" fmla="*/ 167 w 439"/>
                    <a:gd name="T11" fmla="*/ 0 h 620"/>
                    <a:gd name="T12" fmla="*/ 0 w 439"/>
                    <a:gd name="T13" fmla="*/ 620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9" h="620">
                      <a:moveTo>
                        <a:pt x="265" y="276"/>
                      </a:moveTo>
                      <a:lnTo>
                        <a:pt x="372" y="235"/>
                      </a:lnTo>
                      <a:lnTo>
                        <a:pt x="439" y="138"/>
                      </a:lnTo>
                      <a:lnTo>
                        <a:pt x="425" y="41"/>
                      </a:lnTo>
                      <a:lnTo>
                        <a:pt x="338" y="0"/>
                      </a:lnTo>
                      <a:lnTo>
                        <a:pt x="167" y="0"/>
                      </a:lnTo>
                      <a:lnTo>
                        <a:pt x="0" y="62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813" name="Group 181"/>
            <p:cNvGrpSpPr>
              <a:grpSpLocks/>
            </p:cNvGrpSpPr>
            <p:nvPr/>
          </p:nvGrpSpPr>
          <p:grpSpPr bwMode="auto">
            <a:xfrm>
              <a:off x="965" y="2380"/>
              <a:ext cx="75" cy="111"/>
              <a:chOff x="1023" y="2360"/>
              <a:chExt cx="75" cy="111"/>
            </a:xfrm>
          </p:grpSpPr>
          <p:sp>
            <p:nvSpPr>
              <p:cNvPr id="69814" name="Line 182"/>
              <p:cNvSpPr>
                <a:spLocks noChangeShapeType="1"/>
              </p:cNvSpPr>
              <p:nvPr/>
            </p:nvSpPr>
            <p:spPr bwMode="auto">
              <a:xfrm flipV="1">
                <a:off x="1023" y="2390"/>
                <a:ext cx="13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15" name="Freeform 183"/>
              <p:cNvSpPr>
                <a:spLocks/>
              </p:cNvSpPr>
              <p:nvPr/>
            </p:nvSpPr>
            <p:spPr bwMode="auto">
              <a:xfrm>
                <a:off x="1036" y="2360"/>
                <a:ext cx="62" cy="30"/>
              </a:xfrm>
              <a:custGeom>
                <a:avLst/>
                <a:gdLst>
                  <a:gd name="T0" fmla="*/ 344 w 344"/>
                  <a:gd name="T1" fmla="*/ 172 h 172"/>
                  <a:gd name="T2" fmla="*/ 326 w 344"/>
                  <a:gd name="T3" fmla="*/ 50 h 172"/>
                  <a:gd name="T4" fmla="*/ 218 w 344"/>
                  <a:gd name="T5" fmla="*/ 0 h 172"/>
                  <a:gd name="T6" fmla="*/ 83 w 344"/>
                  <a:gd name="T7" fmla="*/ 50 h 172"/>
                  <a:gd name="T8" fmla="*/ 0 w 344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172">
                    <a:moveTo>
                      <a:pt x="344" y="172"/>
                    </a:moveTo>
                    <a:lnTo>
                      <a:pt x="326" y="50"/>
                    </a:lnTo>
                    <a:lnTo>
                      <a:pt x="218" y="0"/>
                    </a:lnTo>
                    <a:lnTo>
                      <a:pt x="83" y="50"/>
                    </a:lnTo>
                    <a:lnTo>
                      <a:pt x="0" y="17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16" name="Line 184"/>
              <p:cNvSpPr>
                <a:spLocks noChangeShapeType="1"/>
              </p:cNvSpPr>
              <p:nvPr/>
            </p:nvSpPr>
            <p:spPr bwMode="auto">
              <a:xfrm flipH="1">
                <a:off x="1085" y="2390"/>
                <a:ext cx="13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17" name="Freeform 185"/>
              <p:cNvSpPr>
                <a:spLocks/>
              </p:cNvSpPr>
              <p:nvPr/>
            </p:nvSpPr>
            <p:spPr bwMode="auto">
              <a:xfrm>
                <a:off x="1023" y="2441"/>
                <a:ext cx="62" cy="30"/>
              </a:xfrm>
              <a:custGeom>
                <a:avLst/>
                <a:gdLst>
                  <a:gd name="T0" fmla="*/ 0 w 344"/>
                  <a:gd name="T1" fmla="*/ 0 h 172"/>
                  <a:gd name="T2" fmla="*/ 18 w 344"/>
                  <a:gd name="T3" fmla="*/ 122 h 172"/>
                  <a:gd name="T4" fmla="*/ 126 w 344"/>
                  <a:gd name="T5" fmla="*/ 172 h 172"/>
                  <a:gd name="T6" fmla="*/ 261 w 344"/>
                  <a:gd name="T7" fmla="*/ 122 h 172"/>
                  <a:gd name="T8" fmla="*/ 344 w 344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172">
                    <a:moveTo>
                      <a:pt x="0" y="0"/>
                    </a:moveTo>
                    <a:lnTo>
                      <a:pt x="18" y="122"/>
                    </a:lnTo>
                    <a:lnTo>
                      <a:pt x="126" y="172"/>
                    </a:lnTo>
                    <a:lnTo>
                      <a:pt x="261" y="122"/>
                    </a:lnTo>
                    <a:lnTo>
                      <a:pt x="34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18" name="Line 186"/>
              <p:cNvSpPr>
                <a:spLocks noChangeShapeType="1"/>
              </p:cNvSpPr>
              <p:nvPr/>
            </p:nvSpPr>
            <p:spPr bwMode="auto">
              <a:xfrm>
                <a:off x="1065" y="2447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9819" name="Group 187"/>
          <p:cNvGrpSpPr>
            <a:grpSpLocks/>
          </p:cNvGrpSpPr>
          <p:nvPr/>
        </p:nvGrpSpPr>
        <p:grpSpPr bwMode="auto">
          <a:xfrm>
            <a:off x="2401888" y="2536825"/>
            <a:ext cx="1143000" cy="1220788"/>
            <a:chOff x="1258" y="1767"/>
            <a:chExt cx="720" cy="769"/>
          </a:xfrm>
        </p:grpSpPr>
        <p:sp>
          <p:nvSpPr>
            <p:cNvPr id="69820" name="Line 188"/>
            <p:cNvSpPr>
              <a:spLocks noChangeShapeType="1"/>
            </p:cNvSpPr>
            <p:nvPr/>
          </p:nvSpPr>
          <p:spPr bwMode="auto">
            <a:xfrm flipV="1">
              <a:off x="1976" y="1866"/>
              <a:ext cx="2" cy="6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9821" name="Group 189"/>
            <p:cNvGrpSpPr>
              <a:grpSpLocks/>
            </p:cNvGrpSpPr>
            <p:nvPr/>
          </p:nvGrpSpPr>
          <p:grpSpPr bwMode="auto">
            <a:xfrm>
              <a:off x="1258" y="1767"/>
              <a:ext cx="249" cy="769"/>
              <a:chOff x="1258" y="1767"/>
              <a:chExt cx="249" cy="769"/>
            </a:xfrm>
          </p:grpSpPr>
          <p:sp>
            <p:nvSpPr>
              <p:cNvPr id="69822" name="Line 190"/>
              <p:cNvSpPr>
                <a:spLocks noChangeShapeType="1"/>
              </p:cNvSpPr>
              <p:nvPr/>
            </p:nvSpPr>
            <p:spPr bwMode="auto">
              <a:xfrm flipV="1">
                <a:off x="1258" y="1941"/>
                <a:ext cx="1" cy="5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23" name="Line 191"/>
              <p:cNvSpPr>
                <a:spLocks noChangeShapeType="1"/>
              </p:cNvSpPr>
              <p:nvPr/>
            </p:nvSpPr>
            <p:spPr bwMode="auto">
              <a:xfrm>
                <a:off x="1456" y="2337"/>
                <a:ext cx="2" cy="1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24" name="Line 192"/>
              <p:cNvSpPr>
                <a:spLocks noChangeShapeType="1"/>
              </p:cNvSpPr>
              <p:nvPr/>
            </p:nvSpPr>
            <p:spPr bwMode="auto">
              <a:xfrm>
                <a:off x="1505" y="1767"/>
                <a:ext cx="2" cy="7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9825" name="Group 193"/>
          <p:cNvGrpSpPr>
            <a:grpSpLocks/>
          </p:cNvGrpSpPr>
          <p:nvPr/>
        </p:nvGrpSpPr>
        <p:grpSpPr bwMode="auto">
          <a:xfrm>
            <a:off x="2401888" y="2522538"/>
            <a:ext cx="1533525" cy="906462"/>
            <a:chOff x="1258" y="1767"/>
            <a:chExt cx="966" cy="571"/>
          </a:xfrm>
        </p:grpSpPr>
        <p:sp>
          <p:nvSpPr>
            <p:cNvPr id="69826" name="Line 194"/>
            <p:cNvSpPr>
              <a:spLocks noChangeShapeType="1"/>
            </p:cNvSpPr>
            <p:nvPr/>
          </p:nvSpPr>
          <p:spPr bwMode="auto">
            <a:xfrm flipH="1">
              <a:off x="1456" y="2337"/>
              <a:ext cx="76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827" name="Line 195"/>
            <p:cNvSpPr>
              <a:spLocks noChangeShapeType="1"/>
            </p:cNvSpPr>
            <p:nvPr/>
          </p:nvSpPr>
          <p:spPr bwMode="auto">
            <a:xfrm flipH="1">
              <a:off x="1258" y="1941"/>
              <a:ext cx="9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828" name="Line 196"/>
            <p:cNvSpPr>
              <a:spLocks noChangeShapeType="1"/>
            </p:cNvSpPr>
            <p:nvPr/>
          </p:nvSpPr>
          <p:spPr bwMode="auto">
            <a:xfrm flipH="1">
              <a:off x="1505" y="1767"/>
              <a:ext cx="7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829" name="Line 197"/>
            <p:cNvSpPr>
              <a:spLocks noChangeShapeType="1"/>
            </p:cNvSpPr>
            <p:nvPr/>
          </p:nvSpPr>
          <p:spPr bwMode="auto">
            <a:xfrm>
              <a:off x="2105" y="1866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9830" name="Group 198"/>
          <p:cNvGrpSpPr>
            <a:grpSpLocks/>
          </p:cNvGrpSpPr>
          <p:nvPr/>
        </p:nvGrpSpPr>
        <p:grpSpPr bwMode="auto">
          <a:xfrm>
            <a:off x="1760538" y="3722688"/>
            <a:ext cx="2179637" cy="250825"/>
            <a:chOff x="861" y="2523"/>
            <a:chExt cx="1373" cy="158"/>
          </a:xfrm>
        </p:grpSpPr>
        <p:grpSp>
          <p:nvGrpSpPr>
            <p:cNvPr id="69831" name="Group 199"/>
            <p:cNvGrpSpPr>
              <a:grpSpLocks/>
            </p:cNvGrpSpPr>
            <p:nvPr/>
          </p:nvGrpSpPr>
          <p:grpSpPr bwMode="auto">
            <a:xfrm>
              <a:off x="1210" y="2600"/>
              <a:ext cx="68" cy="78"/>
              <a:chOff x="1268" y="2580"/>
              <a:chExt cx="68" cy="78"/>
            </a:xfrm>
          </p:grpSpPr>
          <p:sp>
            <p:nvSpPr>
              <p:cNvPr id="69832" name="Freeform 200"/>
              <p:cNvSpPr>
                <a:spLocks/>
              </p:cNvSpPr>
              <p:nvPr/>
            </p:nvSpPr>
            <p:spPr bwMode="auto">
              <a:xfrm>
                <a:off x="1268" y="2580"/>
                <a:ext cx="50" cy="75"/>
              </a:xfrm>
              <a:custGeom>
                <a:avLst/>
                <a:gdLst>
                  <a:gd name="T0" fmla="*/ 211 w 285"/>
                  <a:gd name="T1" fmla="*/ 0 h 416"/>
                  <a:gd name="T2" fmla="*/ 149 w 285"/>
                  <a:gd name="T3" fmla="*/ 0 h 416"/>
                  <a:gd name="T4" fmla="*/ 98 w 285"/>
                  <a:gd name="T5" fmla="*/ 18 h 416"/>
                  <a:gd name="T6" fmla="*/ 70 w 285"/>
                  <a:gd name="T7" fmla="*/ 64 h 416"/>
                  <a:gd name="T8" fmla="*/ 0 w 285"/>
                  <a:gd name="T9" fmla="*/ 326 h 416"/>
                  <a:gd name="T10" fmla="*/ 12 w 285"/>
                  <a:gd name="T11" fmla="*/ 387 h 416"/>
                  <a:gd name="T12" fmla="*/ 68 w 285"/>
                  <a:gd name="T13" fmla="*/ 416 h 416"/>
                  <a:gd name="T14" fmla="*/ 135 w 285"/>
                  <a:gd name="T15" fmla="*/ 416 h 416"/>
                  <a:gd name="T16" fmla="*/ 285 w 285"/>
                  <a:gd name="T17" fmla="*/ 33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416">
                    <a:moveTo>
                      <a:pt x="211" y="0"/>
                    </a:moveTo>
                    <a:lnTo>
                      <a:pt x="149" y="0"/>
                    </a:lnTo>
                    <a:lnTo>
                      <a:pt x="98" y="18"/>
                    </a:lnTo>
                    <a:lnTo>
                      <a:pt x="70" y="64"/>
                    </a:lnTo>
                    <a:lnTo>
                      <a:pt x="0" y="326"/>
                    </a:lnTo>
                    <a:lnTo>
                      <a:pt x="12" y="387"/>
                    </a:lnTo>
                    <a:lnTo>
                      <a:pt x="68" y="416"/>
                    </a:lnTo>
                    <a:lnTo>
                      <a:pt x="135" y="416"/>
                    </a:lnTo>
                    <a:lnTo>
                      <a:pt x="285" y="33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33" name="Freeform 201"/>
              <p:cNvSpPr>
                <a:spLocks/>
              </p:cNvSpPr>
              <p:nvPr/>
            </p:nvSpPr>
            <p:spPr bwMode="auto">
              <a:xfrm>
                <a:off x="1318" y="2644"/>
                <a:ext cx="6" cy="14"/>
              </a:xfrm>
              <a:custGeom>
                <a:avLst/>
                <a:gdLst>
                  <a:gd name="T0" fmla="*/ 0 w 32"/>
                  <a:gd name="T1" fmla="*/ 0 h 81"/>
                  <a:gd name="T2" fmla="*/ 2 w 32"/>
                  <a:gd name="T3" fmla="*/ 46 h 81"/>
                  <a:gd name="T4" fmla="*/ 32 w 32"/>
                  <a:gd name="T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1">
                    <a:moveTo>
                      <a:pt x="0" y="0"/>
                    </a:moveTo>
                    <a:lnTo>
                      <a:pt x="2" y="46"/>
                    </a:lnTo>
                    <a:lnTo>
                      <a:pt x="32" y="8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34" name="Line 202"/>
              <p:cNvSpPr>
                <a:spLocks noChangeShapeType="1"/>
              </p:cNvSpPr>
              <p:nvPr/>
            </p:nvSpPr>
            <p:spPr bwMode="auto">
              <a:xfrm flipH="1">
                <a:off x="1318" y="2580"/>
                <a:ext cx="18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35" name="Line 203"/>
              <p:cNvSpPr>
                <a:spLocks noChangeShapeType="1"/>
              </p:cNvSpPr>
              <p:nvPr/>
            </p:nvSpPr>
            <p:spPr bwMode="auto">
              <a:xfrm flipH="1">
                <a:off x="1305" y="2580"/>
                <a:ext cx="3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836" name="Group 204"/>
            <p:cNvGrpSpPr>
              <a:grpSpLocks/>
            </p:cNvGrpSpPr>
            <p:nvPr/>
          </p:nvGrpSpPr>
          <p:grpSpPr bwMode="auto">
            <a:xfrm>
              <a:off x="1377" y="2564"/>
              <a:ext cx="74" cy="111"/>
              <a:chOff x="1435" y="2544"/>
              <a:chExt cx="74" cy="111"/>
            </a:xfrm>
          </p:grpSpPr>
          <p:sp>
            <p:nvSpPr>
              <p:cNvPr id="69837" name="Freeform 205"/>
              <p:cNvSpPr>
                <a:spLocks/>
              </p:cNvSpPr>
              <p:nvPr/>
            </p:nvSpPr>
            <p:spPr bwMode="auto">
              <a:xfrm>
                <a:off x="1451" y="2544"/>
                <a:ext cx="58" cy="111"/>
              </a:xfrm>
              <a:custGeom>
                <a:avLst/>
                <a:gdLst>
                  <a:gd name="T0" fmla="*/ 320 w 320"/>
                  <a:gd name="T1" fmla="*/ 0 h 621"/>
                  <a:gd name="T2" fmla="*/ 154 w 320"/>
                  <a:gd name="T3" fmla="*/ 621 h 621"/>
                  <a:gd name="T4" fmla="*/ 0 w 320"/>
                  <a:gd name="T5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0" h="621">
                    <a:moveTo>
                      <a:pt x="320" y="0"/>
                    </a:moveTo>
                    <a:lnTo>
                      <a:pt x="154" y="621"/>
                    </a:lnTo>
                    <a:lnTo>
                      <a:pt x="0" y="6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38" name="Freeform 206"/>
              <p:cNvSpPr>
                <a:spLocks/>
              </p:cNvSpPr>
              <p:nvPr/>
            </p:nvSpPr>
            <p:spPr bwMode="auto">
              <a:xfrm>
                <a:off x="1435" y="2634"/>
                <a:ext cx="16" cy="21"/>
              </a:xfrm>
              <a:custGeom>
                <a:avLst/>
                <a:gdLst>
                  <a:gd name="T0" fmla="*/ 0 w 89"/>
                  <a:gd name="T1" fmla="*/ 0 h 121"/>
                  <a:gd name="T2" fmla="*/ 13 w 89"/>
                  <a:gd name="T3" fmla="*/ 86 h 121"/>
                  <a:gd name="T4" fmla="*/ 89 w 89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121">
                    <a:moveTo>
                      <a:pt x="0" y="0"/>
                    </a:moveTo>
                    <a:lnTo>
                      <a:pt x="13" y="86"/>
                    </a:lnTo>
                    <a:lnTo>
                      <a:pt x="89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39" name="Line 207"/>
              <p:cNvSpPr>
                <a:spLocks noChangeShapeType="1"/>
              </p:cNvSpPr>
              <p:nvPr/>
            </p:nvSpPr>
            <p:spPr bwMode="auto">
              <a:xfrm flipV="1">
                <a:off x="1435" y="2603"/>
                <a:ext cx="9" cy="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40" name="Freeform 208"/>
              <p:cNvSpPr>
                <a:spLocks/>
              </p:cNvSpPr>
              <p:nvPr/>
            </p:nvSpPr>
            <p:spPr bwMode="auto">
              <a:xfrm>
                <a:off x="1444" y="2582"/>
                <a:ext cx="27" cy="21"/>
              </a:xfrm>
              <a:custGeom>
                <a:avLst/>
                <a:gdLst>
                  <a:gd name="T0" fmla="*/ 153 w 153"/>
                  <a:gd name="T1" fmla="*/ 0 h 120"/>
                  <a:gd name="T2" fmla="*/ 59 w 153"/>
                  <a:gd name="T3" fmla="*/ 35 h 120"/>
                  <a:gd name="T4" fmla="*/ 0 w 153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120">
                    <a:moveTo>
                      <a:pt x="153" y="0"/>
                    </a:moveTo>
                    <a:lnTo>
                      <a:pt x="59" y="35"/>
                    </a:lnTo>
                    <a:lnTo>
                      <a:pt x="0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41" name="Line 209"/>
              <p:cNvSpPr>
                <a:spLocks noChangeShapeType="1"/>
              </p:cNvSpPr>
              <p:nvPr/>
            </p:nvSpPr>
            <p:spPr bwMode="auto">
              <a:xfrm>
                <a:off x="1471" y="2582"/>
                <a:ext cx="29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842" name="Freeform 210"/>
            <p:cNvSpPr>
              <a:spLocks/>
            </p:cNvSpPr>
            <p:nvPr/>
          </p:nvSpPr>
          <p:spPr bwMode="auto">
            <a:xfrm>
              <a:off x="1498" y="2564"/>
              <a:ext cx="64" cy="111"/>
            </a:xfrm>
            <a:custGeom>
              <a:avLst/>
              <a:gdLst>
                <a:gd name="T0" fmla="*/ 166 w 354"/>
                <a:gd name="T1" fmla="*/ 0 h 620"/>
                <a:gd name="T2" fmla="*/ 0 w 354"/>
                <a:gd name="T3" fmla="*/ 620 h 620"/>
                <a:gd name="T4" fmla="*/ 155 w 354"/>
                <a:gd name="T5" fmla="*/ 620 h 620"/>
                <a:gd name="T6" fmla="*/ 249 w 354"/>
                <a:gd name="T7" fmla="*/ 584 h 620"/>
                <a:gd name="T8" fmla="*/ 308 w 354"/>
                <a:gd name="T9" fmla="*/ 499 h 620"/>
                <a:gd name="T10" fmla="*/ 354 w 354"/>
                <a:gd name="T11" fmla="*/ 327 h 620"/>
                <a:gd name="T12" fmla="*/ 341 w 354"/>
                <a:gd name="T13" fmla="*/ 242 h 620"/>
                <a:gd name="T14" fmla="*/ 265 w 354"/>
                <a:gd name="T15" fmla="*/ 207 h 620"/>
                <a:gd name="T16" fmla="*/ 111 w 354"/>
                <a:gd name="T17" fmla="*/ 20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620">
                  <a:moveTo>
                    <a:pt x="166" y="0"/>
                  </a:moveTo>
                  <a:lnTo>
                    <a:pt x="0" y="620"/>
                  </a:lnTo>
                  <a:lnTo>
                    <a:pt x="155" y="620"/>
                  </a:lnTo>
                  <a:lnTo>
                    <a:pt x="249" y="584"/>
                  </a:lnTo>
                  <a:lnTo>
                    <a:pt x="308" y="499"/>
                  </a:lnTo>
                  <a:lnTo>
                    <a:pt x="354" y="327"/>
                  </a:lnTo>
                  <a:lnTo>
                    <a:pt x="341" y="242"/>
                  </a:lnTo>
                  <a:lnTo>
                    <a:pt x="265" y="207"/>
                  </a:lnTo>
                  <a:lnTo>
                    <a:pt x="111" y="20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9843" name="Group 211"/>
            <p:cNvGrpSpPr>
              <a:grpSpLocks/>
            </p:cNvGrpSpPr>
            <p:nvPr/>
          </p:nvGrpSpPr>
          <p:grpSpPr bwMode="auto">
            <a:xfrm>
              <a:off x="1925" y="2603"/>
              <a:ext cx="51" cy="77"/>
              <a:chOff x="1983" y="2583"/>
              <a:chExt cx="51" cy="77"/>
            </a:xfrm>
          </p:grpSpPr>
          <p:sp>
            <p:nvSpPr>
              <p:cNvPr id="69844" name="Line 212"/>
              <p:cNvSpPr>
                <a:spLocks noChangeShapeType="1"/>
              </p:cNvSpPr>
              <p:nvPr/>
            </p:nvSpPr>
            <p:spPr bwMode="auto">
              <a:xfrm flipH="1">
                <a:off x="1998" y="2658"/>
                <a:ext cx="16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45" name="Freeform 213"/>
              <p:cNvSpPr>
                <a:spLocks/>
              </p:cNvSpPr>
              <p:nvPr/>
            </p:nvSpPr>
            <p:spPr bwMode="auto">
              <a:xfrm>
                <a:off x="1983" y="2637"/>
                <a:ext cx="15" cy="21"/>
              </a:xfrm>
              <a:custGeom>
                <a:avLst/>
                <a:gdLst>
                  <a:gd name="T0" fmla="*/ 0 w 88"/>
                  <a:gd name="T1" fmla="*/ 0 h 121"/>
                  <a:gd name="T2" fmla="*/ 12 w 88"/>
                  <a:gd name="T3" fmla="*/ 85 h 121"/>
                  <a:gd name="T4" fmla="*/ 88 w 88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121">
                    <a:moveTo>
                      <a:pt x="0" y="0"/>
                    </a:moveTo>
                    <a:lnTo>
                      <a:pt x="12" y="85"/>
                    </a:lnTo>
                    <a:lnTo>
                      <a:pt x="88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46" name="Line 214"/>
              <p:cNvSpPr>
                <a:spLocks noChangeShapeType="1"/>
              </p:cNvSpPr>
              <p:nvPr/>
            </p:nvSpPr>
            <p:spPr bwMode="auto">
              <a:xfrm flipV="1">
                <a:off x="1983" y="2606"/>
                <a:ext cx="8" cy="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47" name="Freeform 215"/>
              <p:cNvSpPr>
                <a:spLocks/>
              </p:cNvSpPr>
              <p:nvPr/>
            </p:nvSpPr>
            <p:spPr bwMode="auto">
              <a:xfrm>
                <a:off x="1991" y="2583"/>
                <a:ext cx="28" cy="23"/>
              </a:xfrm>
              <a:custGeom>
                <a:avLst/>
                <a:gdLst>
                  <a:gd name="T0" fmla="*/ 153 w 153"/>
                  <a:gd name="T1" fmla="*/ 0 h 120"/>
                  <a:gd name="T2" fmla="*/ 58 w 153"/>
                  <a:gd name="T3" fmla="*/ 35 h 120"/>
                  <a:gd name="T4" fmla="*/ 0 w 153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120">
                    <a:moveTo>
                      <a:pt x="153" y="0"/>
                    </a:moveTo>
                    <a:lnTo>
                      <a:pt x="58" y="35"/>
                    </a:lnTo>
                    <a:lnTo>
                      <a:pt x="0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48" name="Line 216"/>
              <p:cNvSpPr>
                <a:spLocks noChangeShapeType="1"/>
              </p:cNvSpPr>
              <p:nvPr/>
            </p:nvSpPr>
            <p:spPr bwMode="auto">
              <a:xfrm>
                <a:off x="2019" y="2583"/>
                <a:ext cx="15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849" name="Group 217"/>
            <p:cNvGrpSpPr>
              <a:grpSpLocks/>
            </p:cNvGrpSpPr>
            <p:nvPr/>
          </p:nvGrpSpPr>
          <p:grpSpPr bwMode="auto">
            <a:xfrm>
              <a:off x="972" y="2562"/>
              <a:ext cx="166" cy="119"/>
              <a:chOff x="1030" y="2542"/>
              <a:chExt cx="166" cy="119"/>
            </a:xfrm>
          </p:grpSpPr>
          <p:sp>
            <p:nvSpPr>
              <p:cNvPr id="69850" name="Line 218"/>
              <p:cNvSpPr>
                <a:spLocks noChangeShapeType="1"/>
              </p:cNvSpPr>
              <p:nvPr/>
            </p:nvSpPr>
            <p:spPr bwMode="auto">
              <a:xfrm flipV="1">
                <a:off x="1134" y="2585"/>
                <a:ext cx="20" cy="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51" name="Line 219"/>
              <p:cNvSpPr>
                <a:spLocks noChangeShapeType="1"/>
              </p:cNvSpPr>
              <p:nvPr/>
            </p:nvSpPr>
            <p:spPr bwMode="auto">
              <a:xfrm>
                <a:off x="1146" y="2618"/>
                <a:ext cx="4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52" name="Line 220"/>
              <p:cNvSpPr>
                <a:spLocks noChangeShapeType="1"/>
              </p:cNvSpPr>
              <p:nvPr/>
            </p:nvSpPr>
            <p:spPr bwMode="auto">
              <a:xfrm flipH="1">
                <a:off x="1176" y="2585"/>
                <a:ext cx="20" cy="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53" name="Line 221"/>
              <p:cNvSpPr>
                <a:spLocks noChangeShapeType="1"/>
              </p:cNvSpPr>
              <p:nvPr/>
            </p:nvSpPr>
            <p:spPr bwMode="auto">
              <a:xfrm flipV="1">
                <a:off x="1030" y="2572"/>
                <a:ext cx="13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54" name="Freeform 222"/>
              <p:cNvSpPr>
                <a:spLocks/>
              </p:cNvSpPr>
              <p:nvPr/>
            </p:nvSpPr>
            <p:spPr bwMode="auto">
              <a:xfrm>
                <a:off x="1043" y="2542"/>
                <a:ext cx="62" cy="30"/>
              </a:xfrm>
              <a:custGeom>
                <a:avLst/>
                <a:gdLst>
                  <a:gd name="T0" fmla="*/ 343 w 343"/>
                  <a:gd name="T1" fmla="*/ 173 h 173"/>
                  <a:gd name="T2" fmla="*/ 326 w 343"/>
                  <a:gd name="T3" fmla="*/ 51 h 173"/>
                  <a:gd name="T4" fmla="*/ 218 w 343"/>
                  <a:gd name="T5" fmla="*/ 0 h 173"/>
                  <a:gd name="T6" fmla="*/ 83 w 343"/>
                  <a:gd name="T7" fmla="*/ 51 h 173"/>
                  <a:gd name="T8" fmla="*/ 0 w 343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173">
                    <a:moveTo>
                      <a:pt x="343" y="173"/>
                    </a:moveTo>
                    <a:lnTo>
                      <a:pt x="326" y="51"/>
                    </a:lnTo>
                    <a:lnTo>
                      <a:pt x="218" y="0"/>
                    </a:lnTo>
                    <a:lnTo>
                      <a:pt x="83" y="51"/>
                    </a:lnTo>
                    <a:lnTo>
                      <a:pt x="0" y="1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55" name="Line 223"/>
              <p:cNvSpPr>
                <a:spLocks noChangeShapeType="1"/>
              </p:cNvSpPr>
              <p:nvPr/>
            </p:nvSpPr>
            <p:spPr bwMode="auto">
              <a:xfrm flipH="1">
                <a:off x="1092" y="2572"/>
                <a:ext cx="13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56" name="Freeform 224"/>
              <p:cNvSpPr>
                <a:spLocks/>
              </p:cNvSpPr>
              <p:nvPr/>
            </p:nvSpPr>
            <p:spPr bwMode="auto">
              <a:xfrm>
                <a:off x="1030" y="2622"/>
                <a:ext cx="62" cy="30"/>
              </a:xfrm>
              <a:custGeom>
                <a:avLst/>
                <a:gdLst>
                  <a:gd name="T0" fmla="*/ 0 w 344"/>
                  <a:gd name="T1" fmla="*/ 0 h 172"/>
                  <a:gd name="T2" fmla="*/ 17 w 344"/>
                  <a:gd name="T3" fmla="*/ 122 h 172"/>
                  <a:gd name="T4" fmla="*/ 126 w 344"/>
                  <a:gd name="T5" fmla="*/ 172 h 172"/>
                  <a:gd name="T6" fmla="*/ 261 w 344"/>
                  <a:gd name="T7" fmla="*/ 122 h 172"/>
                  <a:gd name="T8" fmla="*/ 344 w 344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172">
                    <a:moveTo>
                      <a:pt x="0" y="0"/>
                    </a:moveTo>
                    <a:lnTo>
                      <a:pt x="17" y="122"/>
                    </a:lnTo>
                    <a:lnTo>
                      <a:pt x="126" y="172"/>
                    </a:lnTo>
                    <a:lnTo>
                      <a:pt x="261" y="122"/>
                    </a:lnTo>
                    <a:lnTo>
                      <a:pt x="34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57" name="Line 225"/>
              <p:cNvSpPr>
                <a:spLocks noChangeShapeType="1"/>
              </p:cNvSpPr>
              <p:nvPr/>
            </p:nvSpPr>
            <p:spPr bwMode="auto">
              <a:xfrm>
                <a:off x="1072" y="2628"/>
                <a:ext cx="25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858" name="Group 226"/>
            <p:cNvGrpSpPr>
              <a:grpSpLocks/>
            </p:cNvGrpSpPr>
            <p:nvPr/>
          </p:nvGrpSpPr>
          <p:grpSpPr bwMode="auto">
            <a:xfrm>
              <a:off x="861" y="2523"/>
              <a:ext cx="1373" cy="26"/>
              <a:chOff x="919" y="2503"/>
              <a:chExt cx="1373" cy="26"/>
            </a:xfrm>
          </p:grpSpPr>
          <p:grpSp>
            <p:nvGrpSpPr>
              <p:cNvPr id="69859" name="Group 227"/>
              <p:cNvGrpSpPr>
                <a:grpSpLocks/>
              </p:cNvGrpSpPr>
              <p:nvPr/>
            </p:nvGrpSpPr>
            <p:grpSpPr bwMode="auto">
              <a:xfrm>
                <a:off x="2034" y="2503"/>
                <a:ext cx="258" cy="26"/>
                <a:chOff x="2034" y="2503"/>
                <a:chExt cx="258" cy="26"/>
              </a:xfrm>
            </p:grpSpPr>
            <p:sp>
              <p:nvSpPr>
                <p:cNvPr id="69860" name="Line 228"/>
                <p:cNvSpPr>
                  <a:spLocks noChangeShapeType="1"/>
                </p:cNvSpPr>
                <p:nvPr/>
              </p:nvSpPr>
              <p:spPr bwMode="auto">
                <a:xfrm>
                  <a:off x="2034" y="2516"/>
                  <a:ext cx="149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61" name="Freeform 229"/>
                <p:cNvSpPr>
                  <a:spLocks/>
                </p:cNvSpPr>
                <p:nvPr/>
              </p:nvSpPr>
              <p:spPr bwMode="auto">
                <a:xfrm>
                  <a:off x="2183" y="2506"/>
                  <a:ext cx="89" cy="20"/>
                </a:xfrm>
                <a:custGeom>
                  <a:avLst/>
                  <a:gdLst>
                    <a:gd name="T0" fmla="*/ 0 w 495"/>
                    <a:gd name="T1" fmla="*/ 0 h 110"/>
                    <a:gd name="T2" fmla="*/ 0 w 495"/>
                    <a:gd name="T3" fmla="*/ 110 h 110"/>
                    <a:gd name="T4" fmla="*/ 495 w 495"/>
                    <a:gd name="T5" fmla="*/ 0 h 110"/>
                    <a:gd name="T6" fmla="*/ 0 w 495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5" h="110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4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62" name="Freeform 230"/>
                <p:cNvSpPr>
                  <a:spLocks/>
                </p:cNvSpPr>
                <p:nvPr/>
              </p:nvSpPr>
              <p:spPr bwMode="auto">
                <a:xfrm>
                  <a:off x="2183" y="2506"/>
                  <a:ext cx="109" cy="20"/>
                </a:xfrm>
                <a:custGeom>
                  <a:avLst/>
                  <a:gdLst>
                    <a:gd name="T0" fmla="*/ 0 w 605"/>
                    <a:gd name="T1" fmla="*/ 110 h 110"/>
                    <a:gd name="T2" fmla="*/ 495 w 605"/>
                    <a:gd name="T3" fmla="*/ 0 h 110"/>
                    <a:gd name="T4" fmla="*/ 605 w 605"/>
                    <a:gd name="T5" fmla="*/ 110 h 110"/>
                    <a:gd name="T6" fmla="*/ 0 w 605"/>
                    <a:gd name="T7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5" h="110">
                      <a:moveTo>
                        <a:pt x="0" y="110"/>
                      </a:moveTo>
                      <a:lnTo>
                        <a:pt x="495" y="0"/>
                      </a:lnTo>
                      <a:lnTo>
                        <a:pt x="605" y="11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63" name="Freeform 231"/>
                <p:cNvSpPr>
                  <a:spLocks/>
                </p:cNvSpPr>
                <p:nvPr/>
              </p:nvSpPr>
              <p:spPr bwMode="auto">
                <a:xfrm>
                  <a:off x="2183" y="2506"/>
                  <a:ext cx="109" cy="20"/>
                </a:xfrm>
                <a:custGeom>
                  <a:avLst/>
                  <a:gdLst>
                    <a:gd name="T0" fmla="*/ 0 w 605"/>
                    <a:gd name="T1" fmla="*/ 0 h 110"/>
                    <a:gd name="T2" fmla="*/ 0 w 605"/>
                    <a:gd name="T3" fmla="*/ 110 h 110"/>
                    <a:gd name="T4" fmla="*/ 605 w 605"/>
                    <a:gd name="T5" fmla="*/ 110 h 110"/>
                    <a:gd name="T6" fmla="*/ 495 w 605"/>
                    <a:gd name="T7" fmla="*/ 0 h 110"/>
                    <a:gd name="T8" fmla="*/ 0 w 605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5" h="110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05" y="110"/>
                      </a:lnTo>
                      <a:lnTo>
                        <a:pt x="4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64" name="Freeform 232"/>
                <p:cNvSpPr>
                  <a:spLocks/>
                </p:cNvSpPr>
                <p:nvPr/>
              </p:nvSpPr>
              <p:spPr bwMode="auto">
                <a:xfrm>
                  <a:off x="2158" y="2503"/>
                  <a:ext cx="124" cy="26"/>
                </a:xfrm>
                <a:custGeom>
                  <a:avLst/>
                  <a:gdLst>
                    <a:gd name="T0" fmla="*/ 688 w 688"/>
                    <a:gd name="T1" fmla="*/ 137 h 137"/>
                    <a:gd name="T2" fmla="*/ 688 w 688"/>
                    <a:gd name="T3" fmla="*/ 0 h 137"/>
                    <a:gd name="T4" fmla="*/ 0 w 688"/>
                    <a:gd name="T5" fmla="*/ 137 h 137"/>
                    <a:gd name="T6" fmla="*/ 688 w 688"/>
                    <a:gd name="T7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8" h="137">
                      <a:moveTo>
                        <a:pt x="688" y="137"/>
                      </a:moveTo>
                      <a:lnTo>
                        <a:pt x="688" y="0"/>
                      </a:lnTo>
                      <a:lnTo>
                        <a:pt x="0" y="137"/>
                      </a:lnTo>
                      <a:lnTo>
                        <a:pt x="688" y="1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65" name="Freeform 233"/>
                <p:cNvSpPr>
                  <a:spLocks/>
                </p:cNvSpPr>
                <p:nvPr/>
              </p:nvSpPr>
              <p:spPr bwMode="auto">
                <a:xfrm>
                  <a:off x="2158" y="2503"/>
                  <a:ext cx="124" cy="26"/>
                </a:xfrm>
                <a:custGeom>
                  <a:avLst/>
                  <a:gdLst>
                    <a:gd name="T0" fmla="*/ 688 w 688"/>
                    <a:gd name="T1" fmla="*/ 0 h 137"/>
                    <a:gd name="T2" fmla="*/ 0 w 688"/>
                    <a:gd name="T3" fmla="*/ 137 h 137"/>
                    <a:gd name="T4" fmla="*/ 0 w 688"/>
                    <a:gd name="T5" fmla="*/ 0 h 137"/>
                    <a:gd name="T6" fmla="*/ 688 w 688"/>
                    <a:gd name="T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8" h="137">
                      <a:moveTo>
                        <a:pt x="688" y="0"/>
                      </a:moveTo>
                      <a:lnTo>
                        <a:pt x="0" y="137"/>
                      </a:lnTo>
                      <a:lnTo>
                        <a:pt x="0" y="0"/>
                      </a:lnTo>
                      <a:lnTo>
                        <a:pt x="68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66" name="Rectangle 234"/>
                <p:cNvSpPr>
                  <a:spLocks noChangeArrowheads="1"/>
                </p:cNvSpPr>
                <p:nvPr/>
              </p:nvSpPr>
              <p:spPr bwMode="auto">
                <a:xfrm>
                  <a:off x="2158" y="2503"/>
                  <a:ext cx="124" cy="26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9867" name="Line 235"/>
              <p:cNvSpPr>
                <a:spLocks noChangeShapeType="1"/>
              </p:cNvSpPr>
              <p:nvPr/>
            </p:nvSpPr>
            <p:spPr bwMode="auto">
              <a:xfrm>
                <a:off x="1019" y="2516"/>
                <a:ext cx="297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9868" name="Group 236"/>
              <p:cNvGrpSpPr>
                <a:grpSpLocks/>
              </p:cNvGrpSpPr>
              <p:nvPr/>
            </p:nvGrpSpPr>
            <p:grpSpPr bwMode="auto">
              <a:xfrm>
                <a:off x="919" y="2503"/>
                <a:ext cx="124" cy="26"/>
                <a:chOff x="919" y="2503"/>
                <a:chExt cx="124" cy="26"/>
              </a:xfrm>
            </p:grpSpPr>
            <p:sp>
              <p:nvSpPr>
                <p:cNvPr id="69869" name="Freeform 237"/>
                <p:cNvSpPr>
                  <a:spLocks/>
                </p:cNvSpPr>
                <p:nvPr/>
              </p:nvSpPr>
              <p:spPr bwMode="auto">
                <a:xfrm>
                  <a:off x="919" y="2506"/>
                  <a:ext cx="100" cy="20"/>
                </a:xfrm>
                <a:custGeom>
                  <a:avLst/>
                  <a:gdLst>
                    <a:gd name="T0" fmla="*/ 0 w 550"/>
                    <a:gd name="T1" fmla="*/ 0 h 110"/>
                    <a:gd name="T2" fmla="*/ 0 w 550"/>
                    <a:gd name="T3" fmla="*/ 110 h 110"/>
                    <a:gd name="T4" fmla="*/ 550 w 550"/>
                    <a:gd name="T5" fmla="*/ 0 h 110"/>
                    <a:gd name="T6" fmla="*/ 0 w 550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0" h="110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55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70" name="Freeform 238"/>
                <p:cNvSpPr>
                  <a:spLocks/>
                </p:cNvSpPr>
                <p:nvPr/>
              </p:nvSpPr>
              <p:spPr bwMode="auto">
                <a:xfrm>
                  <a:off x="919" y="2506"/>
                  <a:ext cx="100" cy="20"/>
                </a:xfrm>
                <a:custGeom>
                  <a:avLst/>
                  <a:gdLst>
                    <a:gd name="T0" fmla="*/ 0 w 550"/>
                    <a:gd name="T1" fmla="*/ 110 h 110"/>
                    <a:gd name="T2" fmla="*/ 550 w 550"/>
                    <a:gd name="T3" fmla="*/ 0 h 110"/>
                    <a:gd name="T4" fmla="*/ 550 w 550"/>
                    <a:gd name="T5" fmla="*/ 110 h 110"/>
                    <a:gd name="T6" fmla="*/ 0 w 550"/>
                    <a:gd name="T7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0" h="110">
                      <a:moveTo>
                        <a:pt x="0" y="110"/>
                      </a:moveTo>
                      <a:lnTo>
                        <a:pt x="550" y="0"/>
                      </a:lnTo>
                      <a:lnTo>
                        <a:pt x="550" y="11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71" name="Rectangle 239"/>
                <p:cNvSpPr>
                  <a:spLocks noChangeArrowheads="1"/>
                </p:cNvSpPr>
                <p:nvPr/>
              </p:nvSpPr>
              <p:spPr bwMode="auto">
                <a:xfrm>
                  <a:off x="919" y="2506"/>
                  <a:ext cx="100" cy="2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72" name="Freeform 240"/>
                <p:cNvSpPr>
                  <a:spLocks/>
                </p:cNvSpPr>
                <p:nvPr/>
              </p:nvSpPr>
              <p:spPr bwMode="auto">
                <a:xfrm>
                  <a:off x="919" y="2503"/>
                  <a:ext cx="124" cy="26"/>
                </a:xfrm>
                <a:custGeom>
                  <a:avLst/>
                  <a:gdLst>
                    <a:gd name="T0" fmla="*/ 0 w 688"/>
                    <a:gd name="T1" fmla="*/ 0 h 137"/>
                    <a:gd name="T2" fmla="*/ 0 w 688"/>
                    <a:gd name="T3" fmla="*/ 137 h 137"/>
                    <a:gd name="T4" fmla="*/ 688 w 688"/>
                    <a:gd name="T5" fmla="*/ 0 h 137"/>
                    <a:gd name="T6" fmla="*/ 0 w 688"/>
                    <a:gd name="T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8" h="137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6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73" name="Freeform 241"/>
                <p:cNvSpPr>
                  <a:spLocks/>
                </p:cNvSpPr>
                <p:nvPr/>
              </p:nvSpPr>
              <p:spPr bwMode="auto">
                <a:xfrm>
                  <a:off x="919" y="2503"/>
                  <a:ext cx="124" cy="26"/>
                </a:xfrm>
                <a:custGeom>
                  <a:avLst/>
                  <a:gdLst>
                    <a:gd name="T0" fmla="*/ 0 w 688"/>
                    <a:gd name="T1" fmla="*/ 137 h 137"/>
                    <a:gd name="T2" fmla="*/ 688 w 688"/>
                    <a:gd name="T3" fmla="*/ 0 h 137"/>
                    <a:gd name="T4" fmla="*/ 688 w 688"/>
                    <a:gd name="T5" fmla="*/ 137 h 137"/>
                    <a:gd name="T6" fmla="*/ 0 w 688"/>
                    <a:gd name="T7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8" h="137">
                      <a:moveTo>
                        <a:pt x="0" y="137"/>
                      </a:moveTo>
                      <a:lnTo>
                        <a:pt x="688" y="0"/>
                      </a:lnTo>
                      <a:lnTo>
                        <a:pt x="688" y="137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74" name="Rectangle 242"/>
                <p:cNvSpPr>
                  <a:spLocks noChangeArrowheads="1"/>
                </p:cNvSpPr>
                <p:nvPr/>
              </p:nvSpPr>
              <p:spPr bwMode="auto">
                <a:xfrm>
                  <a:off x="919" y="2503"/>
                  <a:ext cx="124" cy="26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9875" name="Line 243"/>
              <p:cNvSpPr>
                <a:spLocks noChangeShapeType="1"/>
              </p:cNvSpPr>
              <p:nvPr/>
            </p:nvSpPr>
            <p:spPr bwMode="auto">
              <a:xfrm>
                <a:off x="1311" y="2518"/>
                <a:ext cx="725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9876" name="Rectangle 244"/>
          <p:cNvSpPr>
            <a:spLocks noChangeArrowheads="1"/>
          </p:cNvSpPr>
          <p:nvPr/>
        </p:nvSpPr>
        <p:spPr bwMode="auto">
          <a:xfrm>
            <a:off x="654050" y="4518025"/>
            <a:ext cx="8207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zh-CN" altLang="en-US" dirty="0" smtClean="0">
                <a:ea typeface="隶书" pitchFamily="49" charset="-122"/>
              </a:rPr>
              <a:t>　　　　　　　　投影</a:t>
            </a:r>
            <a:r>
              <a:rPr lang="zh-CN" altLang="en-US" dirty="0">
                <a:ea typeface="隶书" pitchFamily="49" charset="-122"/>
              </a:rPr>
              <a:t>特性</a:t>
            </a:r>
            <a:r>
              <a:rPr lang="zh-CN" altLang="en-US" dirty="0">
                <a:ea typeface="楷体_GB2312" pitchFamily="49" charset="-122"/>
              </a:rPr>
              <a:t>：</a:t>
            </a:r>
          </a:p>
          <a:p>
            <a:pPr marL="342900" indent="-342900" algn="l">
              <a:spcBef>
                <a:spcPct val="20000"/>
              </a:spcBef>
            </a:pPr>
            <a:r>
              <a:rPr lang="zh-CN" altLang="en-US" dirty="0">
                <a:ea typeface="楷体_GB2312" pitchFamily="49" charset="-122"/>
              </a:rPr>
              <a:t>   </a:t>
            </a:r>
            <a:r>
              <a:rPr lang="en-US" altLang="zh-CN" dirty="0">
                <a:ea typeface="楷体_GB2312" pitchFamily="49" charset="-122"/>
              </a:rPr>
              <a:t>(1)   </a:t>
            </a:r>
            <a:r>
              <a:rPr lang="zh-CN" altLang="en-US" dirty="0">
                <a:ea typeface="隶书" pitchFamily="49" charset="-122"/>
              </a:rPr>
              <a:t>正面</a:t>
            </a:r>
            <a:r>
              <a:rPr lang="zh-CN" altLang="en-US" dirty="0" smtClean="0">
                <a:ea typeface="隶书" pitchFamily="49" charset="-122"/>
              </a:rPr>
              <a:t>投影反映</a:t>
            </a:r>
            <a:r>
              <a:rPr lang="zh-CN" altLang="en-US" dirty="0">
                <a:ea typeface="隶书" pitchFamily="49" charset="-122"/>
              </a:rPr>
              <a:t>实形；</a:t>
            </a:r>
          </a:p>
          <a:p>
            <a:pPr marL="342900" indent="-342900" algn="l">
              <a:spcBef>
                <a:spcPct val="20000"/>
              </a:spcBef>
            </a:pPr>
            <a:r>
              <a:rPr lang="zh-CN" altLang="en-US" dirty="0">
                <a:ea typeface="楷体_GB2312" pitchFamily="49" charset="-122"/>
              </a:rPr>
              <a:t>   </a:t>
            </a:r>
            <a:r>
              <a:rPr lang="en-US" altLang="zh-CN" dirty="0">
                <a:ea typeface="楷体_GB2312" pitchFamily="49" charset="-122"/>
              </a:rPr>
              <a:t>(2)   </a:t>
            </a:r>
            <a:r>
              <a:rPr lang="zh-CN" altLang="en-US" dirty="0">
                <a:ea typeface="隶书" pitchFamily="49" charset="-122"/>
              </a:rPr>
              <a:t>水平投影</a:t>
            </a:r>
            <a:r>
              <a:rPr lang="zh-CN" altLang="en-US" dirty="0">
                <a:ea typeface="楷体_GB2312" pitchFamily="49" charset="-122"/>
              </a:rPr>
              <a:t> 、</a:t>
            </a:r>
            <a:r>
              <a:rPr lang="zh-CN" altLang="en-US" dirty="0">
                <a:ea typeface="隶书" pitchFamily="49" charset="-122"/>
              </a:rPr>
              <a:t>侧面投影积聚为一条直线，分别平行于</a:t>
            </a:r>
          </a:p>
          <a:p>
            <a:pPr marL="342900" indent="-342900" algn="l">
              <a:spcBef>
                <a:spcPct val="20000"/>
              </a:spcBef>
            </a:pPr>
            <a:r>
              <a:rPr lang="zh-CN" altLang="en-US" dirty="0">
                <a:ea typeface="隶书" pitchFamily="49" charset="-122"/>
              </a:rPr>
              <a:t>          相应的</a:t>
            </a:r>
            <a:r>
              <a:rPr lang="en-US" altLang="zh-CN" i="1" dirty="0">
                <a:ea typeface="隶书" pitchFamily="49" charset="-122"/>
              </a:rPr>
              <a:t>OX</a:t>
            </a:r>
            <a:r>
              <a:rPr lang="zh-CN" altLang="en-US" dirty="0">
                <a:ea typeface="隶书" pitchFamily="49" charset="-122"/>
              </a:rPr>
              <a:t>、</a:t>
            </a:r>
            <a:r>
              <a:rPr lang="en-US" altLang="zh-CN" i="1" dirty="0">
                <a:ea typeface="隶书" pitchFamily="49" charset="-122"/>
              </a:rPr>
              <a:t>OZ</a:t>
            </a:r>
            <a:r>
              <a:rPr lang="en-US" altLang="zh-CN" b="1" i="1" dirty="0">
                <a:latin typeface="ISOCP" pitchFamily="2" charset="0"/>
                <a:ea typeface="隶书" pitchFamily="49" charset="-122"/>
              </a:rPr>
              <a:t> </a:t>
            </a:r>
            <a:r>
              <a:rPr lang="zh-CN" altLang="en-US" dirty="0">
                <a:ea typeface="隶书" pitchFamily="49" charset="-122"/>
              </a:rPr>
              <a:t>投影轴。</a:t>
            </a:r>
            <a:r>
              <a:rPr lang="zh-CN" altLang="en-US" dirty="0">
                <a:ea typeface="楷体_GB2312" pitchFamily="49" charset="-122"/>
              </a:rPr>
              <a:t>     </a:t>
            </a:r>
          </a:p>
        </p:txBody>
      </p:sp>
      <p:grpSp>
        <p:nvGrpSpPr>
          <p:cNvPr id="69877" name="Group 245"/>
          <p:cNvGrpSpPr>
            <a:grpSpLocks/>
          </p:cNvGrpSpPr>
          <p:nvPr/>
        </p:nvGrpSpPr>
        <p:grpSpPr bwMode="auto">
          <a:xfrm>
            <a:off x="5208588" y="1981200"/>
            <a:ext cx="1557337" cy="1958975"/>
            <a:chOff x="3078" y="1464"/>
            <a:chExt cx="981" cy="1234"/>
          </a:xfrm>
        </p:grpSpPr>
        <p:grpSp>
          <p:nvGrpSpPr>
            <p:cNvPr id="69878" name="Group 246"/>
            <p:cNvGrpSpPr>
              <a:grpSpLocks/>
            </p:cNvGrpSpPr>
            <p:nvPr/>
          </p:nvGrpSpPr>
          <p:grpSpPr bwMode="auto">
            <a:xfrm>
              <a:off x="3384" y="1464"/>
              <a:ext cx="675" cy="1234"/>
              <a:chOff x="3384" y="1464"/>
              <a:chExt cx="675" cy="1234"/>
            </a:xfrm>
          </p:grpSpPr>
          <p:sp>
            <p:nvSpPr>
              <p:cNvPr id="69879" name="Line 247"/>
              <p:cNvSpPr>
                <a:spLocks noChangeShapeType="1"/>
              </p:cNvSpPr>
              <p:nvPr/>
            </p:nvSpPr>
            <p:spPr bwMode="auto">
              <a:xfrm flipV="1">
                <a:off x="3384" y="1628"/>
                <a:ext cx="1" cy="5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80" name="Line 248"/>
              <p:cNvSpPr>
                <a:spLocks noChangeShapeType="1"/>
              </p:cNvSpPr>
              <p:nvPr/>
            </p:nvSpPr>
            <p:spPr bwMode="auto">
              <a:xfrm flipV="1">
                <a:off x="3384" y="2186"/>
                <a:ext cx="1" cy="5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81" name="Line 249"/>
              <p:cNvSpPr>
                <a:spLocks noChangeShapeType="1"/>
              </p:cNvSpPr>
              <p:nvPr/>
            </p:nvSpPr>
            <p:spPr bwMode="auto">
              <a:xfrm>
                <a:off x="4058" y="1557"/>
                <a:ext cx="1" cy="11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82" name="Line 250"/>
              <p:cNvSpPr>
                <a:spLocks noChangeShapeType="1"/>
              </p:cNvSpPr>
              <p:nvPr/>
            </p:nvSpPr>
            <p:spPr bwMode="auto">
              <a:xfrm>
                <a:off x="3570" y="1999"/>
                <a:ext cx="2" cy="6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83" name="Line 251"/>
              <p:cNvSpPr>
                <a:spLocks noChangeShapeType="1"/>
              </p:cNvSpPr>
              <p:nvPr/>
            </p:nvSpPr>
            <p:spPr bwMode="auto">
              <a:xfrm>
                <a:off x="3616" y="1464"/>
                <a:ext cx="2" cy="12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884" name="AutoShape 252"/>
            <p:cNvSpPr>
              <a:spLocks/>
            </p:cNvSpPr>
            <p:nvPr/>
          </p:nvSpPr>
          <p:spPr bwMode="auto">
            <a:xfrm>
              <a:off x="3312" y="2208"/>
              <a:ext cx="48" cy="48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885" name="Text Box 253"/>
            <p:cNvSpPr txBox="1">
              <a:spLocks noChangeArrowheads="1"/>
            </p:cNvSpPr>
            <p:nvPr/>
          </p:nvSpPr>
          <p:spPr bwMode="auto">
            <a:xfrm>
              <a:off x="3078" y="230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b="1" i="1">
                  <a:solidFill>
                    <a:schemeClr val="accent1"/>
                  </a:solidFill>
                  <a:latin typeface="ISOCP" pitchFamily="2" charset="0"/>
                </a:rPr>
                <a:t>y</a:t>
              </a:r>
              <a:endParaRPr lang="en-US" altLang="zh-CN" sz="2800" i="1"/>
            </a:p>
          </p:txBody>
        </p:sp>
      </p:grpSp>
      <p:grpSp>
        <p:nvGrpSpPr>
          <p:cNvPr id="69886" name="Group 254"/>
          <p:cNvGrpSpPr>
            <a:grpSpLocks/>
          </p:cNvGrpSpPr>
          <p:nvPr/>
        </p:nvGrpSpPr>
        <p:grpSpPr bwMode="auto">
          <a:xfrm>
            <a:off x="5694363" y="1438275"/>
            <a:ext cx="2247900" cy="1395413"/>
            <a:chOff x="3384" y="1122"/>
            <a:chExt cx="1416" cy="879"/>
          </a:xfrm>
        </p:grpSpPr>
        <p:sp>
          <p:nvSpPr>
            <p:cNvPr id="69887" name="Line 255"/>
            <p:cNvSpPr>
              <a:spLocks noChangeShapeType="1"/>
            </p:cNvSpPr>
            <p:nvPr/>
          </p:nvSpPr>
          <p:spPr bwMode="auto">
            <a:xfrm>
              <a:off x="3570" y="1999"/>
              <a:ext cx="123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9888" name="Group 256"/>
            <p:cNvGrpSpPr>
              <a:grpSpLocks/>
            </p:cNvGrpSpPr>
            <p:nvPr/>
          </p:nvGrpSpPr>
          <p:grpSpPr bwMode="auto">
            <a:xfrm>
              <a:off x="3384" y="1122"/>
              <a:ext cx="1416" cy="507"/>
              <a:chOff x="3384" y="1122"/>
              <a:chExt cx="1416" cy="507"/>
            </a:xfrm>
          </p:grpSpPr>
          <p:sp>
            <p:nvSpPr>
              <p:cNvPr id="69889" name="Line 257"/>
              <p:cNvSpPr>
                <a:spLocks noChangeShapeType="1"/>
              </p:cNvSpPr>
              <p:nvPr/>
            </p:nvSpPr>
            <p:spPr bwMode="auto">
              <a:xfrm>
                <a:off x="3616" y="1464"/>
                <a:ext cx="1184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90" name="Line 258"/>
              <p:cNvSpPr>
                <a:spLocks noChangeShapeType="1"/>
              </p:cNvSpPr>
              <p:nvPr/>
            </p:nvSpPr>
            <p:spPr bwMode="auto">
              <a:xfrm>
                <a:off x="3384" y="1628"/>
                <a:ext cx="141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91" name="Line 259"/>
              <p:cNvSpPr>
                <a:spLocks noChangeShapeType="1"/>
              </p:cNvSpPr>
              <p:nvPr/>
            </p:nvSpPr>
            <p:spPr bwMode="auto">
              <a:xfrm>
                <a:off x="4181" y="1557"/>
                <a:ext cx="619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92" name="AutoShape 260"/>
              <p:cNvSpPr>
                <a:spLocks/>
              </p:cNvSpPr>
              <p:nvPr/>
            </p:nvSpPr>
            <p:spPr bwMode="auto">
              <a:xfrm rot="5400000">
                <a:off x="4524" y="1176"/>
                <a:ext cx="48" cy="48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893" name="Text Box 261"/>
              <p:cNvSpPr txBox="1">
                <a:spLocks noChangeArrowheads="1"/>
              </p:cNvSpPr>
              <p:nvPr/>
            </p:nvSpPr>
            <p:spPr bwMode="auto">
              <a:xfrm>
                <a:off x="4416" y="1122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zh-CN" b="1" i="1">
                    <a:solidFill>
                      <a:schemeClr val="accent1"/>
                    </a:solidFill>
                    <a:latin typeface="ISOCP" pitchFamily="2" charset="0"/>
                  </a:rPr>
                  <a:t>y</a:t>
                </a:r>
                <a:endParaRPr lang="en-US" altLang="zh-CN" sz="2800" i="1"/>
              </a:p>
            </p:txBody>
          </p:sp>
        </p:grpSp>
      </p:grpSp>
      <p:grpSp>
        <p:nvGrpSpPr>
          <p:cNvPr id="69894" name="Group 262"/>
          <p:cNvGrpSpPr>
            <a:grpSpLocks/>
          </p:cNvGrpSpPr>
          <p:nvPr/>
        </p:nvGrpSpPr>
        <p:grpSpPr bwMode="auto">
          <a:xfrm>
            <a:off x="3895725" y="2244725"/>
            <a:ext cx="412750" cy="1536700"/>
            <a:chOff x="2196" y="1592"/>
            <a:chExt cx="260" cy="968"/>
          </a:xfrm>
        </p:grpSpPr>
        <p:grpSp>
          <p:nvGrpSpPr>
            <p:cNvPr id="69895" name="Group 263"/>
            <p:cNvGrpSpPr>
              <a:grpSpLocks/>
            </p:cNvGrpSpPr>
            <p:nvPr/>
          </p:nvGrpSpPr>
          <p:grpSpPr bwMode="auto">
            <a:xfrm>
              <a:off x="2241" y="1780"/>
              <a:ext cx="136" cy="113"/>
              <a:chOff x="2321" y="1760"/>
              <a:chExt cx="136" cy="113"/>
            </a:xfrm>
          </p:grpSpPr>
          <p:sp>
            <p:nvSpPr>
              <p:cNvPr id="69896" name="Line 264"/>
              <p:cNvSpPr>
                <a:spLocks noChangeShapeType="1"/>
              </p:cNvSpPr>
              <p:nvPr/>
            </p:nvSpPr>
            <p:spPr bwMode="auto">
              <a:xfrm flipH="1">
                <a:off x="2337" y="1872"/>
                <a:ext cx="1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97" name="Freeform 265"/>
              <p:cNvSpPr>
                <a:spLocks/>
              </p:cNvSpPr>
              <p:nvPr/>
            </p:nvSpPr>
            <p:spPr bwMode="auto">
              <a:xfrm>
                <a:off x="2321" y="1849"/>
                <a:ext cx="16" cy="23"/>
              </a:xfrm>
              <a:custGeom>
                <a:avLst/>
                <a:gdLst>
                  <a:gd name="T0" fmla="*/ 0 w 87"/>
                  <a:gd name="T1" fmla="*/ 0 h 120"/>
                  <a:gd name="T2" fmla="*/ 11 w 87"/>
                  <a:gd name="T3" fmla="*/ 85 h 120"/>
                  <a:gd name="T4" fmla="*/ 87 w 87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120">
                    <a:moveTo>
                      <a:pt x="0" y="0"/>
                    </a:moveTo>
                    <a:lnTo>
                      <a:pt x="11" y="85"/>
                    </a:lnTo>
                    <a:lnTo>
                      <a:pt x="87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98" name="Line 266"/>
              <p:cNvSpPr>
                <a:spLocks noChangeShapeType="1"/>
              </p:cNvSpPr>
              <p:nvPr/>
            </p:nvSpPr>
            <p:spPr bwMode="auto">
              <a:xfrm flipV="1">
                <a:off x="2321" y="1819"/>
                <a:ext cx="9" cy="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99" name="Freeform 267"/>
              <p:cNvSpPr>
                <a:spLocks/>
              </p:cNvSpPr>
              <p:nvPr/>
            </p:nvSpPr>
            <p:spPr bwMode="auto">
              <a:xfrm>
                <a:off x="2330" y="1797"/>
                <a:ext cx="27" cy="22"/>
              </a:xfrm>
              <a:custGeom>
                <a:avLst/>
                <a:gdLst>
                  <a:gd name="T0" fmla="*/ 153 w 153"/>
                  <a:gd name="T1" fmla="*/ 0 h 121"/>
                  <a:gd name="T2" fmla="*/ 58 w 153"/>
                  <a:gd name="T3" fmla="*/ 36 h 121"/>
                  <a:gd name="T4" fmla="*/ 0 w 153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121">
                    <a:moveTo>
                      <a:pt x="153" y="0"/>
                    </a:moveTo>
                    <a:lnTo>
                      <a:pt x="58" y="36"/>
                    </a:lnTo>
                    <a:lnTo>
                      <a:pt x="0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00" name="Line 268"/>
              <p:cNvSpPr>
                <a:spLocks noChangeShapeType="1"/>
              </p:cNvSpPr>
              <p:nvPr/>
            </p:nvSpPr>
            <p:spPr bwMode="auto">
              <a:xfrm>
                <a:off x="2357" y="1797"/>
                <a:ext cx="1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01" name="Line 269"/>
              <p:cNvSpPr>
                <a:spLocks noChangeShapeType="1"/>
              </p:cNvSpPr>
              <p:nvPr/>
            </p:nvSpPr>
            <p:spPr bwMode="auto">
              <a:xfrm flipV="1">
                <a:off x="2413" y="1760"/>
                <a:ext cx="13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02" name="Line 270"/>
              <p:cNvSpPr>
                <a:spLocks noChangeShapeType="1"/>
              </p:cNvSpPr>
              <p:nvPr/>
            </p:nvSpPr>
            <p:spPr bwMode="auto">
              <a:xfrm flipH="1">
                <a:off x="2444" y="1760"/>
                <a:ext cx="13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903" name="Group 271"/>
            <p:cNvGrpSpPr>
              <a:grpSpLocks/>
            </p:cNvGrpSpPr>
            <p:nvPr/>
          </p:nvGrpSpPr>
          <p:grpSpPr bwMode="auto">
            <a:xfrm>
              <a:off x="2235" y="1637"/>
              <a:ext cx="154" cy="111"/>
              <a:chOff x="2315" y="1647"/>
              <a:chExt cx="154" cy="111"/>
            </a:xfrm>
          </p:grpSpPr>
          <p:sp>
            <p:nvSpPr>
              <p:cNvPr id="69904" name="Freeform 272"/>
              <p:cNvSpPr>
                <a:spLocks/>
              </p:cNvSpPr>
              <p:nvPr/>
            </p:nvSpPr>
            <p:spPr bwMode="auto">
              <a:xfrm>
                <a:off x="2315" y="1647"/>
                <a:ext cx="65" cy="111"/>
              </a:xfrm>
              <a:custGeom>
                <a:avLst/>
                <a:gdLst>
                  <a:gd name="T0" fmla="*/ 166 w 354"/>
                  <a:gd name="T1" fmla="*/ 0 h 620"/>
                  <a:gd name="T2" fmla="*/ 0 w 354"/>
                  <a:gd name="T3" fmla="*/ 620 h 620"/>
                  <a:gd name="T4" fmla="*/ 155 w 354"/>
                  <a:gd name="T5" fmla="*/ 620 h 620"/>
                  <a:gd name="T6" fmla="*/ 249 w 354"/>
                  <a:gd name="T7" fmla="*/ 585 h 620"/>
                  <a:gd name="T8" fmla="*/ 308 w 354"/>
                  <a:gd name="T9" fmla="*/ 500 h 620"/>
                  <a:gd name="T10" fmla="*/ 354 w 354"/>
                  <a:gd name="T11" fmla="*/ 328 h 620"/>
                  <a:gd name="T12" fmla="*/ 341 w 354"/>
                  <a:gd name="T13" fmla="*/ 243 h 620"/>
                  <a:gd name="T14" fmla="*/ 265 w 354"/>
                  <a:gd name="T15" fmla="*/ 207 h 620"/>
                  <a:gd name="T16" fmla="*/ 111 w 354"/>
                  <a:gd name="T17" fmla="*/ 207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620">
                    <a:moveTo>
                      <a:pt x="166" y="0"/>
                    </a:moveTo>
                    <a:lnTo>
                      <a:pt x="0" y="620"/>
                    </a:lnTo>
                    <a:lnTo>
                      <a:pt x="155" y="620"/>
                    </a:lnTo>
                    <a:lnTo>
                      <a:pt x="249" y="585"/>
                    </a:lnTo>
                    <a:lnTo>
                      <a:pt x="308" y="500"/>
                    </a:lnTo>
                    <a:lnTo>
                      <a:pt x="354" y="328"/>
                    </a:lnTo>
                    <a:lnTo>
                      <a:pt x="341" y="243"/>
                    </a:lnTo>
                    <a:lnTo>
                      <a:pt x="265" y="207"/>
                    </a:lnTo>
                    <a:lnTo>
                      <a:pt x="111" y="207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05" name="Line 273"/>
              <p:cNvSpPr>
                <a:spLocks noChangeShapeType="1"/>
              </p:cNvSpPr>
              <p:nvPr/>
            </p:nvSpPr>
            <p:spPr bwMode="auto">
              <a:xfrm flipV="1">
                <a:off x="2426" y="1647"/>
                <a:ext cx="13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06" name="Line 274"/>
              <p:cNvSpPr>
                <a:spLocks noChangeShapeType="1"/>
              </p:cNvSpPr>
              <p:nvPr/>
            </p:nvSpPr>
            <p:spPr bwMode="auto">
              <a:xfrm flipH="1">
                <a:off x="2457" y="1647"/>
                <a:ext cx="12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907" name="Group 275"/>
            <p:cNvGrpSpPr>
              <a:grpSpLocks/>
            </p:cNvGrpSpPr>
            <p:nvPr/>
          </p:nvGrpSpPr>
          <p:grpSpPr bwMode="auto">
            <a:xfrm>
              <a:off x="2240" y="2262"/>
              <a:ext cx="148" cy="112"/>
              <a:chOff x="2320" y="2242"/>
              <a:chExt cx="148" cy="112"/>
            </a:xfrm>
          </p:grpSpPr>
          <p:sp>
            <p:nvSpPr>
              <p:cNvPr id="69908" name="Freeform 276"/>
              <p:cNvSpPr>
                <a:spLocks/>
              </p:cNvSpPr>
              <p:nvPr/>
            </p:nvSpPr>
            <p:spPr bwMode="auto">
              <a:xfrm>
                <a:off x="2336" y="2242"/>
                <a:ext cx="57" cy="112"/>
              </a:xfrm>
              <a:custGeom>
                <a:avLst/>
                <a:gdLst>
                  <a:gd name="T0" fmla="*/ 321 w 321"/>
                  <a:gd name="T1" fmla="*/ 0 h 620"/>
                  <a:gd name="T2" fmla="*/ 155 w 321"/>
                  <a:gd name="T3" fmla="*/ 620 h 620"/>
                  <a:gd name="T4" fmla="*/ 0 w 321"/>
                  <a:gd name="T5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1" h="620">
                    <a:moveTo>
                      <a:pt x="321" y="0"/>
                    </a:moveTo>
                    <a:lnTo>
                      <a:pt x="155" y="620"/>
                    </a:lnTo>
                    <a:lnTo>
                      <a:pt x="0" y="6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09" name="Freeform 277"/>
              <p:cNvSpPr>
                <a:spLocks/>
              </p:cNvSpPr>
              <p:nvPr/>
            </p:nvSpPr>
            <p:spPr bwMode="auto">
              <a:xfrm>
                <a:off x="2320" y="2333"/>
                <a:ext cx="16" cy="21"/>
              </a:xfrm>
              <a:custGeom>
                <a:avLst/>
                <a:gdLst>
                  <a:gd name="T0" fmla="*/ 0 w 88"/>
                  <a:gd name="T1" fmla="*/ 0 h 121"/>
                  <a:gd name="T2" fmla="*/ 13 w 88"/>
                  <a:gd name="T3" fmla="*/ 86 h 121"/>
                  <a:gd name="T4" fmla="*/ 88 w 88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121">
                    <a:moveTo>
                      <a:pt x="0" y="0"/>
                    </a:moveTo>
                    <a:lnTo>
                      <a:pt x="13" y="86"/>
                    </a:lnTo>
                    <a:lnTo>
                      <a:pt x="88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10" name="Line 278"/>
              <p:cNvSpPr>
                <a:spLocks noChangeShapeType="1"/>
              </p:cNvSpPr>
              <p:nvPr/>
            </p:nvSpPr>
            <p:spPr bwMode="auto">
              <a:xfrm flipV="1">
                <a:off x="2320" y="2301"/>
                <a:ext cx="8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11" name="Freeform 279"/>
              <p:cNvSpPr>
                <a:spLocks/>
              </p:cNvSpPr>
              <p:nvPr/>
            </p:nvSpPr>
            <p:spPr bwMode="auto">
              <a:xfrm>
                <a:off x="2328" y="2279"/>
                <a:ext cx="28" cy="22"/>
              </a:xfrm>
              <a:custGeom>
                <a:avLst/>
                <a:gdLst>
                  <a:gd name="T0" fmla="*/ 152 w 152"/>
                  <a:gd name="T1" fmla="*/ 0 h 121"/>
                  <a:gd name="T2" fmla="*/ 57 w 152"/>
                  <a:gd name="T3" fmla="*/ 35 h 121"/>
                  <a:gd name="T4" fmla="*/ 0 w 152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121">
                    <a:moveTo>
                      <a:pt x="152" y="0"/>
                    </a:moveTo>
                    <a:lnTo>
                      <a:pt x="57" y="35"/>
                    </a:lnTo>
                    <a:lnTo>
                      <a:pt x="0" y="12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12" name="Line 280"/>
              <p:cNvSpPr>
                <a:spLocks noChangeShapeType="1"/>
              </p:cNvSpPr>
              <p:nvPr/>
            </p:nvSpPr>
            <p:spPr bwMode="auto">
              <a:xfrm>
                <a:off x="2356" y="2279"/>
                <a:ext cx="2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13" name="Line 281"/>
              <p:cNvSpPr>
                <a:spLocks noChangeShapeType="1"/>
              </p:cNvSpPr>
              <p:nvPr/>
            </p:nvSpPr>
            <p:spPr bwMode="auto">
              <a:xfrm flipV="1">
                <a:off x="2423" y="2242"/>
                <a:ext cx="13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14" name="Line 282"/>
              <p:cNvSpPr>
                <a:spLocks noChangeShapeType="1"/>
              </p:cNvSpPr>
              <p:nvPr/>
            </p:nvSpPr>
            <p:spPr bwMode="auto">
              <a:xfrm flipH="1">
                <a:off x="2455" y="2242"/>
                <a:ext cx="13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915" name="Group 283"/>
            <p:cNvGrpSpPr>
              <a:grpSpLocks/>
            </p:cNvGrpSpPr>
            <p:nvPr/>
          </p:nvGrpSpPr>
          <p:grpSpPr bwMode="auto">
            <a:xfrm>
              <a:off x="2238" y="1909"/>
              <a:ext cx="147" cy="118"/>
              <a:chOff x="2318" y="1889"/>
              <a:chExt cx="147" cy="118"/>
            </a:xfrm>
          </p:grpSpPr>
          <p:sp>
            <p:nvSpPr>
              <p:cNvPr id="69916" name="Freeform 284"/>
              <p:cNvSpPr>
                <a:spLocks/>
              </p:cNvSpPr>
              <p:nvPr/>
            </p:nvSpPr>
            <p:spPr bwMode="auto">
              <a:xfrm>
                <a:off x="2318" y="1931"/>
                <a:ext cx="52" cy="75"/>
              </a:xfrm>
              <a:custGeom>
                <a:avLst/>
                <a:gdLst>
                  <a:gd name="T0" fmla="*/ 211 w 284"/>
                  <a:gd name="T1" fmla="*/ 0 h 416"/>
                  <a:gd name="T2" fmla="*/ 149 w 284"/>
                  <a:gd name="T3" fmla="*/ 0 h 416"/>
                  <a:gd name="T4" fmla="*/ 98 w 284"/>
                  <a:gd name="T5" fmla="*/ 18 h 416"/>
                  <a:gd name="T6" fmla="*/ 69 w 284"/>
                  <a:gd name="T7" fmla="*/ 64 h 416"/>
                  <a:gd name="T8" fmla="*/ 0 w 284"/>
                  <a:gd name="T9" fmla="*/ 326 h 416"/>
                  <a:gd name="T10" fmla="*/ 11 w 284"/>
                  <a:gd name="T11" fmla="*/ 388 h 416"/>
                  <a:gd name="T12" fmla="*/ 68 w 284"/>
                  <a:gd name="T13" fmla="*/ 416 h 416"/>
                  <a:gd name="T14" fmla="*/ 134 w 284"/>
                  <a:gd name="T15" fmla="*/ 416 h 416"/>
                  <a:gd name="T16" fmla="*/ 284 w 284"/>
                  <a:gd name="T17" fmla="*/ 33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416">
                    <a:moveTo>
                      <a:pt x="211" y="0"/>
                    </a:moveTo>
                    <a:lnTo>
                      <a:pt x="149" y="0"/>
                    </a:lnTo>
                    <a:lnTo>
                      <a:pt x="98" y="18"/>
                    </a:lnTo>
                    <a:lnTo>
                      <a:pt x="69" y="64"/>
                    </a:lnTo>
                    <a:lnTo>
                      <a:pt x="0" y="326"/>
                    </a:lnTo>
                    <a:lnTo>
                      <a:pt x="11" y="388"/>
                    </a:lnTo>
                    <a:lnTo>
                      <a:pt x="68" y="416"/>
                    </a:lnTo>
                    <a:lnTo>
                      <a:pt x="134" y="416"/>
                    </a:lnTo>
                    <a:lnTo>
                      <a:pt x="284" y="33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17" name="Freeform 285"/>
              <p:cNvSpPr>
                <a:spLocks/>
              </p:cNvSpPr>
              <p:nvPr/>
            </p:nvSpPr>
            <p:spPr bwMode="auto">
              <a:xfrm>
                <a:off x="2318" y="1931"/>
                <a:ext cx="52" cy="75"/>
              </a:xfrm>
              <a:custGeom>
                <a:avLst/>
                <a:gdLst>
                  <a:gd name="T0" fmla="*/ 211 w 284"/>
                  <a:gd name="T1" fmla="*/ 0 h 416"/>
                  <a:gd name="T2" fmla="*/ 149 w 284"/>
                  <a:gd name="T3" fmla="*/ 0 h 416"/>
                  <a:gd name="T4" fmla="*/ 98 w 284"/>
                  <a:gd name="T5" fmla="*/ 18 h 416"/>
                  <a:gd name="T6" fmla="*/ 69 w 284"/>
                  <a:gd name="T7" fmla="*/ 64 h 416"/>
                  <a:gd name="T8" fmla="*/ 0 w 284"/>
                  <a:gd name="T9" fmla="*/ 326 h 416"/>
                  <a:gd name="T10" fmla="*/ 11 w 284"/>
                  <a:gd name="T11" fmla="*/ 388 h 416"/>
                  <a:gd name="T12" fmla="*/ 68 w 284"/>
                  <a:gd name="T13" fmla="*/ 416 h 416"/>
                  <a:gd name="T14" fmla="*/ 134 w 284"/>
                  <a:gd name="T15" fmla="*/ 416 h 416"/>
                  <a:gd name="T16" fmla="*/ 284 w 284"/>
                  <a:gd name="T17" fmla="*/ 33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416">
                    <a:moveTo>
                      <a:pt x="211" y="0"/>
                    </a:moveTo>
                    <a:lnTo>
                      <a:pt x="149" y="0"/>
                    </a:lnTo>
                    <a:lnTo>
                      <a:pt x="98" y="18"/>
                    </a:lnTo>
                    <a:lnTo>
                      <a:pt x="69" y="64"/>
                    </a:lnTo>
                    <a:lnTo>
                      <a:pt x="0" y="326"/>
                    </a:lnTo>
                    <a:lnTo>
                      <a:pt x="11" y="388"/>
                    </a:lnTo>
                    <a:lnTo>
                      <a:pt x="68" y="416"/>
                    </a:lnTo>
                    <a:lnTo>
                      <a:pt x="134" y="416"/>
                    </a:lnTo>
                    <a:lnTo>
                      <a:pt x="284" y="33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18" name="Line 286"/>
              <p:cNvSpPr>
                <a:spLocks noChangeShapeType="1"/>
              </p:cNvSpPr>
              <p:nvPr/>
            </p:nvSpPr>
            <p:spPr bwMode="auto">
              <a:xfrm flipH="1">
                <a:off x="2369" y="1931"/>
                <a:ext cx="17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19" name="Line 287"/>
              <p:cNvSpPr>
                <a:spLocks noChangeShapeType="1"/>
              </p:cNvSpPr>
              <p:nvPr/>
            </p:nvSpPr>
            <p:spPr bwMode="auto">
              <a:xfrm flipH="1">
                <a:off x="2369" y="1931"/>
                <a:ext cx="17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20" name="Freeform 288"/>
              <p:cNvSpPr>
                <a:spLocks/>
              </p:cNvSpPr>
              <p:nvPr/>
            </p:nvSpPr>
            <p:spPr bwMode="auto">
              <a:xfrm>
                <a:off x="2369" y="1993"/>
                <a:ext cx="5" cy="14"/>
              </a:xfrm>
              <a:custGeom>
                <a:avLst/>
                <a:gdLst>
                  <a:gd name="T0" fmla="*/ 0 w 32"/>
                  <a:gd name="T1" fmla="*/ 0 h 81"/>
                  <a:gd name="T2" fmla="*/ 2 w 32"/>
                  <a:gd name="T3" fmla="*/ 45 h 81"/>
                  <a:gd name="T4" fmla="*/ 32 w 32"/>
                  <a:gd name="T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1">
                    <a:moveTo>
                      <a:pt x="0" y="0"/>
                    </a:moveTo>
                    <a:lnTo>
                      <a:pt x="2" y="45"/>
                    </a:lnTo>
                    <a:lnTo>
                      <a:pt x="32" y="8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21" name="Freeform 289"/>
              <p:cNvSpPr>
                <a:spLocks/>
              </p:cNvSpPr>
              <p:nvPr/>
            </p:nvSpPr>
            <p:spPr bwMode="auto">
              <a:xfrm>
                <a:off x="2369" y="1993"/>
                <a:ext cx="5" cy="14"/>
              </a:xfrm>
              <a:custGeom>
                <a:avLst/>
                <a:gdLst>
                  <a:gd name="T0" fmla="*/ 0 w 32"/>
                  <a:gd name="T1" fmla="*/ 0 h 81"/>
                  <a:gd name="T2" fmla="*/ 2 w 32"/>
                  <a:gd name="T3" fmla="*/ 45 h 81"/>
                  <a:gd name="T4" fmla="*/ 32 w 32"/>
                  <a:gd name="T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1">
                    <a:moveTo>
                      <a:pt x="0" y="0"/>
                    </a:moveTo>
                    <a:lnTo>
                      <a:pt x="2" y="45"/>
                    </a:lnTo>
                    <a:lnTo>
                      <a:pt x="32" y="8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22" name="Line 290"/>
              <p:cNvSpPr>
                <a:spLocks noChangeShapeType="1"/>
              </p:cNvSpPr>
              <p:nvPr/>
            </p:nvSpPr>
            <p:spPr bwMode="auto">
              <a:xfrm flipH="1">
                <a:off x="2357" y="1931"/>
                <a:ext cx="29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23" name="Line 291"/>
              <p:cNvSpPr>
                <a:spLocks noChangeShapeType="1"/>
              </p:cNvSpPr>
              <p:nvPr/>
            </p:nvSpPr>
            <p:spPr bwMode="auto">
              <a:xfrm flipH="1">
                <a:off x="2357" y="1931"/>
                <a:ext cx="29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24" name="Line 292"/>
              <p:cNvSpPr>
                <a:spLocks noChangeShapeType="1"/>
              </p:cNvSpPr>
              <p:nvPr/>
            </p:nvSpPr>
            <p:spPr bwMode="auto">
              <a:xfrm flipV="1">
                <a:off x="2422" y="1889"/>
                <a:ext cx="13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25" name="Line 293"/>
              <p:cNvSpPr>
                <a:spLocks noChangeShapeType="1"/>
              </p:cNvSpPr>
              <p:nvPr/>
            </p:nvSpPr>
            <p:spPr bwMode="auto">
              <a:xfrm flipH="1">
                <a:off x="2454" y="1889"/>
                <a:ext cx="11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926" name="Group 294"/>
            <p:cNvGrpSpPr>
              <a:grpSpLocks/>
            </p:cNvGrpSpPr>
            <p:nvPr/>
          </p:nvGrpSpPr>
          <p:grpSpPr bwMode="auto">
            <a:xfrm>
              <a:off x="2276" y="2429"/>
              <a:ext cx="180" cy="131"/>
              <a:chOff x="2356" y="2409"/>
              <a:chExt cx="180" cy="131"/>
            </a:xfrm>
          </p:grpSpPr>
          <p:sp>
            <p:nvSpPr>
              <p:cNvPr id="69927" name="Freeform 295"/>
              <p:cNvSpPr>
                <a:spLocks/>
              </p:cNvSpPr>
              <p:nvPr/>
            </p:nvSpPr>
            <p:spPr bwMode="auto">
              <a:xfrm>
                <a:off x="2465" y="2464"/>
                <a:ext cx="71" cy="76"/>
              </a:xfrm>
              <a:custGeom>
                <a:avLst/>
                <a:gdLst>
                  <a:gd name="T0" fmla="*/ 20 w 394"/>
                  <a:gd name="T1" fmla="*/ 0 h 421"/>
                  <a:gd name="T2" fmla="*/ 0 w 394"/>
                  <a:gd name="T3" fmla="*/ 421 h 421"/>
                  <a:gd name="T4" fmla="*/ 169 w 394"/>
                  <a:gd name="T5" fmla="*/ 140 h 421"/>
                  <a:gd name="T6" fmla="*/ 188 w 394"/>
                  <a:gd name="T7" fmla="*/ 421 h 421"/>
                  <a:gd name="T8" fmla="*/ 394 w 394"/>
                  <a:gd name="T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421">
                    <a:moveTo>
                      <a:pt x="20" y="0"/>
                    </a:moveTo>
                    <a:lnTo>
                      <a:pt x="0" y="421"/>
                    </a:lnTo>
                    <a:lnTo>
                      <a:pt x="169" y="140"/>
                    </a:lnTo>
                    <a:lnTo>
                      <a:pt x="188" y="421"/>
                    </a:lnTo>
                    <a:lnTo>
                      <a:pt x="39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28" name="Line 296"/>
              <p:cNvSpPr>
                <a:spLocks noChangeShapeType="1"/>
              </p:cNvSpPr>
              <p:nvPr/>
            </p:nvSpPr>
            <p:spPr bwMode="auto">
              <a:xfrm flipV="1">
                <a:off x="2356" y="2439"/>
                <a:ext cx="13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29" name="Freeform 297"/>
              <p:cNvSpPr>
                <a:spLocks/>
              </p:cNvSpPr>
              <p:nvPr/>
            </p:nvSpPr>
            <p:spPr bwMode="auto">
              <a:xfrm>
                <a:off x="2369" y="2409"/>
                <a:ext cx="62" cy="30"/>
              </a:xfrm>
              <a:custGeom>
                <a:avLst/>
                <a:gdLst>
                  <a:gd name="T0" fmla="*/ 344 w 344"/>
                  <a:gd name="T1" fmla="*/ 172 h 172"/>
                  <a:gd name="T2" fmla="*/ 326 w 344"/>
                  <a:gd name="T3" fmla="*/ 50 h 172"/>
                  <a:gd name="T4" fmla="*/ 218 w 344"/>
                  <a:gd name="T5" fmla="*/ 0 h 172"/>
                  <a:gd name="T6" fmla="*/ 83 w 344"/>
                  <a:gd name="T7" fmla="*/ 50 h 172"/>
                  <a:gd name="T8" fmla="*/ 0 w 344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172">
                    <a:moveTo>
                      <a:pt x="344" y="172"/>
                    </a:moveTo>
                    <a:lnTo>
                      <a:pt x="326" y="50"/>
                    </a:lnTo>
                    <a:lnTo>
                      <a:pt x="218" y="0"/>
                    </a:lnTo>
                    <a:lnTo>
                      <a:pt x="83" y="50"/>
                    </a:lnTo>
                    <a:lnTo>
                      <a:pt x="0" y="17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30" name="Line 298"/>
              <p:cNvSpPr>
                <a:spLocks noChangeShapeType="1"/>
              </p:cNvSpPr>
              <p:nvPr/>
            </p:nvSpPr>
            <p:spPr bwMode="auto">
              <a:xfrm flipH="1">
                <a:off x="2418" y="2439"/>
                <a:ext cx="13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31" name="Freeform 299"/>
              <p:cNvSpPr>
                <a:spLocks/>
              </p:cNvSpPr>
              <p:nvPr/>
            </p:nvSpPr>
            <p:spPr bwMode="auto">
              <a:xfrm>
                <a:off x="2356" y="2490"/>
                <a:ext cx="62" cy="30"/>
              </a:xfrm>
              <a:custGeom>
                <a:avLst/>
                <a:gdLst>
                  <a:gd name="T0" fmla="*/ 0 w 344"/>
                  <a:gd name="T1" fmla="*/ 0 h 172"/>
                  <a:gd name="T2" fmla="*/ 19 w 344"/>
                  <a:gd name="T3" fmla="*/ 122 h 172"/>
                  <a:gd name="T4" fmla="*/ 126 w 344"/>
                  <a:gd name="T5" fmla="*/ 172 h 172"/>
                  <a:gd name="T6" fmla="*/ 262 w 344"/>
                  <a:gd name="T7" fmla="*/ 122 h 172"/>
                  <a:gd name="T8" fmla="*/ 344 w 344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172">
                    <a:moveTo>
                      <a:pt x="0" y="0"/>
                    </a:moveTo>
                    <a:lnTo>
                      <a:pt x="19" y="122"/>
                    </a:lnTo>
                    <a:lnTo>
                      <a:pt x="126" y="172"/>
                    </a:lnTo>
                    <a:lnTo>
                      <a:pt x="262" y="122"/>
                    </a:lnTo>
                    <a:lnTo>
                      <a:pt x="34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32" name="Line 300"/>
              <p:cNvSpPr>
                <a:spLocks noChangeShapeType="1"/>
              </p:cNvSpPr>
              <p:nvPr/>
            </p:nvSpPr>
            <p:spPr bwMode="auto">
              <a:xfrm>
                <a:off x="2397" y="2495"/>
                <a:ext cx="25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933" name="Rectangle 301"/>
            <p:cNvSpPr>
              <a:spLocks noChangeArrowheads="1"/>
            </p:cNvSpPr>
            <p:nvPr/>
          </p:nvSpPr>
          <p:spPr bwMode="auto">
            <a:xfrm>
              <a:off x="2197" y="1592"/>
              <a:ext cx="23" cy="11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34" name="Line 302"/>
            <p:cNvSpPr>
              <a:spLocks noChangeShapeType="1"/>
            </p:cNvSpPr>
            <p:nvPr/>
          </p:nvSpPr>
          <p:spPr bwMode="auto">
            <a:xfrm>
              <a:off x="2207" y="1680"/>
              <a:ext cx="0" cy="86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935" name="Rectangle 303"/>
            <p:cNvSpPr>
              <a:spLocks noChangeArrowheads="1"/>
            </p:cNvSpPr>
            <p:nvPr/>
          </p:nvSpPr>
          <p:spPr bwMode="auto">
            <a:xfrm>
              <a:off x="2196" y="2431"/>
              <a:ext cx="23" cy="11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36" name="Line 304"/>
            <p:cNvSpPr>
              <a:spLocks noChangeShapeType="1"/>
            </p:cNvSpPr>
            <p:nvPr/>
          </p:nvSpPr>
          <p:spPr bwMode="auto">
            <a:xfrm>
              <a:off x="2208" y="1768"/>
              <a:ext cx="0" cy="57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42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6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0" grpId="0" animBg="1"/>
      <p:bldP spid="6987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219200" y="188640"/>
            <a:ext cx="571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水平面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平行于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面的平面</a:t>
            </a:r>
          </a:p>
        </p:txBody>
      </p:sp>
      <p:pic>
        <p:nvPicPr>
          <p:cNvPr id="72707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46100" y="1150938"/>
            <a:ext cx="8391525" cy="5145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662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zh-CN" sz="120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73010" name="Group 306"/>
          <p:cNvGrpSpPr>
            <a:grpSpLocks/>
          </p:cNvGrpSpPr>
          <p:nvPr/>
        </p:nvGrpSpPr>
        <p:grpSpPr bwMode="auto">
          <a:xfrm>
            <a:off x="633413" y="1303338"/>
            <a:ext cx="3962400" cy="3092450"/>
            <a:chOff x="260" y="983"/>
            <a:chExt cx="2305" cy="1705"/>
          </a:xfrm>
        </p:grpSpPr>
        <p:sp>
          <p:nvSpPr>
            <p:cNvPr id="73011" name="Rectangle 307"/>
            <p:cNvSpPr>
              <a:spLocks noChangeArrowheads="1"/>
            </p:cNvSpPr>
            <p:nvPr/>
          </p:nvSpPr>
          <p:spPr bwMode="auto">
            <a:xfrm>
              <a:off x="260" y="984"/>
              <a:ext cx="1485" cy="96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012" name="Freeform 308"/>
            <p:cNvSpPr>
              <a:spLocks/>
            </p:cNvSpPr>
            <p:nvPr/>
          </p:nvSpPr>
          <p:spPr bwMode="auto">
            <a:xfrm>
              <a:off x="260" y="1946"/>
              <a:ext cx="2305" cy="742"/>
            </a:xfrm>
            <a:custGeom>
              <a:avLst/>
              <a:gdLst>
                <a:gd name="T0" fmla="*/ 0 w 2592"/>
                <a:gd name="T1" fmla="*/ 0 h 912"/>
                <a:gd name="T2" fmla="*/ 912 w 2592"/>
                <a:gd name="T3" fmla="*/ 912 h 912"/>
                <a:gd name="T4" fmla="*/ 2592 w 2592"/>
                <a:gd name="T5" fmla="*/ 912 h 912"/>
                <a:gd name="T6" fmla="*/ 1680 w 2592"/>
                <a:gd name="T7" fmla="*/ 0 h 912"/>
                <a:gd name="T8" fmla="*/ 0 w 259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912">
                  <a:moveTo>
                    <a:pt x="0" y="0"/>
                  </a:moveTo>
                  <a:lnTo>
                    <a:pt x="912" y="912"/>
                  </a:lnTo>
                  <a:lnTo>
                    <a:pt x="2592" y="912"/>
                  </a:lnTo>
                  <a:lnTo>
                    <a:pt x="168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013" name="AutoShape 309"/>
            <p:cNvSpPr>
              <a:spLocks noChangeArrowheads="1"/>
            </p:cNvSpPr>
            <p:nvPr/>
          </p:nvSpPr>
          <p:spPr bwMode="auto">
            <a:xfrm rot="-5400000">
              <a:off x="1304" y="1428"/>
              <a:ext cx="1705" cy="816"/>
            </a:xfrm>
            <a:prstGeom prst="parallelogram">
              <a:avLst>
                <a:gd name="adj" fmla="val 9101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014" name="Freeform 310"/>
            <p:cNvSpPr>
              <a:spLocks/>
            </p:cNvSpPr>
            <p:nvPr/>
          </p:nvSpPr>
          <p:spPr bwMode="auto">
            <a:xfrm>
              <a:off x="2437" y="1703"/>
              <a:ext cx="80" cy="192"/>
            </a:xfrm>
            <a:custGeom>
              <a:avLst/>
              <a:gdLst>
                <a:gd name="T0" fmla="*/ 0 w 287"/>
                <a:gd name="T1" fmla="*/ 0 h 619"/>
                <a:gd name="T2" fmla="*/ 72 w 287"/>
                <a:gd name="T3" fmla="*/ 475 h 619"/>
                <a:gd name="T4" fmla="*/ 144 w 287"/>
                <a:gd name="T5" fmla="*/ 278 h 619"/>
                <a:gd name="T6" fmla="*/ 216 w 287"/>
                <a:gd name="T7" fmla="*/ 619 h 619"/>
                <a:gd name="T8" fmla="*/ 287 w 287"/>
                <a:gd name="T9" fmla="*/ 28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19">
                  <a:moveTo>
                    <a:pt x="0" y="0"/>
                  </a:moveTo>
                  <a:lnTo>
                    <a:pt x="72" y="475"/>
                  </a:lnTo>
                  <a:lnTo>
                    <a:pt x="144" y="278"/>
                  </a:lnTo>
                  <a:lnTo>
                    <a:pt x="216" y="619"/>
                  </a:lnTo>
                  <a:lnTo>
                    <a:pt x="287" y="28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015" name="Group 311"/>
            <p:cNvGrpSpPr>
              <a:grpSpLocks/>
            </p:cNvGrpSpPr>
            <p:nvPr/>
          </p:nvGrpSpPr>
          <p:grpSpPr bwMode="auto">
            <a:xfrm>
              <a:off x="2208" y="2567"/>
              <a:ext cx="147" cy="79"/>
              <a:chOff x="3379" y="2407"/>
              <a:chExt cx="86" cy="56"/>
            </a:xfrm>
          </p:grpSpPr>
          <p:sp>
            <p:nvSpPr>
              <p:cNvPr id="73016" name="Line 312"/>
              <p:cNvSpPr>
                <a:spLocks noChangeShapeType="1"/>
              </p:cNvSpPr>
              <p:nvPr/>
            </p:nvSpPr>
            <p:spPr bwMode="auto">
              <a:xfrm flipH="1" flipV="1">
                <a:off x="3379" y="2407"/>
                <a:ext cx="45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17" name="Line 313"/>
              <p:cNvSpPr>
                <a:spLocks noChangeShapeType="1"/>
              </p:cNvSpPr>
              <p:nvPr/>
            </p:nvSpPr>
            <p:spPr bwMode="auto">
              <a:xfrm>
                <a:off x="3399" y="2431"/>
                <a:ext cx="4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18" name="Line 314"/>
              <p:cNvSpPr>
                <a:spLocks noChangeShapeType="1"/>
              </p:cNvSpPr>
              <p:nvPr/>
            </p:nvSpPr>
            <p:spPr bwMode="auto">
              <a:xfrm>
                <a:off x="3419" y="2407"/>
                <a:ext cx="46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019" name="Freeform 315"/>
            <p:cNvSpPr>
              <a:spLocks/>
            </p:cNvSpPr>
            <p:nvPr/>
          </p:nvSpPr>
          <p:spPr bwMode="auto">
            <a:xfrm>
              <a:off x="336" y="1079"/>
              <a:ext cx="68" cy="106"/>
            </a:xfrm>
            <a:custGeom>
              <a:avLst/>
              <a:gdLst>
                <a:gd name="T0" fmla="*/ 0 w 319"/>
                <a:gd name="T1" fmla="*/ 0 h 480"/>
                <a:gd name="T2" fmla="*/ 31 w 319"/>
                <a:gd name="T3" fmla="*/ 480 h 480"/>
                <a:gd name="T4" fmla="*/ 319 w 319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480">
                  <a:moveTo>
                    <a:pt x="0" y="0"/>
                  </a:moveTo>
                  <a:lnTo>
                    <a:pt x="31" y="480"/>
                  </a:lnTo>
                  <a:lnTo>
                    <a:pt x="31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3020" name="Rectangle 316"/>
          <p:cNvSpPr>
            <a:spLocks noChangeArrowheads="1"/>
          </p:cNvSpPr>
          <p:nvPr/>
        </p:nvSpPr>
        <p:spPr bwMode="auto">
          <a:xfrm>
            <a:off x="528638" y="4464050"/>
            <a:ext cx="83502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zh-CN" altLang="en-US" dirty="0" smtClean="0">
                <a:ea typeface="隶书" pitchFamily="49" charset="-122"/>
              </a:rPr>
              <a:t>　　　　　　　　　投影</a:t>
            </a:r>
            <a:r>
              <a:rPr lang="zh-CN" altLang="en-US" dirty="0">
                <a:ea typeface="隶书" pitchFamily="49" charset="-122"/>
              </a:rPr>
              <a:t>特性</a:t>
            </a:r>
            <a:r>
              <a:rPr lang="zh-CN" altLang="en-US" dirty="0">
                <a:ea typeface="楷体_GB2312" pitchFamily="49" charset="-122"/>
              </a:rPr>
              <a:t>：</a:t>
            </a:r>
          </a:p>
          <a:p>
            <a:pPr marL="342900" indent="-342900" algn="l">
              <a:spcBef>
                <a:spcPct val="20000"/>
              </a:spcBef>
            </a:pPr>
            <a:r>
              <a:rPr lang="zh-CN" altLang="en-US" dirty="0">
                <a:ea typeface="楷体_GB2312" pitchFamily="49" charset="-122"/>
              </a:rPr>
              <a:t>    </a:t>
            </a:r>
            <a:r>
              <a:rPr lang="en-US" altLang="zh-CN" dirty="0">
                <a:ea typeface="楷体_GB2312" pitchFamily="49" charset="-122"/>
              </a:rPr>
              <a:t>(1) </a:t>
            </a:r>
            <a:r>
              <a:rPr lang="zh-CN" altLang="en-US" dirty="0">
                <a:ea typeface="隶书" pitchFamily="49" charset="-122"/>
              </a:rPr>
              <a:t>水平投影反映平面实形；</a:t>
            </a:r>
          </a:p>
          <a:p>
            <a:pPr marL="342900" indent="-342900" algn="l">
              <a:spcBef>
                <a:spcPct val="20000"/>
              </a:spcBef>
            </a:pPr>
            <a:r>
              <a:rPr lang="zh-CN" altLang="en-US" dirty="0">
                <a:ea typeface="隶书" pitchFamily="49" charset="-122"/>
              </a:rPr>
              <a:t>    </a:t>
            </a:r>
            <a:r>
              <a:rPr lang="en-US" altLang="zh-CN" dirty="0">
                <a:ea typeface="楷体_GB2312" pitchFamily="49" charset="-122"/>
              </a:rPr>
              <a:t>(2) </a:t>
            </a:r>
            <a:r>
              <a:rPr lang="zh-CN" altLang="en-US" dirty="0">
                <a:ea typeface="隶书" pitchFamily="49" charset="-122"/>
              </a:rPr>
              <a:t>正面投影</a:t>
            </a:r>
            <a:r>
              <a:rPr lang="zh-CN" altLang="en-US" dirty="0">
                <a:ea typeface="楷体_GB2312" pitchFamily="49" charset="-122"/>
              </a:rPr>
              <a:t>、</a:t>
            </a:r>
            <a:r>
              <a:rPr lang="zh-CN" altLang="en-US" dirty="0">
                <a:ea typeface="隶书" pitchFamily="49" charset="-122"/>
              </a:rPr>
              <a:t>侧面投影积聚为一条直线，且分别平行于</a:t>
            </a:r>
          </a:p>
          <a:p>
            <a:pPr marL="342900" indent="-342900" algn="l">
              <a:spcBef>
                <a:spcPct val="20000"/>
              </a:spcBef>
            </a:pPr>
            <a:r>
              <a:rPr lang="zh-CN" altLang="en-US" dirty="0">
                <a:ea typeface="隶书" pitchFamily="49" charset="-122"/>
              </a:rPr>
              <a:t>          相应的</a:t>
            </a:r>
            <a:r>
              <a:rPr lang="en-US" altLang="zh-CN" i="1" dirty="0">
                <a:ea typeface="隶书" pitchFamily="49" charset="-122"/>
              </a:rPr>
              <a:t>OX</a:t>
            </a:r>
            <a:r>
              <a:rPr lang="zh-CN" altLang="en-US" dirty="0">
                <a:ea typeface="隶书" pitchFamily="49" charset="-122"/>
              </a:rPr>
              <a:t>、</a:t>
            </a:r>
            <a:r>
              <a:rPr lang="en-US" altLang="zh-CN" i="1" dirty="0">
                <a:ea typeface="隶书" pitchFamily="49" charset="-122"/>
              </a:rPr>
              <a:t>OY</a:t>
            </a:r>
            <a:r>
              <a:rPr lang="en-US" altLang="zh-CN" baseline="-25000" dirty="0">
                <a:ea typeface=""/>
              </a:rPr>
              <a:t>1</a:t>
            </a:r>
            <a:r>
              <a:rPr lang="en-US" altLang="zh-CN" i="1" dirty="0">
                <a:ea typeface="隶书" pitchFamily="49" charset="-122"/>
              </a:rPr>
              <a:t> </a:t>
            </a:r>
            <a:r>
              <a:rPr lang="zh-CN" altLang="en-US" dirty="0">
                <a:ea typeface="隶书" pitchFamily="49" charset="-122"/>
              </a:rPr>
              <a:t>投影轴。</a:t>
            </a:r>
          </a:p>
        </p:txBody>
      </p:sp>
      <p:grpSp>
        <p:nvGrpSpPr>
          <p:cNvPr id="73021" name="Group 317"/>
          <p:cNvGrpSpPr>
            <a:grpSpLocks/>
          </p:cNvGrpSpPr>
          <p:nvPr/>
        </p:nvGrpSpPr>
        <p:grpSpPr bwMode="auto">
          <a:xfrm>
            <a:off x="1938338" y="3419475"/>
            <a:ext cx="1971675" cy="696913"/>
            <a:chOff x="1014" y="2373"/>
            <a:chExt cx="1242" cy="439"/>
          </a:xfrm>
        </p:grpSpPr>
        <p:sp>
          <p:nvSpPr>
            <p:cNvPr id="73022" name="Freeform 318"/>
            <p:cNvSpPr>
              <a:spLocks/>
            </p:cNvSpPr>
            <p:nvPr/>
          </p:nvSpPr>
          <p:spPr bwMode="auto">
            <a:xfrm>
              <a:off x="1014" y="2448"/>
              <a:ext cx="83" cy="143"/>
            </a:xfrm>
            <a:custGeom>
              <a:avLst/>
              <a:gdLst>
                <a:gd name="T0" fmla="*/ 89 w 189"/>
                <a:gd name="T1" fmla="*/ 0 h 375"/>
                <a:gd name="T2" fmla="*/ 0 w 189"/>
                <a:gd name="T3" fmla="*/ 375 h 375"/>
                <a:gd name="T4" fmla="*/ 82 w 189"/>
                <a:gd name="T5" fmla="*/ 375 h 375"/>
                <a:gd name="T6" fmla="*/ 133 w 189"/>
                <a:gd name="T7" fmla="*/ 355 h 375"/>
                <a:gd name="T8" fmla="*/ 164 w 189"/>
                <a:gd name="T9" fmla="*/ 302 h 375"/>
                <a:gd name="T10" fmla="*/ 189 w 189"/>
                <a:gd name="T11" fmla="*/ 199 h 375"/>
                <a:gd name="T12" fmla="*/ 182 w 189"/>
                <a:gd name="T13" fmla="*/ 146 h 375"/>
                <a:gd name="T14" fmla="*/ 141 w 189"/>
                <a:gd name="T15" fmla="*/ 126 h 375"/>
                <a:gd name="T16" fmla="*/ 59 w 189"/>
                <a:gd name="T17" fmla="*/ 12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75">
                  <a:moveTo>
                    <a:pt x="89" y="0"/>
                  </a:moveTo>
                  <a:lnTo>
                    <a:pt x="0" y="375"/>
                  </a:lnTo>
                  <a:lnTo>
                    <a:pt x="82" y="375"/>
                  </a:lnTo>
                  <a:lnTo>
                    <a:pt x="133" y="355"/>
                  </a:lnTo>
                  <a:lnTo>
                    <a:pt x="164" y="302"/>
                  </a:lnTo>
                  <a:lnTo>
                    <a:pt x="189" y="199"/>
                  </a:lnTo>
                  <a:lnTo>
                    <a:pt x="182" y="146"/>
                  </a:lnTo>
                  <a:lnTo>
                    <a:pt x="141" y="126"/>
                  </a:lnTo>
                  <a:lnTo>
                    <a:pt x="59" y="12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023" name="Group 319"/>
            <p:cNvGrpSpPr>
              <a:grpSpLocks/>
            </p:cNvGrpSpPr>
            <p:nvPr/>
          </p:nvGrpSpPr>
          <p:grpSpPr bwMode="auto">
            <a:xfrm>
              <a:off x="1363" y="2416"/>
              <a:ext cx="86" cy="96"/>
              <a:chOff x="1363" y="2237"/>
              <a:chExt cx="86" cy="96"/>
            </a:xfrm>
          </p:grpSpPr>
          <p:sp>
            <p:nvSpPr>
              <p:cNvPr id="73024" name="Freeform 320"/>
              <p:cNvSpPr>
                <a:spLocks/>
              </p:cNvSpPr>
              <p:nvPr/>
            </p:nvSpPr>
            <p:spPr bwMode="auto">
              <a:xfrm>
                <a:off x="1429" y="2317"/>
                <a:ext cx="7" cy="16"/>
              </a:xfrm>
              <a:custGeom>
                <a:avLst/>
                <a:gdLst>
                  <a:gd name="T0" fmla="*/ 0 w 17"/>
                  <a:gd name="T1" fmla="*/ 0 h 49"/>
                  <a:gd name="T2" fmla="*/ 2 w 17"/>
                  <a:gd name="T3" fmla="*/ 27 h 49"/>
                  <a:gd name="T4" fmla="*/ 17 w 17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2" y="27"/>
                    </a:lnTo>
                    <a:lnTo>
                      <a:pt x="17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25" name="Freeform 321"/>
              <p:cNvSpPr>
                <a:spLocks/>
              </p:cNvSpPr>
              <p:nvPr/>
            </p:nvSpPr>
            <p:spPr bwMode="auto">
              <a:xfrm>
                <a:off x="1363" y="2237"/>
                <a:ext cx="66" cy="95"/>
              </a:xfrm>
              <a:custGeom>
                <a:avLst/>
                <a:gdLst>
                  <a:gd name="T0" fmla="*/ 111 w 151"/>
                  <a:gd name="T1" fmla="*/ 0 h 252"/>
                  <a:gd name="T2" fmla="*/ 79 w 151"/>
                  <a:gd name="T3" fmla="*/ 0 h 252"/>
                  <a:gd name="T4" fmla="*/ 51 w 151"/>
                  <a:gd name="T5" fmla="*/ 11 h 252"/>
                  <a:gd name="T6" fmla="*/ 36 w 151"/>
                  <a:gd name="T7" fmla="*/ 39 h 252"/>
                  <a:gd name="T8" fmla="*/ 0 w 151"/>
                  <a:gd name="T9" fmla="*/ 197 h 252"/>
                  <a:gd name="T10" fmla="*/ 6 w 151"/>
                  <a:gd name="T11" fmla="*/ 235 h 252"/>
                  <a:gd name="T12" fmla="*/ 35 w 151"/>
                  <a:gd name="T13" fmla="*/ 252 h 252"/>
                  <a:gd name="T14" fmla="*/ 72 w 151"/>
                  <a:gd name="T15" fmla="*/ 252 h 252"/>
                  <a:gd name="T16" fmla="*/ 151 w 151"/>
                  <a:gd name="T17" fmla="*/ 20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52">
                    <a:moveTo>
                      <a:pt x="111" y="0"/>
                    </a:moveTo>
                    <a:lnTo>
                      <a:pt x="79" y="0"/>
                    </a:lnTo>
                    <a:lnTo>
                      <a:pt x="51" y="11"/>
                    </a:lnTo>
                    <a:lnTo>
                      <a:pt x="36" y="39"/>
                    </a:lnTo>
                    <a:lnTo>
                      <a:pt x="0" y="197"/>
                    </a:lnTo>
                    <a:lnTo>
                      <a:pt x="6" y="235"/>
                    </a:lnTo>
                    <a:lnTo>
                      <a:pt x="35" y="252"/>
                    </a:lnTo>
                    <a:lnTo>
                      <a:pt x="72" y="252"/>
                    </a:lnTo>
                    <a:lnTo>
                      <a:pt x="151" y="20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26" name="Line 322"/>
              <p:cNvSpPr>
                <a:spLocks noChangeShapeType="1"/>
              </p:cNvSpPr>
              <p:nvPr/>
            </p:nvSpPr>
            <p:spPr bwMode="auto">
              <a:xfrm flipH="1">
                <a:off x="1411" y="2237"/>
                <a:ext cx="3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27" name="Line 323"/>
              <p:cNvSpPr>
                <a:spLocks noChangeShapeType="1"/>
              </p:cNvSpPr>
              <p:nvPr/>
            </p:nvSpPr>
            <p:spPr bwMode="auto">
              <a:xfrm flipH="1">
                <a:off x="1429" y="2237"/>
                <a:ext cx="20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028" name="Group 324"/>
            <p:cNvGrpSpPr>
              <a:grpSpLocks/>
            </p:cNvGrpSpPr>
            <p:nvPr/>
          </p:nvGrpSpPr>
          <p:grpSpPr bwMode="auto">
            <a:xfrm>
              <a:off x="1131" y="2373"/>
              <a:ext cx="1012" cy="363"/>
              <a:chOff x="1379" y="1315"/>
              <a:chExt cx="566" cy="185"/>
            </a:xfrm>
          </p:grpSpPr>
          <p:sp>
            <p:nvSpPr>
              <p:cNvPr id="73029" name="Line 325"/>
              <p:cNvSpPr>
                <a:spLocks noChangeShapeType="1"/>
              </p:cNvSpPr>
              <p:nvPr/>
            </p:nvSpPr>
            <p:spPr bwMode="auto">
              <a:xfrm flipV="1">
                <a:off x="1379" y="1315"/>
                <a:ext cx="160" cy="6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0" name="Line 326"/>
              <p:cNvSpPr>
                <a:spLocks noChangeShapeType="1"/>
              </p:cNvSpPr>
              <p:nvPr/>
            </p:nvSpPr>
            <p:spPr bwMode="auto">
              <a:xfrm>
                <a:off x="1539" y="1315"/>
                <a:ext cx="406" cy="18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1" name="Line 327"/>
              <p:cNvSpPr>
                <a:spLocks noChangeShapeType="1"/>
              </p:cNvSpPr>
              <p:nvPr/>
            </p:nvSpPr>
            <p:spPr bwMode="auto">
              <a:xfrm flipH="1" flipV="1">
                <a:off x="1379" y="1384"/>
                <a:ext cx="566" cy="11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032" name="Group 328"/>
            <p:cNvGrpSpPr>
              <a:grpSpLocks/>
            </p:cNvGrpSpPr>
            <p:nvPr/>
          </p:nvGrpSpPr>
          <p:grpSpPr bwMode="auto">
            <a:xfrm>
              <a:off x="2193" y="2714"/>
              <a:ext cx="63" cy="98"/>
              <a:chOff x="1970" y="1540"/>
              <a:chExt cx="39" cy="54"/>
            </a:xfrm>
          </p:grpSpPr>
          <p:sp>
            <p:nvSpPr>
              <p:cNvPr id="73033" name="Line 329"/>
              <p:cNvSpPr>
                <a:spLocks noChangeShapeType="1"/>
              </p:cNvSpPr>
              <p:nvPr/>
            </p:nvSpPr>
            <p:spPr bwMode="auto">
              <a:xfrm flipH="1">
                <a:off x="1983" y="1593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4" name="Freeform 330"/>
              <p:cNvSpPr>
                <a:spLocks/>
              </p:cNvSpPr>
              <p:nvPr/>
            </p:nvSpPr>
            <p:spPr bwMode="auto">
              <a:xfrm>
                <a:off x="1970" y="1577"/>
                <a:ext cx="13" cy="16"/>
              </a:xfrm>
              <a:custGeom>
                <a:avLst/>
                <a:gdLst>
                  <a:gd name="T0" fmla="*/ 0 w 47"/>
                  <a:gd name="T1" fmla="*/ 0 h 73"/>
                  <a:gd name="T2" fmla="*/ 7 w 47"/>
                  <a:gd name="T3" fmla="*/ 53 h 73"/>
                  <a:gd name="T4" fmla="*/ 47 w 47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73">
                    <a:moveTo>
                      <a:pt x="0" y="0"/>
                    </a:moveTo>
                    <a:lnTo>
                      <a:pt x="7" y="53"/>
                    </a:lnTo>
                    <a:lnTo>
                      <a:pt x="47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5" name="Line 331"/>
              <p:cNvSpPr>
                <a:spLocks noChangeShapeType="1"/>
              </p:cNvSpPr>
              <p:nvPr/>
            </p:nvSpPr>
            <p:spPr bwMode="auto">
              <a:xfrm flipV="1">
                <a:off x="1970" y="1555"/>
                <a:ext cx="6" cy="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6" name="Freeform 332"/>
              <p:cNvSpPr>
                <a:spLocks/>
              </p:cNvSpPr>
              <p:nvPr/>
            </p:nvSpPr>
            <p:spPr bwMode="auto">
              <a:xfrm>
                <a:off x="1976" y="1540"/>
                <a:ext cx="22" cy="15"/>
              </a:xfrm>
              <a:custGeom>
                <a:avLst/>
                <a:gdLst>
                  <a:gd name="T0" fmla="*/ 81 w 81"/>
                  <a:gd name="T1" fmla="*/ 0 h 73"/>
                  <a:gd name="T2" fmla="*/ 31 w 81"/>
                  <a:gd name="T3" fmla="*/ 21 h 73"/>
                  <a:gd name="T4" fmla="*/ 0 w 81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3">
                    <a:moveTo>
                      <a:pt x="81" y="0"/>
                    </a:moveTo>
                    <a:lnTo>
                      <a:pt x="31" y="21"/>
                    </a:lnTo>
                    <a:lnTo>
                      <a:pt x="0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7" name="Line 333"/>
              <p:cNvSpPr>
                <a:spLocks noChangeShapeType="1"/>
              </p:cNvSpPr>
              <p:nvPr/>
            </p:nvSpPr>
            <p:spPr bwMode="auto">
              <a:xfrm>
                <a:off x="1998" y="154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038" name="Group 334"/>
          <p:cNvGrpSpPr>
            <a:grpSpLocks/>
          </p:cNvGrpSpPr>
          <p:nvPr/>
        </p:nvGrpSpPr>
        <p:grpSpPr bwMode="auto">
          <a:xfrm>
            <a:off x="2125663" y="2573338"/>
            <a:ext cx="1587500" cy="1422400"/>
            <a:chOff x="1132" y="1840"/>
            <a:chExt cx="1000" cy="896"/>
          </a:xfrm>
        </p:grpSpPr>
        <p:sp>
          <p:nvSpPr>
            <p:cNvPr id="73039" name="Line 335"/>
            <p:cNvSpPr>
              <a:spLocks noChangeShapeType="1"/>
            </p:cNvSpPr>
            <p:nvPr/>
          </p:nvSpPr>
          <p:spPr bwMode="auto">
            <a:xfrm>
              <a:off x="1420" y="184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040" name="Line 336"/>
            <p:cNvSpPr>
              <a:spLocks noChangeShapeType="1"/>
            </p:cNvSpPr>
            <p:nvPr/>
          </p:nvSpPr>
          <p:spPr bwMode="auto">
            <a:xfrm>
              <a:off x="1132" y="19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041" name="Line 337"/>
            <p:cNvSpPr>
              <a:spLocks noChangeShapeType="1"/>
            </p:cNvSpPr>
            <p:nvPr/>
          </p:nvSpPr>
          <p:spPr bwMode="auto">
            <a:xfrm>
              <a:off x="2132" y="220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042" name="Group 338"/>
          <p:cNvGrpSpPr>
            <a:grpSpLocks/>
          </p:cNvGrpSpPr>
          <p:nvPr/>
        </p:nvGrpSpPr>
        <p:grpSpPr bwMode="auto">
          <a:xfrm>
            <a:off x="862013" y="2243138"/>
            <a:ext cx="3581400" cy="1216025"/>
            <a:chOff x="336" y="1632"/>
            <a:chExt cx="2256" cy="766"/>
          </a:xfrm>
        </p:grpSpPr>
        <p:grpSp>
          <p:nvGrpSpPr>
            <p:cNvPr id="73043" name="Group 339"/>
            <p:cNvGrpSpPr>
              <a:grpSpLocks/>
            </p:cNvGrpSpPr>
            <p:nvPr/>
          </p:nvGrpSpPr>
          <p:grpSpPr bwMode="auto">
            <a:xfrm>
              <a:off x="336" y="1632"/>
              <a:ext cx="2256" cy="766"/>
              <a:chOff x="336" y="1632"/>
              <a:chExt cx="2256" cy="766"/>
            </a:xfrm>
          </p:grpSpPr>
          <p:sp>
            <p:nvSpPr>
              <p:cNvPr id="73044" name="Freeform 340"/>
              <p:cNvSpPr>
                <a:spLocks/>
              </p:cNvSpPr>
              <p:nvPr/>
            </p:nvSpPr>
            <p:spPr bwMode="auto">
              <a:xfrm>
                <a:off x="336" y="1632"/>
                <a:ext cx="2256" cy="766"/>
              </a:xfrm>
              <a:custGeom>
                <a:avLst/>
                <a:gdLst>
                  <a:gd name="T0" fmla="*/ 0 w 2592"/>
                  <a:gd name="T1" fmla="*/ 0 h 912"/>
                  <a:gd name="T2" fmla="*/ 912 w 2592"/>
                  <a:gd name="T3" fmla="*/ 912 h 912"/>
                  <a:gd name="T4" fmla="*/ 2592 w 2592"/>
                  <a:gd name="T5" fmla="*/ 912 h 912"/>
                  <a:gd name="T6" fmla="*/ 1680 w 2592"/>
                  <a:gd name="T7" fmla="*/ 0 h 912"/>
                  <a:gd name="T8" fmla="*/ 0 w 2592"/>
                  <a:gd name="T9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2" h="912">
                    <a:moveTo>
                      <a:pt x="0" y="0"/>
                    </a:moveTo>
                    <a:lnTo>
                      <a:pt x="912" y="912"/>
                    </a:lnTo>
                    <a:lnTo>
                      <a:pt x="2592" y="912"/>
                    </a:lnTo>
                    <a:lnTo>
                      <a:pt x="16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50000"/>
                </a:srgb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3045" name="Group 341"/>
              <p:cNvGrpSpPr>
                <a:grpSpLocks/>
              </p:cNvGrpSpPr>
              <p:nvPr/>
            </p:nvGrpSpPr>
            <p:grpSpPr bwMode="auto">
              <a:xfrm rot="-639129">
                <a:off x="528" y="1680"/>
                <a:ext cx="84" cy="166"/>
                <a:chOff x="1826" y="2289"/>
                <a:chExt cx="84" cy="166"/>
              </a:xfrm>
            </p:grpSpPr>
            <p:sp>
              <p:nvSpPr>
                <p:cNvPr id="73046" name="Freeform 342"/>
                <p:cNvSpPr>
                  <a:spLocks/>
                </p:cNvSpPr>
                <p:nvPr/>
              </p:nvSpPr>
              <p:spPr bwMode="auto">
                <a:xfrm>
                  <a:off x="1826" y="2298"/>
                  <a:ext cx="76" cy="157"/>
                </a:xfrm>
                <a:custGeom>
                  <a:avLst/>
                  <a:gdLst>
                    <a:gd name="T0" fmla="*/ 171 w 171"/>
                    <a:gd name="T1" fmla="*/ 409 h 409"/>
                    <a:gd name="T2" fmla="*/ 0 w 171"/>
                    <a:gd name="T3" fmla="*/ 73 h 409"/>
                    <a:gd name="T4" fmla="*/ 65 w 171"/>
                    <a:gd name="T5" fmla="*/ 0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1" h="409">
                      <a:moveTo>
                        <a:pt x="171" y="409"/>
                      </a:moveTo>
                      <a:lnTo>
                        <a:pt x="0" y="73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47" name="Freeform 343"/>
                <p:cNvSpPr>
                  <a:spLocks/>
                </p:cNvSpPr>
                <p:nvPr/>
              </p:nvSpPr>
              <p:spPr bwMode="auto">
                <a:xfrm>
                  <a:off x="1855" y="2289"/>
                  <a:ext cx="55" cy="80"/>
                </a:xfrm>
                <a:custGeom>
                  <a:avLst/>
                  <a:gdLst>
                    <a:gd name="T0" fmla="*/ 95 w 127"/>
                    <a:gd name="T1" fmla="*/ 210 h 210"/>
                    <a:gd name="T2" fmla="*/ 127 w 127"/>
                    <a:gd name="T3" fmla="*/ 131 h 210"/>
                    <a:gd name="T4" fmla="*/ 112 w 127"/>
                    <a:gd name="T5" fmla="*/ 44 h 210"/>
                    <a:gd name="T6" fmla="*/ 60 w 127"/>
                    <a:gd name="T7" fmla="*/ 0 h 210"/>
                    <a:gd name="T8" fmla="*/ 0 w 127"/>
                    <a:gd name="T9" fmla="*/ 24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210">
                      <a:moveTo>
                        <a:pt x="95" y="210"/>
                      </a:moveTo>
                      <a:lnTo>
                        <a:pt x="127" y="131"/>
                      </a:lnTo>
                      <a:lnTo>
                        <a:pt x="112" y="44"/>
                      </a:lnTo>
                      <a:lnTo>
                        <a:pt x="60" y="0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48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1868" y="2369"/>
                  <a:ext cx="28" cy="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3049" name="Group 345"/>
              <p:cNvGrpSpPr>
                <a:grpSpLocks/>
              </p:cNvGrpSpPr>
              <p:nvPr/>
            </p:nvGrpSpPr>
            <p:grpSpPr bwMode="auto">
              <a:xfrm>
                <a:off x="1129" y="1850"/>
                <a:ext cx="1012" cy="363"/>
                <a:chOff x="1379" y="1315"/>
                <a:chExt cx="566" cy="185"/>
              </a:xfrm>
            </p:grpSpPr>
            <p:sp>
              <p:nvSpPr>
                <p:cNvPr id="73050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379" y="1315"/>
                  <a:ext cx="160" cy="6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51" name="Line 347"/>
                <p:cNvSpPr>
                  <a:spLocks noChangeShapeType="1"/>
                </p:cNvSpPr>
                <p:nvPr/>
              </p:nvSpPr>
              <p:spPr bwMode="auto">
                <a:xfrm>
                  <a:off x="1539" y="1315"/>
                  <a:ext cx="406" cy="18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52" name="Line 348"/>
                <p:cNvSpPr>
                  <a:spLocks noChangeShapeType="1"/>
                </p:cNvSpPr>
                <p:nvPr/>
              </p:nvSpPr>
              <p:spPr bwMode="auto">
                <a:xfrm flipH="1" flipV="1">
                  <a:off x="1379" y="1384"/>
                  <a:ext cx="566" cy="11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3053" name="Group 349"/>
            <p:cNvGrpSpPr>
              <a:grpSpLocks/>
            </p:cNvGrpSpPr>
            <p:nvPr/>
          </p:nvGrpSpPr>
          <p:grpSpPr bwMode="auto">
            <a:xfrm>
              <a:off x="1411" y="1662"/>
              <a:ext cx="99" cy="143"/>
              <a:chOff x="1411" y="1662"/>
              <a:chExt cx="99" cy="143"/>
            </a:xfrm>
          </p:grpSpPr>
          <p:sp>
            <p:nvSpPr>
              <p:cNvPr id="73054" name="Freeform 350"/>
              <p:cNvSpPr>
                <a:spLocks/>
              </p:cNvSpPr>
              <p:nvPr/>
            </p:nvSpPr>
            <p:spPr bwMode="auto">
              <a:xfrm>
                <a:off x="1411" y="1662"/>
                <a:ext cx="99" cy="143"/>
              </a:xfrm>
              <a:custGeom>
                <a:avLst/>
                <a:gdLst>
                  <a:gd name="T0" fmla="*/ 0 w 220"/>
                  <a:gd name="T1" fmla="*/ 375 h 375"/>
                  <a:gd name="T2" fmla="*/ 199 w 220"/>
                  <a:gd name="T3" fmla="*/ 0 h 375"/>
                  <a:gd name="T4" fmla="*/ 220 w 220"/>
                  <a:gd name="T5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375">
                    <a:moveTo>
                      <a:pt x="0" y="375"/>
                    </a:moveTo>
                    <a:lnTo>
                      <a:pt x="199" y="0"/>
                    </a:lnTo>
                    <a:lnTo>
                      <a:pt x="220" y="37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55" name="Line 351"/>
              <p:cNvSpPr>
                <a:spLocks noChangeShapeType="1"/>
              </p:cNvSpPr>
              <p:nvPr/>
            </p:nvSpPr>
            <p:spPr bwMode="auto">
              <a:xfrm>
                <a:off x="1456" y="173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056" name="Group 352"/>
            <p:cNvGrpSpPr>
              <a:grpSpLocks/>
            </p:cNvGrpSpPr>
            <p:nvPr/>
          </p:nvGrpSpPr>
          <p:grpSpPr bwMode="auto">
            <a:xfrm>
              <a:off x="990" y="1994"/>
              <a:ext cx="104" cy="142"/>
              <a:chOff x="1014" y="2002"/>
              <a:chExt cx="104" cy="142"/>
            </a:xfrm>
          </p:grpSpPr>
          <p:sp>
            <p:nvSpPr>
              <p:cNvPr id="73057" name="Freeform 353"/>
              <p:cNvSpPr>
                <a:spLocks/>
              </p:cNvSpPr>
              <p:nvPr/>
            </p:nvSpPr>
            <p:spPr bwMode="auto">
              <a:xfrm>
                <a:off x="1014" y="2067"/>
                <a:ext cx="93" cy="77"/>
              </a:xfrm>
              <a:custGeom>
                <a:avLst/>
                <a:gdLst>
                  <a:gd name="T0" fmla="*/ 0 w 208"/>
                  <a:gd name="T1" fmla="*/ 208 h 208"/>
                  <a:gd name="T2" fmla="*/ 91 w 208"/>
                  <a:gd name="T3" fmla="*/ 208 h 208"/>
                  <a:gd name="T4" fmla="*/ 164 w 208"/>
                  <a:gd name="T5" fmla="*/ 177 h 208"/>
                  <a:gd name="T6" fmla="*/ 208 w 208"/>
                  <a:gd name="T7" fmla="*/ 104 h 208"/>
                  <a:gd name="T8" fmla="*/ 198 w 208"/>
                  <a:gd name="T9" fmla="*/ 30 h 208"/>
                  <a:gd name="T10" fmla="*/ 140 w 208"/>
                  <a:gd name="T11" fmla="*/ 0 h 208"/>
                  <a:gd name="T12" fmla="*/ 49 w 208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08">
                    <a:moveTo>
                      <a:pt x="0" y="208"/>
                    </a:moveTo>
                    <a:lnTo>
                      <a:pt x="91" y="208"/>
                    </a:lnTo>
                    <a:lnTo>
                      <a:pt x="164" y="177"/>
                    </a:lnTo>
                    <a:lnTo>
                      <a:pt x="208" y="104"/>
                    </a:lnTo>
                    <a:lnTo>
                      <a:pt x="198" y="30"/>
                    </a:lnTo>
                    <a:lnTo>
                      <a:pt x="140" y="0"/>
                    </a:lnTo>
                    <a:lnTo>
                      <a:pt x="49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58" name="Freeform 354"/>
              <p:cNvSpPr>
                <a:spLocks/>
              </p:cNvSpPr>
              <p:nvPr/>
            </p:nvSpPr>
            <p:spPr bwMode="auto">
              <a:xfrm>
                <a:off x="1014" y="2002"/>
                <a:ext cx="104" cy="142"/>
              </a:xfrm>
              <a:custGeom>
                <a:avLst/>
                <a:gdLst>
                  <a:gd name="T0" fmla="*/ 140 w 234"/>
                  <a:gd name="T1" fmla="*/ 166 h 374"/>
                  <a:gd name="T2" fmla="*/ 198 w 234"/>
                  <a:gd name="T3" fmla="*/ 141 h 374"/>
                  <a:gd name="T4" fmla="*/ 234 w 234"/>
                  <a:gd name="T5" fmla="*/ 83 h 374"/>
                  <a:gd name="T6" fmla="*/ 226 w 234"/>
                  <a:gd name="T7" fmla="*/ 24 h 374"/>
                  <a:gd name="T8" fmla="*/ 180 w 234"/>
                  <a:gd name="T9" fmla="*/ 0 h 374"/>
                  <a:gd name="T10" fmla="*/ 88 w 234"/>
                  <a:gd name="T11" fmla="*/ 0 h 374"/>
                  <a:gd name="T12" fmla="*/ 0 w 234"/>
                  <a:gd name="T13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374">
                    <a:moveTo>
                      <a:pt x="140" y="166"/>
                    </a:moveTo>
                    <a:lnTo>
                      <a:pt x="198" y="141"/>
                    </a:lnTo>
                    <a:lnTo>
                      <a:pt x="234" y="83"/>
                    </a:lnTo>
                    <a:lnTo>
                      <a:pt x="226" y="24"/>
                    </a:lnTo>
                    <a:lnTo>
                      <a:pt x="180" y="0"/>
                    </a:lnTo>
                    <a:lnTo>
                      <a:pt x="88" y="0"/>
                    </a:lnTo>
                    <a:lnTo>
                      <a:pt x="0" y="37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059" name="Group 355"/>
            <p:cNvGrpSpPr>
              <a:grpSpLocks/>
            </p:cNvGrpSpPr>
            <p:nvPr/>
          </p:nvGrpSpPr>
          <p:grpSpPr bwMode="auto">
            <a:xfrm>
              <a:off x="2168" y="2181"/>
              <a:ext cx="97" cy="147"/>
              <a:chOff x="2168" y="2181"/>
              <a:chExt cx="97" cy="147"/>
            </a:xfrm>
          </p:grpSpPr>
          <p:sp>
            <p:nvSpPr>
              <p:cNvPr id="73060" name="Line 356"/>
              <p:cNvSpPr>
                <a:spLocks noChangeShapeType="1"/>
              </p:cNvSpPr>
              <p:nvPr/>
            </p:nvSpPr>
            <p:spPr bwMode="auto">
              <a:xfrm flipH="1">
                <a:off x="2195" y="2326"/>
                <a:ext cx="29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61" name="Freeform 357"/>
              <p:cNvSpPr>
                <a:spLocks/>
              </p:cNvSpPr>
              <p:nvPr/>
            </p:nvSpPr>
            <p:spPr bwMode="auto">
              <a:xfrm>
                <a:off x="2168" y="2289"/>
                <a:ext cx="27" cy="37"/>
              </a:xfrm>
              <a:custGeom>
                <a:avLst/>
                <a:gdLst>
                  <a:gd name="T0" fmla="*/ 0 w 61"/>
                  <a:gd name="T1" fmla="*/ 0 h 94"/>
                  <a:gd name="T2" fmla="*/ 9 w 61"/>
                  <a:gd name="T3" fmla="*/ 67 h 94"/>
                  <a:gd name="T4" fmla="*/ 61 w 61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94">
                    <a:moveTo>
                      <a:pt x="0" y="0"/>
                    </a:moveTo>
                    <a:lnTo>
                      <a:pt x="9" y="67"/>
                    </a:lnTo>
                    <a:lnTo>
                      <a:pt x="61" y="9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62" name="Line 358"/>
              <p:cNvSpPr>
                <a:spLocks noChangeShapeType="1"/>
              </p:cNvSpPr>
              <p:nvPr/>
            </p:nvSpPr>
            <p:spPr bwMode="auto">
              <a:xfrm flipV="1">
                <a:off x="2168" y="2217"/>
                <a:ext cx="2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63" name="Freeform 359"/>
              <p:cNvSpPr>
                <a:spLocks/>
              </p:cNvSpPr>
              <p:nvPr/>
            </p:nvSpPr>
            <p:spPr bwMode="auto">
              <a:xfrm>
                <a:off x="2188" y="2181"/>
                <a:ext cx="48" cy="36"/>
              </a:xfrm>
              <a:custGeom>
                <a:avLst/>
                <a:gdLst>
                  <a:gd name="T0" fmla="*/ 106 w 106"/>
                  <a:gd name="T1" fmla="*/ 0 h 94"/>
                  <a:gd name="T2" fmla="*/ 40 w 106"/>
                  <a:gd name="T3" fmla="*/ 28 h 94"/>
                  <a:gd name="T4" fmla="*/ 0 w 106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94">
                    <a:moveTo>
                      <a:pt x="106" y="0"/>
                    </a:moveTo>
                    <a:lnTo>
                      <a:pt x="40" y="28"/>
                    </a:lnTo>
                    <a:lnTo>
                      <a:pt x="0" y="9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64" name="Line 360"/>
              <p:cNvSpPr>
                <a:spLocks noChangeShapeType="1"/>
              </p:cNvSpPr>
              <p:nvPr/>
            </p:nvSpPr>
            <p:spPr bwMode="auto">
              <a:xfrm>
                <a:off x="2236" y="2181"/>
                <a:ext cx="29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065" name="Group 361"/>
          <p:cNvGrpSpPr>
            <a:grpSpLocks/>
          </p:cNvGrpSpPr>
          <p:nvPr/>
        </p:nvGrpSpPr>
        <p:grpSpPr bwMode="auto">
          <a:xfrm>
            <a:off x="1541463" y="2236788"/>
            <a:ext cx="2185987" cy="928687"/>
            <a:chOff x="764" y="1628"/>
            <a:chExt cx="1377" cy="585"/>
          </a:xfrm>
        </p:grpSpPr>
        <p:sp>
          <p:nvSpPr>
            <p:cNvPr id="73066" name="Line 362"/>
            <p:cNvSpPr>
              <a:spLocks noChangeShapeType="1"/>
            </p:cNvSpPr>
            <p:nvPr/>
          </p:nvSpPr>
          <p:spPr bwMode="auto">
            <a:xfrm>
              <a:off x="1547" y="1628"/>
              <a:ext cx="594" cy="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067" name="Line 363"/>
            <p:cNvSpPr>
              <a:spLocks noChangeShapeType="1"/>
            </p:cNvSpPr>
            <p:nvPr/>
          </p:nvSpPr>
          <p:spPr bwMode="auto">
            <a:xfrm>
              <a:off x="1188" y="1628"/>
              <a:ext cx="227" cy="2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068" name="Line 364"/>
            <p:cNvSpPr>
              <a:spLocks noChangeShapeType="1"/>
            </p:cNvSpPr>
            <p:nvPr/>
          </p:nvSpPr>
          <p:spPr bwMode="auto">
            <a:xfrm>
              <a:off x="764" y="1628"/>
              <a:ext cx="365" cy="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3069" name="Group 365"/>
          <p:cNvGrpSpPr>
            <a:grpSpLocks/>
          </p:cNvGrpSpPr>
          <p:nvPr/>
        </p:nvGrpSpPr>
        <p:grpSpPr bwMode="auto">
          <a:xfrm>
            <a:off x="1484313" y="1922463"/>
            <a:ext cx="1425575" cy="314325"/>
            <a:chOff x="728" y="1430"/>
            <a:chExt cx="898" cy="198"/>
          </a:xfrm>
        </p:grpSpPr>
        <p:grpSp>
          <p:nvGrpSpPr>
            <p:cNvPr id="73070" name="Group 366"/>
            <p:cNvGrpSpPr>
              <a:grpSpLocks/>
            </p:cNvGrpSpPr>
            <p:nvPr/>
          </p:nvGrpSpPr>
          <p:grpSpPr bwMode="auto">
            <a:xfrm>
              <a:off x="1488" y="1430"/>
              <a:ext cx="138" cy="146"/>
              <a:chOff x="1580" y="1100"/>
              <a:chExt cx="77" cy="75"/>
            </a:xfrm>
          </p:grpSpPr>
          <p:sp>
            <p:nvSpPr>
              <p:cNvPr id="73071" name="Line 367"/>
              <p:cNvSpPr>
                <a:spLocks noChangeShapeType="1"/>
              </p:cNvSpPr>
              <p:nvPr/>
            </p:nvSpPr>
            <p:spPr bwMode="auto">
              <a:xfrm flipH="1">
                <a:off x="1591" y="117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2" name="Freeform 368"/>
              <p:cNvSpPr>
                <a:spLocks/>
              </p:cNvSpPr>
              <p:nvPr/>
            </p:nvSpPr>
            <p:spPr bwMode="auto">
              <a:xfrm>
                <a:off x="1580" y="1160"/>
                <a:ext cx="11" cy="14"/>
              </a:xfrm>
              <a:custGeom>
                <a:avLst/>
                <a:gdLst>
                  <a:gd name="T0" fmla="*/ 0 w 47"/>
                  <a:gd name="T1" fmla="*/ 0 h 73"/>
                  <a:gd name="T2" fmla="*/ 7 w 47"/>
                  <a:gd name="T3" fmla="*/ 51 h 73"/>
                  <a:gd name="T4" fmla="*/ 47 w 47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73">
                    <a:moveTo>
                      <a:pt x="0" y="0"/>
                    </a:moveTo>
                    <a:lnTo>
                      <a:pt x="7" y="51"/>
                    </a:lnTo>
                    <a:lnTo>
                      <a:pt x="47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3" name="Line 369"/>
              <p:cNvSpPr>
                <a:spLocks noChangeShapeType="1"/>
              </p:cNvSpPr>
              <p:nvPr/>
            </p:nvSpPr>
            <p:spPr bwMode="auto">
              <a:xfrm flipV="1">
                <a:off x="1580" y="1139"/>
                <a:ext cx="6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4" name="Freeform 370"/>
              <p:cNvSpPr>
                <a:spLocks/>
              </p:cNvSpPr>
              <p:nvPr/>
            </p:nvSpPr>
            <p:spPr bwMode="auto">
              <a:xfrm>
                <a:off x="1586" y="1124"/>
                <a:ext cx="20" cy="15"/>
              </a:xfrm>
              <a:custGeom>
                <a:avLst/>
                <a:gdLst>
                  <a:gd name="T0" fmla="*/ 81 w 81"/>
                  <a:gd name="T1" fmla="*/ 0 h 73"/>
                  <a:gd name="T2" fmla="*/ 31 w 81"/>
                  <a:gd name="T3" fmla="*/ 22 h 73"/>
                  <a:gd name="T4" fmla="*/ 0 w 81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3">
                    <a:moveTo>
                      <a:pt x="81" y="0"/>
                    </a:moveTo>
                    <a:lnTo>
                      <a:pt x="31" y="22"/>
                    </a:lnTo>
                    <a:lnTo>
                      <a:pt x="0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5" name="Line 371"/>
              <p:cNvSpPr>
                <a:spLocks noChangeShapeType="1"/>
              </p:cNvSpPr>
              <p:nvPr/>
            </p:nvSpPr>
            <p:spPr bwMode="auto">
              <a:xfrm>
                <a:off x="1606" y="11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6" name="Line 372"/>
              <p:cNvSpPr>
                <a:spLocks noChangeShapeType="1"/>
              </p:cNvSpPr>
              <p:nvPr/>
            </p:nvSpPr>
            <p:spPr bwMode="auto">
              <a:xfrm flipV="1">
                <a:off x="1647" y="1100"/>
                <a:ext cx="10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077" name="Group 373"/>
            <p:cNvGrpSpPr>
              <a:grpSpLocks/>
            </p:cNvGrpSpPr>
            <p:nvPr/>
          </p:nvGrpSpPr>
          <p:grpSpPr bwMode="auto">
            <a:xfrm>
              <a:off x="728" y="1437"/>
              <a:ext cx="163" cy="141"/>
              <a:chOff x="1155" y="1103"/>
              <a:chExt cx="91" cy="73"/>
            </a:xfrm>
          </p:grpSpPr>
          <p:sp>
            <p:nvSpPr>
              <p:cNvPr id="73078" name="Freeform 374"/>
              <p:cNvSpPr>
                <a:spLocks/>
              </p:cNvSpPr>
              <p:nvPr/>
            </p:nvSpPr>
            <p:spPr bwMode="auto">
              <a:xfrm>
                <a:off x="1155" y="1103"/>
                <a:ext cx="48" cy="73"/>
              </a:xfrm>
              <a:custGeom>
                <a:avLst/>
                <a:gdLst>
                  <a:gd name="T0" fmla="*/ 89 w 188"/>
                  <a:gd name="T1" fmla="*/ 0 h 374"/>
                  <a:gd name="T2" fmla="*/ 0 w 188"/>
                  <a:gd name="T3" fmla="*/ 374 h 374"/>
                  <a:gd name="T4" fmla="*/ 82 w 188"/>
                  <a:gd name="T5" fmla="*/ 374 h 374"/>
                  <a:gd name="T6" fmla="*/ 133 w 188"/>
                  <a:gd name="T7" fmla="*/ 353 h 374"/>
                  <a:gd name="T8" fmla="*/ 164 w 188"/>
                  <a:gd name="T9" fmla="*/ 301 h 374"/>
                  <a:gd name="T10" fmla="*/ 188 w 188"/>
                  <a:gd name="T11" fmla="*/ 198 h 374"/>
                  <a:gd name="T12" fmla="*/ 182 w 188"/>
                  <a:gd name="T13" fmla="*/ 146 h 374"/>
                  <a:gd name="T14" fmla="*/ 141 w 188"/>
                  <a:gd name="T15" fmla="*/ 125 h 374"/>
                  <a:gd name="T16" fmla="*/ 59 w 188"/>
                  <a:gd name="T17" fmla="*/ 12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374">
                    <a:moveTo>
                      <a:pt x="89" y="0"/>
                    </a:moveTo>
                    <a:lnTo>
                      <a:pt x="0" y="374"/>
                    </a:lnTo>
                    <a:lnTo>
                      <a:pt x="82" y="374"/>
                    </a:lnTo>
                    <a:lnTo>
                      <a:pt x="133" y="353"/>
                    </a:lnTo>
                    <a:lnTo>
                      <a:pt x="164" y="301"/>
                    </a:lnTo>
                    <a:lnTo>
                      <a:pt x="188" y="198"/>
                    </a:lnTo>
                    <a:lnTo>
                      <a:pt x="182" y="146"/>
                    </a:lnTo>
                    <a:lnTo>
                      <a:pt x="141" y="125"/>
                    </a:lnTo>
                    <a:lnTo>
                      <a:pt x="59" y="12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9" name="Line 375"/>
              <p:cNvSpPr>
                <a:spLocks noChangeShapeType="1"/>
              </p:cNvSpPr>
              <p:nvPr/>
            </p:nvSpPr>
            <p:spPr bwMode="auto">
              <a:xfrm flipV="1">
                <a:off x="1236" y="1103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080" name="Line 376"/>
            <p:cNvSpPr>
              <a:spLocks noChangeShapeType="1"/>
            </p:cNvSpPr>
            <p:nvPr/>
          </p:nvSpPr>
          <p:spPr bwMode="auto">
            <a:xfrm flipH="1">
              <a:off x="764" y="1626"/>
              <a:ext cx="783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081" name="Group 377"/>
            <p:cNvGrpSpPr>
              <a:grpSpLocks/>
            </p:cNvGrpSpPr>
            <p:nvPr/>
          </p:nvGrpSpPr>
          <p:grpSpPr bwMode="auto">
            <a:xfrm>
              <a:off x="1091" y="1431"/>
              <a:ext cx="156" cy="144"/>
              <a:chOff x="1358" y="1101"/>
              <a:chExt cx="87" cy="73"/>
            </a:xfrm>
          </p:grpSpPr>
          <p:sp>
            <p:nvSpPr>
              <p:cNvPr id="73082" name="Freeform 378"/>
              <p:cNvSpPr>
                <a:spLocks/>
              </p:cNvSpPr>
              <p:nvPr/>
            </p:nvSpPr>
            <p:spPr bwMode="auto">
              <a:xfrm>
                <a:off x="1358" y="1122"/>
                <a:ext cx="38" cy="50"/>
              </a:xfrm>
              <a:custGeom>
                <a:avLst/>
                <a:gdLst>
                  <a:gd name="T0" fmla="*/ 111 w 151"/>
                  <a:gd name="T1" fmla="*/ 0 h 252"/>
                  <a:gd name="T2" fmla="*/ 79 w 151"/>
                  <a:gd name="T3" fmla="*/ 0 h 252"/>
                  <a:gd name="T4" fmla="*/ 52 w 151"/>
                  <a:gd name="T5" fmla="*/ 11 h 252"/>
                  <a:gd name="T6" fmla="*/ 36 w 151"/>
                  <a:gd name="T7" fmla="*/ 39 h 252"/>
                  <a:gd name="T8" fmla="*/ 0 w 151"/>
                  <a:gd name="T9" fmla="*/ 198 h 252"/>
                  <a:gd name="T10" fmla="*/ 6 w 151"/>
                  <a:gd name="T11" fmla="*/ 235 h 252"/>
                  <a:gd name="T12" fmla="*/ 36 w 151"/>
                  <a:gd name="T13" fmla="*/ 252 h 252"/>
                  <a:gd name="T14" fmla="*/ 72 w 151"/>
                  <a:gd name="T15" fmla="*/ 252 h 252"/>
                  <a:gd name="T16" fmla="*/ 151 w 151"/>
                  <a:gd name="T17" fmla="*/ 20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52">
                    <a:moveTo>
                      <a:pt x="111" y="0"/>
                    </a:moveTo>
                    <a:lnTo>
                      <a:pt x="79" y="0"/>
                    </a:lnTo>
                    <a:lnTo>
                      <a:pt x="52" y="11"/>
                    </a:lnTo>
                    <a:lnTo>
                      <a:pt x="36" y="39"/>
                    </a:lnTo>
                    <a:lnTo>
                      <a:pt x="0" y="198"/>
                    </a:lnTo>
                    <a:lnTo>
                      <a:pt x="6" y="235"/>
                    </a:lnTo>
                    <a:lnTo>
                      <a:pt x="36" y="252"/>
                    </a:lnTo>
                    <a:lnTo>
                      <a:pt x="72" y="252"/>
                    </a:lnTo>
                    <a:lnTo>
                      <a:pt x="151" y="20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83" name="Line 379"/>
              <p:cNvSpPr>
                <a:spLocks noChangeShapeType="1"/>
              </p:cNvSpPr>
              <p:nvPr/>
            </p:nvSpPr>
            <p:spPr bwMode="auto">
              <a:xfrm flipH="1">
                <a:off x="1396" y="1122"/>
                <a:ext cx="11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84" name="Freeform 380"/>
              <p:cNvSpPr>
                <a:spLocks/>
              </p:cNvSpPr>
              <p:nvPr/>
            </p:nvSpPr>
            <p:spPr bwMode="auto">
              <a:xfrm>
                <a:off x="1396" y="1164"/>
                <a:ext cx="3" cy="10"/>
              </a:xfrm>
              <a:custGeom>
                <a:avLst/>
                <a:gdLst>
                  <a:gd name="T0" fmla="*/ 0 w 16"/>
                  <a:gd name="T1" fmla="*/ 0 h 49"/>
                  <a:gd name="T2" fmla="*/ 1 w 16"/>
                  <a:gd name="T3" fmla="*/ 27 h 49"/>
                  <a:gd name="T4" fmla="*/ 16 w 16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9">
                    <a:moveTo>
                      <a:pt x="0" y="0"/>
                    </a:moveTo>
                    <a:lnTo>
                      <a:pt x="1" y="27"/>
                    </a:lnTo>
                    <a:lnTo>
                      <a:pt x="16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85" name="Line 381"/>
              <p:cNvSpPr>
                <a:spLocks noChangeShapeType="1"/>
              </p:cNvSpPr>
              <p:nvPr/>
            </p:nvSpPr>
            <p:spPr bwMode="auto">
              <a:xfrm flipH="1">
                <a:off x="1386" y="1122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86" name="Line 382"/>
              <p:cNvSpPr>
                <a:spLocks noChangeShapeType="1"/>
              </p:cNvSpPr>
              <p:nvPr/>
            </p:nvSpPr>
            <p:spPr bwMode="auto">
              <a:xfrm flipV="1">
                <a:off x="1435" y="1101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087" name="Group 383"/>
          <p:cNvGrpSpPr>
            <a:grpSpLocks/>
          </p:cNvGrpSpPr>
          <p:nvPr/>
        </p:nvGrpSpPr>
        <p:grpSpPr bwMode="auto">
          <a:xfrm>
            <a:off x="2151063" y="2589213"/>
            <a:ext cx="1990725" cy="579437"/>
            <a:chOff x="1148" y="1850"/>
            <a:chExt cx="1254" cy="365"/>
          </a:xfrm>
        </p:grpSpPr>
        <p:sp>
          <p:nvSpPr>
            <p:cNvPr id="73088" name="Line 384"/>
            <p:cNvSpPr>
              <a:spLocks noChangeShapeType="1"/>
            </p:cNvSpPr>
            <p:nvPr/>
          </p:nvSpPr>
          <p:spPr bwMode="auto">
            <a:xfrm>
              <a:off x="1415" y="1850"/>
              <a:ext cx="62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089" name="Line 385"/>
            <p:cNvSpPr>
              <a:spLocks noChangeShapeType="1"/>
            </p:cNvSpPr>
            <p:nvPr/>
          </p:nvSpPr>
          <p:spPr bwMode="auto">
            <a:xfrm>
              <a:off x="1148" y="1986"/>
              <a:ext cx="102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090" name="Line 386"/>
            <p:cNvSpPr>
              <a:spLocks noChangeShapeType="1"/>
            </p:cNvSpPr>
            <p:nvPr/>
          </p:nvSpPr>
          <p:spPr bwMode="auto">
            <a:xfrm>
              <a:off x="2313" y="2213"/>
              <a:ext cx="8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3091" name="Group 387"/>
          <p:cNvGrpSpPr>
            <a:grpSpLocks/>
          </p:cNvGrpSpPr>
          <p:nvPr/>
        </p:nvGrpSpPr>
        <p:grpSpPr bwMode="auto">
          <a:xfrm>
            <a:off x="3560763" y="2409825"/>
            <a:ext cx="831850" cy="757238"/>
            <a:chOff x="2036" y="1737"/>
            <a:chExt cx="524" cy="477"/>
          </a:xfrm>
        </p:grpSpPr>
        <p:grpSp>
          <p:nvGrpSpPr>
            <p:cNvPr id="73092" name="Group 388"/>
            <p:cNvGrpSpPr>
              <a:grpSpLocks/>
            </p:cNvGrpSpPr>
            <p:nvPr/>
          </p:nvGrpSpPr>
          <p:grpSpPr bwMode="auto">
            <a:xfrm>
              <a:off x="2232" y="1854"/>
              <a:ext cx="204" cy="143"/>
              <a:chOff x="1996" y="1316"/>
              <a:chExt cx="114" cy="74"/>
            </a:xfrm>
          </p:grpSpPr>
          <p:sp>
            <p:nvSpPr>
              <p:cNvPr id="73093" name="Freeform 389"/>
              <p:cNvSpPr>
                <a:spLocks/>
              </p:cNvSpPr>
              <p:nvPr/>
            </p:nvSpPr>
            <p:spPr bwMode="auto">
              <a:xfrm>
                <a:off x="1996" y="1316"/>
                <a:ext cx="48" cy="74"/>
              </a:xfrm>
              <a:custGeom>
                <a:avLst/>
                <a:gdLst>
                  <a:gd name="T0" fmla="*/ 89 w 189"/>
                  <a:gd name="T1" fmla="*/ 0 h 375"/>
                  <a:gd name="T2" fmla="*/ 0 w 189"/>
                  <a:gd name="T3" fmla="*/ 375 h 375"/>
                  <a:gd name="T4" fmla="*/ 83 w 189"/>
                  <a:gd name="T5" fmla="*/ 375 h 375"/>
                  <a:gd name="T6" fmla="*/ 133 w 189"/>
                  <a:gd name="T7" fmla="*/ 354 h 375"/>
                  <a:gd name="T8" fmla="*/ 164 w 189"/>
                  <a:gd name="T9" fmla="*/ 302 h 375"/>
                  <a:gd name="T10" fmla="*/ 189 w 189"/>
                  <a:gd name="T11" fmla="*/ 199 h 375"/>
                  <a:gd name="T12" fmla="*/ 183 w 189"/>
                  <a:gd name="T13" fmla="*/ 148 h 375"/>
                  <a:gd name="T14" fmla="*/ 142 w 189"/>
                  <a:gd name="T15" fmla="*/ 126 h 375"/>
                  <a:gd name="T16" fmla="*/ 59 w 189"/>
                  <a:gd name="T17" fmla="*/ 126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75">
                    <a:moveTo>
                      <a:pt x="89" y="0"/>
                    </a:moveTo>
                    <a:lnTo>
                      <a:pt x="0" y="375"/>
                    </a:lnTo>
                    <a:lnTo>
                      <a:pt x="83" y="375"/>
                    </a:lnTo>
                    <a:lnTo>
                      <a:pt x="133" y="354"/>
                    </a:lnTo>
                    <a:lnTo>
                      <a:pt x="164" y="302"/>
                    </a:lnTo>
                    <a:lnTo>
                      <a:pt x="189" y="199"/>
                    </a:lnTo>
                    <a:lnTo>
                      <a:pt x="183" y="148"/>
                    </a:lnTo>
                    <a:lnTo>
                      <a:pt x="142" y="126"/>
                    </a:lnTo>
                    <a:lnTo>
                      <a:pt x="59" y="12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94" name="Line 390"/>
              <p:cNvSpPr>
                <a:spLocks noChangeShapeType="1"/>
              </p:cNvSpPr>
              <p:nvPr/>
            </p:nvSpPr>
            <p:spPr bwMode="auto">
              <a:xfrm flipV="1">
                <a:off x="2077" y="1316"/>
                <a:ext cx="10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95" name="Line 391"/>
              <p:cNvSpPr>
                <a:spLocks noChangeShapeType="1"/>
              </p:cNvSpPr>
              <p:nvPr/>
            </p:nvSpPr>
            <p:spPr bwMode="auto">
              <a:xfrm flipH="1">
                <a:off x="2101" y="1316"/>
                <a:ext cx="9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096" name="Group 392"/>
            <p:cNvGrpSpPr>
              <a:grpSpLocks/>
            </p:cNvGrpSpPr>
            <p:nvPr/>
          </p:nvGrpSpPr>
          <p:grpSpPr bwMode="auto">
            <a:xfrm>
              <a:off x="2383" y="2004"/>
              <a:ext cx="177" cy="145"/>
              <a:chOff x="2080" y="1393"/>
              <a:chExt cx="99" cy="74"/>
            </a:xfrm>
          </p:grpSpPr>
          <p:sp>
            <p:nvSpPr>
              <p:cNvPr id="73097" name="Line 393"/>
              <p:cNvSpPr>
                <a:spLocks noChangeShapeType="1"/>
              </p:cNvSpPr>
              <p:nvPr/>
            </p:nvSpPr>
            <p:spPr bwMode="auto">
              <a:xfrm flipH="1">
                <a:off x="2092" y="146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98" name="Freeform 394"/>
              <p:cNvSpPr>
                <a:spLocks/>
              </p:cNvSpPr>
              <p:nvPr/>
            </p:nvSpPr>
            <p:spPr bwMode="auto">
              <a:xfrm>
                <a:off x="2080" y="1452"/>
                <a:ext cx="12" cy="14"/>
              </a:xfrm>
              <a:custGeom>
                <a:avLst/>
                <a:gdLst>
                  <a:gd name="T0" fmla="*/ 0 w 47"/>
                  <a:gd name="T1" fmla="*/ 0 h 73"/>
                  <a:gd name="T2" fmla="*/ 6 w 47"/>
                  <a:gd name="T3" fmla="*/ 53 h 73"/>
                  <a:gd name="T4" fmla="*/ 47 w 47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73">
                    <a:moveTo>
                      <a:pt x="0" y="0"/>
                    </a:moveTo>
                    <a:lnTo>
                      <a:pt x="6" y="53"/>
                    </a:lnTo>
                    <a:lnTo>
                      <a:pt x="47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99" name="Line 395"/>
              <p:cNvSpPr>
                <a:spLocks noChangeShapeType="1"/>
              </p:cNvSpPr>
              <p:nvPr/>
            </p:nvSpPr>
            <p:spPr bwMode="auto">
              <a:xfrm flipV="1">
                <a:off x="2080" y="1432"/>
                <a:ext cx="6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00" name="Freeform 396"/>
              <p:cNvSpPr>
                <a:spLocks/>
              </p:cNvSpPr>
              <p:nvPr/>
            </p:nvSpPr>
            <p:spPr bwMode="auto">
              <a:xfrm>
                <a:off x="2086" y="1417"/>
                <a:ext cx="20" cy="15"/>
              </a:xfrm>
              <a:custGeom>
                <a:avLst/>
                <a:gdLst>
                  <a:gd name="T0" fmla="*/ 81 w 81"/>
                  <a:gd name="T1" fmla="*/ 0 h 73"/>
                  <a:gd name="T2" fmla="*/ 31 w 81"/>
                  <a:gd name="T3" fmla="*/ 22 h 73"/>
                  <a:gd name="T4" fmla="*/ 0 w 81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3">
                    <a:moveTo>
                      <a:pt x="81" y="0"/>
                    </a:moveTo>
                    <a:lnTo>
                      <a:pt x="31" y="22"/>
                    </a:lnTo>
                    <a:lnTo>
                      <a:pt x="0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01" name="Line 397"/>
              <p:cNvSpPr>
                <a:spLocks noChangeShapeType="1"/>
              </p:cNvSpPr>
              <p:nvPr/>
            </p:nvSpPr>
            <p:spPr bwMode="auto">
              <a:xfrm>
                <a:off x="2106" y="1417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02" name="Line 398"/>
              <p:cNvSpPr>
                <a:spLocks noChangeShapeType="1"/>
              </p:cNvSpPr>
              <p:nvPr/>
            </p:nvSpPr>
            <p:spPr bwMode="auto">
              <a:xfrm flipV="1">
                <a:off x="2147" y="1393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03" name="Line 399"/>
              <p:cNvSpPr>
                <a:spLocks noChangeShapeType="1"/>
              </p:cNvSpPr>
              <p:nvPr/>
            </p:nvSpPr>
            <p:spPr bwMode="auto">
              <a:xfrm flipH="1">
                <a:off x="2170" y="1393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104" name="Group 400"/>
            <p:cNvGrpSpPr>
              <a:grpSpLocks/>
            </p:cNvGrpSpPr>
            <p:nvPr/>
          </p:nvGrpSpPr>
          <p:grpSpPr bwMode="auto">
            <a:xfrm>
              <a:off x="2105" y="1737"/>
              <a:ext cx="165" cy="142"/>
              <a:chOff x="1925" y="1257"/>
              <a:chExt cx="92" cy="72"/>
            </a:xfrm>
          </p:grpSpPr>
          <p:sp>
            <p:nvSpPr>
              <p:cNvPr id="73105" name="Freeform 401"/>
              <p:cNvSpPr>
                <a:spLocks/>
              </p:cNvSpPr>
              <p:nvPr/>
            </p:nvSpPr>
            <p:spPr bwMode="auto">
              <a:xfrm>
                <a:off x="1963" y="1319"/>
                <a:ext cx="3" cy="10"/>
              </a:xfrm>
              <a:custGeom>
                <a:avLst/>
                <a:gdLst>
                  <a:gd name="T0" fmla="*/ 0 w 17"/>
                  <a:gd name="T1" fmla="*/ 0 h 49"/>
                  <a:gd name="T2" fmla="*/ 2 w 17"/>
                  <a:gd name="T3" fmla="*/ 28 h 49"/>
                  <a:gd name="T4" fmla="*/ 17 w 17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2" y="28"/>
                    </a:lnTo>
                    <a:lnTo>
                      <a:pt x="17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06" name="Freeform 402"/>
              <p:cNvSpPr>
                <a:spLocks/>
              </p:cNvSpPr>
              <p:nvPr/>
            </p:nvSpPr>
            <p:spPr bwMode="auto">
              <a:xfrm>
                <a:off x="1963" y="1319"/>
                <a:ext cx="3" cy="10"/>
              </a:xfrm>
              <a:custGeom>
                <a:avLst/>
                <a:gdLst>
                  <a:gd name="T0" fmla="*/ 0 w 17"/>
                  <a:gd name="T1" fmla="*/ 0 h 49"/>
                  <a:gd name="T2" fmla="*/ 2 w 17"/>
                  <a:gd name="T3" fmla="*/ 28 h 49"/>
                  <a:gd name="T4" fmla="*/ 17 w 17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2" y="28"/>
                    </a:lnTo>
                    <a:lnTo>
                      <a:pt x="17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3107" name="Group 403"/>
              <p:cNvGrpSpPr>
                <a:grpSpLocks/>
              </p:cNvGrpSpPr>
              <p:nvPr/>
            </p:nvGrpSpPr>
            <p:grpSpPr bwMode="auto">
              <a:xfrm>
                <a:off x="1953" y="1257"/>
                <a:ext cx="64" cy="62"/>
                <a:chOff x="1953" y="1257"/>
                <a:chExt cx="64" cy="62"/>
              </a:xfrm>
            </p:grpSpPr>
            <p:sp>
              <p:nvSpPr>
                <p:cNvPr id="73108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1991" y="1257"/>
                  <a:ext cx="8" cy="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09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2010" y="1257"/>
                  <a:ext cx="7" cy="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10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1953" y="1279"/>
                  <a:ext cx="2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11" name="Line 407"/>
                <p:cNvSpPr>
                  <a:spLocks noChangeShapeType="1"/>
                </p:cNvSpPr>
                <p:nvPr/>
              </p:nvSpPr>
              <p:spPr bwMode="auto">
                <a:xfrm flipH="1">
                  <a:off x="1953" y="1279"/>
                  <a:ext cx="2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12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1963" y="1279"/>
                  <a:ext cx="11" cy="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13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1963" y="1279"/>
                  <a:ext cx="11" cy="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3114" name="Freeform 410"/>
              <p:cNvSpPr>
                <a:spLocks/>
              </p:cNvSpPr>
              <p:nvPr/>
            </p:nvSpPr>
            <p:spPr bwMode="auto">
              <a:xfrm>
                <a:off x="1925" y="1279"/>
                <a:ext cx="38" cy="49"/>
              </a:xfrm>
              <a:custGeom>
                <a:avLst/>
                <a:gdLst>
                  <a:gd name="T0" fmla="*/ 112 w 152"/>
                  <a:gd name="T1" fmla="*/ 0 h 252"/>
                  <a:gd name="T2" fmla="*/ 80 w 152"/>
                  <a:gd name="T3" fmla="*/ 0 h 252"/>
                  <a:gd name="T4" fmla="*/ 52 w 152"/>
                  <a:gd name="T5" fmla="*/ 11 h 252"/>
                  <a:gd name="T6" fmla="*/ 37 w 152"/>
                  <a:gd name="T7" fmla="*/ 39 h 252"/>
                  <a:gd name="T8" fmla="*/ 0 w 152"/>
                  <a:gd name="T9" fmla="*/ 197 h 252"/>
                  <a:gd name="T10" fmla="*/ 7 w 152"/>
                  <a:gd name="T11" fmla="*/ 235 h 252"/>
                  <a:gd name="T12" fmla="*/ 36 w 152"/>
                  <a:gd name="T13" fmla="*/ 252 h 252"/>
                  <a:gd name="T14" fmla="*/ 73 w 152"/>
                  <a:gd name="T15" fmla="*/ 252 h 252"/>
                  <a:gd name="T16" fmla="*/ 152 w 152"/>
                  <a:gd name="T17" fmla="*/ 20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252">
                    <a:moveTo>
                      <a:pt x="112" y="0"/>
                    </a:moveTo>
                    <a:lnTo>
                      <a:pt x="80" y="0"/>
                    </a:lnTo>
                    <a:lnTo>
                      <a:pt x="52" y="11"/>
                    </a:lnTo>
                    <a:lnTo>
                      <a:pt x="37" y="39"/>
                    </a:lnTo>
                    <a:lnTo>
                      <a:pt x="0" y="197"/>
                    </a:lnTo>
                    <a:lnTo>
                      <a:pt x="7" y="235"/>
                    </a:lnTo>
                    <a:lnTo>
                      <a:pt x="36" y="252"/>
                    </a:lnTo>
                    <a:lnTo>
                      <a:pt x="73" y="252"/>
                    </a:lnTo>
                    <a:lnTo>
                      <a:pt x="152" y="20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15" name="Freeform 411"/>
              <p:cNvSpPr>
                <a:spLocks/>
              </p:cNvSpPr>
              <p:nvPr/>
            </p:nvSpPr>
            <p:spPr bwMode="auto">
              <a:xfrm>
                <a:off x="1925" y="1279"/>
                <a:ext cx="38" cy="49"/>
              </a:xfrm>
              <a:custGeom>
                <a:avLst/>
                <a:gdLst>
                  <a:gd name="T0" fmla="*/ 112 w 152"/>
                  <a:gd name="T1" fmla="*/ 0 h 252"/>
                  <a:gd name="T2" fmla="*/ 80 w 152"/>
                  <a:gd name="T3" fmla="*/ 0 h 252"/>
                  <a:gd name="T4" fmla="*/ 52 w 152"/>
                  <a:gd name="T5" fmla="*/ 11 h 252"/>
                  <a:gd name="T6" fmla="*/ 37 w 152"/>
                  <a:gd name="T7" fmla="*/ 39 h 252"/>
                  <a:gd name="T8" fmla="*/ 0 w 152"/>
                  <a:gd name="T9" fmla="*/ 197 h 252"/>
                  <a:gd name="T10" fmla="*/ 7 w 152"/>
                  <a:gd name="T11" fmla="*/ 235 h 252"/>
                  <a:gd name="T12" fmla="*/ 36 w 152"/>
                  <a:gd name="T13" fmla="*/ 252 h 252"/>
                  <a:gd name="T14" fmla="*/ 73 w 152"/>
                  <a:gd name="T15" fmla="*/ 252 h 252"/>
                  <a:gd name="T16" fmla="*/ 152 w 152"/>
                  <a:gd name="T17" fmla="*/ 20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252">
                    <a:moveTo>
                      <a:pt x="112" y="0"/>
                    </a:moveTo>
                    <a:lnTo>
                      <a:pt x="80" y="0"/>
                    </a:lnTo>
                    <a:lnTo>
                      <a:pt x="52" y="11"/>
                    </a:lnTo>
                    <a:lnTo>
                      <a:pt x="37" y="39"/>
                    </a:lnTo>
                    <a:lnTo>
                      <a:pt x="0" y="197"/>
                    </a:lnTo>
                    <a:lnTo>
                      <a:pt x="7" y="235"/>
                    </a:lnTo>
                    <a:lnTo>
                      <a:pt x="36" y="252"/>
                    </a:lnTo>
                    <a:lnTo>
                      <a:pt x="73" y="252"/>
                    </a:lnTo>
                    <a:lnTo>
                      <a:pt x="152" y="20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116" name="Line 412"/>
            <p:cNvSpPr>
              <a:spLocks noChangeShapeType="1"/>
            </p:cNvSpPr>
            <p:nvPr/>
          </p:nvSpPr>
          <p:spPr bwMode="auto">
            <a:xfrm>
              <a:off x="2036" y="1851"/>
              <a:ext cx="366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3117" name="Group 413"/>
          <p:cNvGrpSpPr>
            <a:grpSpLocks/>
          </p:cNvGrpSpPr>
          <p:nvPr/>
        </p:nvGrpSpPr>
        <p:grpSpPr bwMode="auto">
          <a:xfrm>
            <a:off x="5284788" y="2228850"/>
            <a:ext cx="1376362" cy="2062163"/>
            <a:chOff x="3159" y="910"/>
            <a:chExt cx="867" cy="1299"/>
          </a:xfrm>
        </p:grpSpPr>
        <p:sp>
          <p:nvSpPr>
            <p:cNvPr id="73118" name="Line 414"/>
            <p:cNvSpPr>
              <a:spLocks noChangeShapeType="1"/>
            </p:cNvSpPr>
            <p:nvPr/>
          </p:nvSpPr>
          <p:spPr bwMode="auto">
            <a:xfrm>
              <a:off x="3159" y="910"/>
              <a:ext cx="2" cy="9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19" name="Line 415"/>
            <p:cNvSpPr>
              <a:spLocks noChangeShapeType="1"/>
            </p:cNvSpPr>
            <p:nvPr/>
          </p:nvSpPr>
          <p:spPr bwMode="auto">
            <a:xfrm>
              <a:off x="3627" y="910"/>
              <a:ext cx="4" cy="7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20" name="Line 416"/>
            <p:cNvSpPr>
              <a:spLocks noChangeShapeType="1"/>
            </p:cNvSpPr>
            <p:nvPr/>
          </p:nvSpPr>
          <p:spPr bwMode="auto">
            <a:xfrm>
              <a:off x="4024" y="910"/>
              <a:ext cx="2" cy="1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3121" name="Line 417"/>
          <p:cNvSpPr>
            <a:spLocks noChangeShapeType="1"/>
          </p:cNvSpPr>
          <p:nvPr/>
        </p:nvSpPr>
        <p:spPr bwMode="auto">
          <a:xfrm>
            <a:off x="6999288" y="3125788"/>
            <a:ext cx="1454150" cy="142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3122" name="Group 418"/>
          <p:cNvGrpSpPr>
            <a:grpSpLocks/>
          </p:cNvGrpSpPr>
          <p:nvPr/>
        </p:nvGrpSpPr>
        <p:grpSpPr bwMode="auto">
          <a:xfrm>
            <a:off x="7229475" y="2228850"/>
            <a:ext cx="965200" cy="2062163"/>
            <a:chOff x="4384" y="910"/>
            <a:chExt cx="608" cy="1299"/>
          </a:xfrm>
        </p:grpSpPr>
        <p:sp>
          <p:nvSpPr>
            <p:cNvPr id="73123" name="Line 419"/>
            <p:cNvSpPr>
              <a:spLocks noChangeShapeType="1"/>
            </p:cNvSpPr>
            <p:nvPr/>
          </p:nvSpPr>
          <p:spPr bwMode="auto">
            <a:xfrm flipV="1">
              <a:off x="4384" y="910"/>
              <a:ext cx="3" cy="7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24" name="Line 420"/>
            <p:cNvSpPr>
              <a:spLocks noChangeShapeType="1"/>
            </p:cNvSpPr>
            <p:nvPr/>
          </p:nvSpPr>
          <p:spPr bwMode="auto">
            <a:xfrm flipV="1">
              <a:off x="4601" y="910"/>
              <a:ext cx="2" cy="9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25" name="Line 421"/>
            <p:cNvSpPr>
              <a:spLocks noChangeShapeType="1"/>
            </p:cNvSpPr>
            <p:nvPr/>
          </p:nvSpPr>
          <p:spPr bwMode="auto">
            <a:xfrm flipV="1">
              <a:off x="4988" y="910"/>
              <a:ext cx="4" cy="1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3126" name="Line 422"/>
          <p:cNvSpPr>
            <a:spLocks noChangeShapeType="1"/>
          </p:cNvSpPr>
          <p:nvPr/>
        </p:nvSpPr>
        <p:spPr bwMode="auto">
          <a:xfrm>
            <a:off x="6027738" y="3348038"/>
            <a:ext cx="630237" cy="942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3127" name="Group 423"/>
          <p:cNvGrpSpPr>
            <a:grpSpLocks/>
          </p:cNvGrpSpPr>
          <p:nvPr/>
        </p:nvGrpSpPr>
        <p:grpSpPr bwMode="auto">
          <a:xfrm>
            <a:off x="5284788" y="3684588"/>
            <a:ext cx="1423987" cy="866775"/>
            <a:chOff x="3159" y="1827"/>
            <a:chExt cx="897" cy="546"/>
          </a:xfrm>
        </p:grpSpPr>
        <p:sp>
          <p:nvSpPr>
            <p:cNvPr id="73128" name="Line 424"/>
            <p:cNvSpPr>
              <a:spLocks noChangeShapeType="1"/>
            </p:cNvSpPr>
            <p:nvPr/>
          </p:nvSpPr>
          <p:spPr bwMode="auto">
            <a:xfrm flipH="1" flipV="1">
              <a:off x="3159" y="1827"/>
              <a:ext cx="865" cy="3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129" name="Group 425"/>
            <p:cNvGrpSpPr>
              <a:grpSpLocks/>
            </p:cNvGrpSpPr>
            <p:nvPr/>
          </p:nvGrpSpPr>
          <p:grpSpPr bwMode="auto">
            <a:xfrm>
              <a:off x="3981" y="2265"/>
              <a:ext cx="75" cy="108"/>
              <a:chOff x="3078" y="1774"/>
              <a:chExt cx="38" cy="50"/>
            </a:xfrm>
          </p:grpSpPr>
          <p:sp>
            <p:nvSpPr>
              <p:cNvPr id="73130" name="Line 426"/>
              <p:cNvSpPr>
                <a:spLocks noChangeShapeType="1"/>
              </p:cNvSpPr>
              <p:nvPr/>
            </p:nvSpPr>
            <p:spPr bwMode="auto">
              <a:xfrm flipH="1">
                <a:off x="3090" y="1823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31" name="Freeform 427"/>
              <p:cNvSpPr>
                <a:spLocks/>
              </p:cNvSpPr>
              <p:nvPr/>
            </p:nvSpPr>
            <p:spPr bwMode="auto">
              <a:xfrm>
                <a:off x="3078" y="1809"/>
                <a:ext cx="12" cy="14"/>
              </a:xfrm>
              <a:custGeom>
                <a:avLst/>
                <a:gdLst>
                  <a:gd name="T0" fmla="*/ 0 w 48"/>
                  <a:gd name="T1" fmla="*/ 0 h 71"/>
                  <a:gd name="T2" fmla="*/ 7 w 48"/>
                  <a:gd name="T3" fmla="*/ 51 h 71"/>
                  <a:gd name="T4" fmla="*/ 48 w 48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71">
                    <a:moveTo>
                      <a:pt x="0" y="0"/>
                    </a:moveTo>
                    <a:lnTo>
                      <a:pt x="7" y="51"/>
                    </a:lnTo>
                    <a:lnTo>
                      <a:pt x="48" y="7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32" name="Line 428"/>
              <p:cNvSpPr>
                <a:spLocks noChangeShapeType="1"/>
              </p:cNvSpPr>
              <p:nvPr/>
            </p:nvSpPr>
            <p:spPr bwMode="auto">
              <a:xfrm flipV="1">
                <a:off x="3078" y="1789"/>
                <a:ext cx="7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33" name="Freeform 429"/>
              <p:cNvSpPr>
                <a:spLocks/>
              </p:cNvSpPr>
              <p:nvPr/>
            </p:nvSpPr>
            <p:spPr bwMode="auto">
              <a:xfrm>
                <a:off x="3085" y="1774"/>
                <a:ext cx="20" cy="15"/>
              </a:xfrm>
              <a:custGeom>
                <a:avLst/>
                <a:gdLst>
                  <a:gd name="T0" fmla="*/ 82 w 82"/>
                  <a:gd name="T1" fmla="*/ 0 h 73"/>
                  <a:gd name="T2" fmla="*/ 31 w 82"/>
                  <a:gd name="T3" fmla="*/ 22 h 73"/>
                  <a:gd name="T4" fmla="*/ 0 w 82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73">
                    <a:moveTo>
                      <a:pt x="82" y="0"/>
                    </a:moveTo>
                    <a:lnTo>
                      <a:pt x="31" y="22"/>
                    </a:lnTo>
                    <a:lnTo>
                      <a:pt x="0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34" name="Line 430"/>
              <p:cNvSpPr>
                <a:spLocks noChangeShapeType="1"/>
              </p:cNvSpPr>
              <p:nvPr/>
            </p:nvSpPr>
            <p:spPr bwMode="auto">
              <a:xfrm>
                <a:off x="3105" y="177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135" name="Group 431"/>
          <p:cNvGrpSpPr>
            <a:grpSpLocks/>
          </p:cNvGrpSpPr>
          <p:nvPr/>
        </p:nvGrpSpPr>
        <p:grpSpPr bwMode="auto">
          <a:xfrm>
            <a:off x="5043488" y="3198813"/>
            <a:ext cx="984250" cy="554037"/>
            <a:chOff x="3007" y="1521"/>
            <a:chExt cx="620" cy="349"/>
          </a:xfrm>
        </p:grpSpPr>
        <p:sp>
          <p:nvSpPr>
            <p:cNvPr id="73136" name="Line 432"/>
            <p:cNvSpPr>
              <a:spLocks noChangeShapeType="1"/>
            </p:cNvSpPr>
            <p:nvPr/>
          </p:nvSpPr>
          <p:spPr bwMode="auto">
            <a:xfrm flipV="1">
              <a:off x="3159" y="1615"/>
              <a:ext cx="468" cy="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37" name="Freeform 433"/>
            <p:cNvSpPr>
              <a:spLocks/>
            </p:cNvSpPr>
            <p:nvPr/>
          </p:nvSpPr>
          <p:spPr bwMode="auto">
            <a:xfrm>
              <a:off x="3007" y="1710"/>
              <a:ext cx="93" cy="160"/>
            </a:xfrm>
            <a:custGeom>
              <a:avLst/>
              <a:gdLst>
                <a:gd name="T0" fmla="*/ 89 w 189"/>
                <a:gd name="T1" fmla="*/ 0 h 373"/>
                <a:gd name="T2" fmla="*/ 0 w 189"/>
                <a:gd name="T3" fmla="*/ 373 h 373"/>
                <a:gd name="T4" fmla="*/ 83 w 189"/>
                <a:gd name="T5" fmla="*/ 373 h 373"/>
                <a:gd name="T6" fmla="*/ 133 w 189"/>
                <a:gd name="T7" fmla="*/ 352 h 373"/>
                <a:gd name="T8" fmla="*/ 164 w 189"/>
                <a:gd name="T9" fmla="*/ 301 h 373"/>
                <a:gd name="T10" fmla="*/ 189 w 189"/>
                <a:gd name="T11" fmla="*/ 197 h 373"/>
                <a:gd name="T12" fmla="*/ 183 w 189"/>
                <a:gd name="T13" fmla="*/ 146 h 373"/>
                <a:gd name="T14" fmla="*/ 142 w 189"/>
                <a:gd name="T15" fmla="*/ 124 h 373"/>
                <a:gd name="T16" fmla="*/ 59 w 189"/>
                <a:gd name="T17" fmla="*/ 12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73">
                  <a:moveTo>
                    <a:pt x="89" y="0"/>
                  </a:moveTo>
                  <a:lnTo>
                    <a:pt x="0" y="373"/>
                  </a:lnTo>
                  <a:lnTo>
                    <a:pt x="83" y="373"/>
                  </a:lnTo>
                  <a:lnTo>
                    <a:pt x="133" y="352"/>
                  </a:lnTo>
                  <a:lnTo>
                    <a:pt x="164" y="301"/>
                  </a:lnTo>
                  <a:lnTo>
                    <a:pt x="189" y="197"/>
                  </a:lnTo>
                  <a:lnTo>
                    <a:pt x="183" y="146"/>
                  </a:lnTo>
                  <a:lnTo>
                    <a:pt x="142" y="124"/>
                  </a:lnTo>
                  <a:lnTo>
                    <a:pt x="59" y="1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138" name="Group 434"/>
            <p:cNvGrpSpPr>
              <a:grpSpLocks/>
            </p:cNvGrpSpPr>
            <p:nvPr/>
          </p:nvGrpSpPr>
          <p:grpSpPr bwMode="auto">
            <a:xfrm>
              <a:off x="3450" y="1521"/>
              <a:ext cx="94" cy="111"/>
              <a:chOff x="2809" y="1408"/>
              <a:chExt cx="48" cy="51"/>
            </a:xfrm>
          </p:grpSpPr>
          <p:sp>
            <p:nvSpPr>
              <p:cNvPr id="73139" name="Freeform 435"/>
              <p:cNvSpPr>
                <a:spLocks/>
              </p:cNvSpPr>
              <p:nvPr/>
            </p:nvSpPr>
            <p:spPr bwMode="auto">
              <a:xfrm>
                <a:off x="2846" y="1450"/>
                <a:ext cx="4" cy="9"/>
              </a:xfrm>
              <a:custGeom>
                <a:avLst/>
                <a:gdLst>
                  <a:gd name="T0" fmla="*/ 0 w 17"/>
                  <a:gd name="T1" fmla="*/ 0 h 49"/>
                  <a:gd name="T2" fmla="*/ 2 w 17"/>
                  <a:gd name="T3" fmla="*/ 27 h 49"/>
                  <a:gd name="T4" fmla="*/ 17 w 17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2" y="27"/>
                    </a:lnTo>
                    <a:lnTo>
                      <a:pt x="17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40" name="Freeform 436"/>
              <p:cNvSpPr>
                <a:spLocks/>
              </p:cNvSpPr>
              <p:nvPr/>
            </p:nvSpPr>
            <p:spPr bwMode="auto">
              <a:xfrm>
                <a:off x="2809" y="1408"/>
                <a:ext cx="37" cy="49"/>
              </a:xfrm>
              <a:custGeom>
                <a:avLst/>
                <a:gdLst>
                  <a:gd name="T0" fmla="*/ 113 w 152"/>
                  <a:gd name="T1" fmla="*/ 0 h 251"/>
                  <a:gd name="T2" fmla="*/ 80 w 152"/>
                  <a:gd name="T3" fmla="*/ 0 h 251"/>
                  <a:gd name="T4" fmla="*/ 53 w 152"/>
                  <a:gd name="T5" fmla="*/ 11 h 251"/>
                  <a:gd name="T6" fmla="*/ 37 w 152"/>
                  <a:gd name="T7" fmla="*/ 39 h 251"/>
                  <a:gd name="T8" fmla="*/ 0 w 152"/>
                  <a:gd name="T9" fmla="*/ 198 h 251"/>
                  <a:gd name="T10" fmla="*/ 6 w 152"/>
                  <a:gd name="T11" fmla="*/ 234 h 251"/>
                  <a:gd name="T12" fmla="*/ 36 w 152"/>
                  <a:gd name="T13" fmla="*/ 251 h 251"/>
                  <a:gd name="T14" fmla="*/ 72 w 152"/>
                  <a:gd name="T15" fmla="*/ 251 h 251"/>
                  <a:gd name="T16" fmla="*/ 152 w 152"/>
                  <a:gd name="T17" fmla="*/ 202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251">
                    <a:moveTo>
                      <a:pt x="113" y="0"/>
                    </a:moveTo>
                    <a:lnTo>
                      <a:pt x="80" y="0"/>
                    </a:lnTo>
                    <a:lnTo>
                      <a:pt x="53" y="11"/>
                    </a:lnTo>
                    <a:lnTo>
                      <a:pt x="37" y="39"/>
                    </a:lnTo>
                    <a:lnTo>
                      <a:pt x="0" y="198"/>
                    </a:lnTo>
                    <a:lnTo>
                      <a:pt x="6" y="234"/>
                    </a:lnTo>
                    <a:lnTo>
                      <a:pt x="36" y="251"/>
                    </a:lnTo>
                    <a:lnTo>
                      <a:pt x="72" y="251"/>
                    </a:lnTo>
                    <a:lnTo>
                      <a:pt x="152" y="20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41" name="Line 437"/>
              <p:cNvSpPr>
                <a:spLocks noChangeShapeType="1"/>
              </p:cNvSpPr>
              <p:nvPr/>
            </p:nvSpPr>
            <p:spPr bwMode="auto">
              <a:xfrm flipH="1">
                <a:off x="2836" y="1408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42" name="Line 438"/>
              <p:cNvSpPr>
                <a:spLocks noChangeShapeType="1"/>
              </p:cNvSpPr>
              <p:nvPr/>
            </p:nvSpPr>
            <p:spPr bwMode="auto">
              <a:xfrm flipH="1">
                <a:off x="2846" y="1408"/>
                <a:ext cx="11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143" name="Group 439"/>
          <p:cNvGrpSpPr>
            <a:grpSpLocks/>
          </p:cNvGrpSpPr>
          <p:nvPr/>
        </p:nvGrpSpPr>
        <p:grpSpPr bwMode="auto">
          <a:xfrm>
            <a:off x="5084763" y="1884363"/>
            <a:ext cx="1774825" cy="347662"/>
            <a:chOff x="3033" y="693"/>
            <a:chExt cx="1118" cy="219"/>
          </a:xfrm>
        </p:grpSpPr>
        <p:grpSp>
          <p:nvGrpSpPr>
            <p:cNvPr id="73144" name="Group 440"/>
            <p:cNvGrpSpPr>
              <a:grpSpLocks/>
            </p:cNvGrpSpPr>
            <p:nvPr/>
          </p:nvGrpSpPr>
          <p:grpSpPr bwMode="auto">
            <a:xfrm>
              <a:off x="3999" y="693"/>
              <a:ext cx="152" cy="160"/>
              <a:chOff x="3087" y="1046"/>
              <a:chExt cx="77" cy="74"/>
            </a:xfrm>
          </p:grpSpPr>
          <p:sp>
            <p:nvSpPr>
              <p:cNvPr id="73145" name="Line 441"/>
              <p:cNvSpPr>
                <a:spLocks noChangeShapeType="1"/>
              </p:cNvSpPr>
              <p:nvPr/>
            </p:nvSpPr>
            <p:spPr bwMode="auto">
              <a:xfrm flipH="1">
                <a:off x="3098" y="1119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46" name="Freeform 442"/>
              <p:cNvSpPr>
                <a:spLocks/>
              </p:cNvSpPr>
              <p:nvPr/>
            </p:nvSpPr>
            <p:spPr bwMode="auto">
              <a:xfrm>
                <a:off x="3087" y="1106"/>
                <a:ext cx="11" cy="13"/>
              </a:xfrm>
              <a:custGeom>
                <a:avLst/>
                <a:gdLst>
                  <a:gd name="T0" fmla="*/ 0 w 47"/>
                  <a:gd name="T1" fmla="*/ 0 h 73"/>
                  <a:gd name="T2" fmla="*/ 6 w 47"/>
                  <a:gd name="T3" fmla="*/ 51 h 73"/>
                  <a:gd name="T4" fmla="*/ 47 w 47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73">
                    <a:moveTo>
                      <a:pt x="0" y="0"/>
                    </a:moveTo>
                    <a:lnTo>
                      <a:pt x="6" y="51"/>
                    </a:lnTo>
                    <a:lnTo>
                      <a:pt x="47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47" name="Line 443"/>
              <p:cNvSpPr>
                <a:spLocks noChangeShapeType="1"/>
              </p:cNvSpPr>
              <p:nvPr/>
            </p:nvSpPr>
            <p:spPr bwMode="auto">
              <a:xfrm flipV="1">
                <a:off x="3087" y="1085"/>
                <a:ext cx="6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48" name="Freeform 444"/>
              <p:cNvSpPr>
                <a:spLocks/>
              </p:cNvSpPr>
              <p:nvPr/>
            </p:nvSpPr>
            <p:spPr bwMode="auto">
              <a:xfrm>
                <a:off x="3093" y="1070"/>
                <a:ext cx="20" cy="15"/>
              </a:xfrm>
              <a:custGeom>
                <a:avLst/>
                <a:gdLst>
                  <a:gd name="T0" fmla="*/ 82 w 82"/>
                  <a:gd name="T1" fmla="*/ 0 h 73"/>
                  <a:gd name="T2" fmla="*/ 32 w 82"/>
                  <a:gd name="T3" fmla="*/ 21 h 73"/>
                  <a:gd name="T4" fmla="*/ 0 w 82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73">
                    <a:moveTo>
                      <a:pt x="82" y="0"/>
                    </a:moveTo>
                    <a:lnTo>
                      <a:pt x="32" y="21"/>
                    </a:lnTo>
                    <a:lnTo>
                      <a:pt x="0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49" name="Line 445"/>
              <p:cNvSpPr>
                <a:spLocks noChangeShapeType="1"/>
              </p:cNvSpPr>
              <p:nvPr/>
            </p:nvSpPr>
            <p:spPr bwMode="auto">
              <a:xfrm>
                <a:off x="3113" y="1070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50" name="Line 446"/>
              <p:cNvSpPr>
                <a:spLocks noChangeShapeType="1"/>
              </p:cNvSpPr>
              <p:nvPr/>
            </p:nvSpPr>
            <p:spPr bwMode="auto">
              <a:xfrm flipV="1">
                <a:off x="3154" y="1046"/>
                <a:ext cx="10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151" name="Group 447"/>
            <p:cNvGrpSpPr>
              <a:grpSpLocks/>
            </p:cNvGrpSpPr>
            <p:nvPr/>
          </p:nvGrpSpPr>
          <p:grpSpPr bwMode="auto">
            <a:xfrm>
              <a:off x="3159" y="910"/>
              <a:ext cx="865" cy="2"/>
              <a:chOff x="2662" y="1146"/>
              <a:chExt cx="438" cy="1"/>
            </a:xfrm>
          </p:grpSpPr>
          <p:sp>
            <p:nvSpPr>
              <p:cNvPr id="73152" name="Line 448"/>
              <p:cNvSpPr>
                <a:spLocks noChangeShapeType="1"/>
              </p:cNvSpPr>
              <p:nvPr/>
            </p:nvSpPr>
            <p:spPr bwMode="auto">
              <a:xfrm flipH="1">
                <a:off x="3019" y="1146"/>
                <a:ext cx="81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3153" name="Group 449"/>
              <p:cNvGrpSpPr>
                <a:grpSpLocks/>
              </p:cNvGrpSpPr>
              <p:nvPr/>
            </p:nvGrpSpPr>
            <p:grpSpPr bwMode="auto">
              <a:xfrm>
                <a:off x="2662" y="1146"/>
                <a:ext cx="357" cy="1"/>
                <a:chOff x="2662" y="1146"/>
                <a:chExt cx="357" cy="1"/>
              </a:xfrm>
            </p:grpSpPr>
            <p:sp>
              <p:nvSpPr>
                <p:cNvPr id="73154" name="Line 450"/>
                <p:cNvSpPr>
                  <a:spLocks noChangeShapeType="1"/>
                </p:cNvSpPr>
                <p:nvPr/>
              </p:nvSpPr>
              <p:spPr bwMode="auto">
                <a:xfrm flipH="1">
                  <a:off x="2662" y="1146"/>
                  <a:ext cx="273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55" name="Line 451"/>
                <p:cNvSpPr>
                  <a:spLocks noChangeShapeType="1"/>
                </p:cNvSpPr>
                <p:nvPr/>
              </p:nvSpPr>
              <p:spPr bwMode="auto">
                <a:xfrm>
                  <a:off x="2935" y="1146"/>
                  <a:ext cx="8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3156" name="Group 452"/>
            <p:cNvGrpSpPr>
              <a:grpSpLocks/>
            </p:cNvGrpSpPr>
            <p:nvPr/>
          </p:nvGrpSpPr>
          <p:grpSpPr bwMode="auto">
            <a:xfrm>
              <a:off x="3033" y="703"/>
              <a:ext cx="178" cy="158"/>
              <a:chOff x="2598" y="1050"/>
              <a:chExt cx="90" cy="73"/>
            </a:xfrm>
          </p:grpSpPr>
          <p:sp>
            <p:nvSpPr>
              <p:cNvPr id="73157" name="Freeform 453"/>
              <p:cNvSpPr>
                <a:spLocks/>
              </p:cNvSpPr>
              <p:nvPr/>
            </p:nvSpPr>
            <p:spPr bwMode="auto">
              <a:xfrm>
                <a:off x="2598" y="1050"/>
                <a:ext cx="46" cy="73"/>
              </a:xfrm>
              <a:custGeom>
                <a:avLst/>
                <a:gdLst>
                  <a:gd name="T0" fmla="*/ 88 w 187"/>
                  <a:gd name="T1" fmla="*/ 0 h 375"/>
                  <a:gd name="T2" fmla="*/ 0 w 187"/>
                  <a:gd name="T3" fmla="*/ 375 h 375"/>
                  <a:gd name="T4" fmla="*/ 82 w 187"/>
                  <a:gd name="T5" fmla="*/ 375 h 375"/>
                  <a:gd name="T6" fmla="*/ 133 w 187"/>
                  <a:gd name="T7" fmla="*/ 353 h 375"/>
                  <a:gd name="T8" fmla="*/ 163 w 187"/>
                  <a:gd name="T9" fmla="*/ 302 h 375"/>
                  <a:gd name="T10" fmla="*/ 187 w 187"/>
                  <a:gd name="T11" fmla="*/ 197 h 375"/>
                  <a:gd name="T12" fmla="*/ 181 w 187"/>
                  <a:gd name="T13" fmla="*/ 146 h 375"/>
                  <a:gd name="T14" fmla="*/ 141 w 187"/>
                  <a:gd name="T15" fmla="*/ 126 h 375"/>
                  <a:gd name="T16" fmla="*/ 59 w 187"/>
                  <a:gd name="T17" fmla="*/ 126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375">
                    <a:moveTo>
                      <a:pt x="88" y="0"/>
                    </a:moveTo>
                    <a:lnTo>
                      <a:pt x="0" y="375"/>
                    </a:lnTo>
                    <a:lnTo>
                      <a:pt x="82" y="375"/>
                    </a:lnTo>
                    <a:lnTo>
                      <a:pt x="133" y="353"/>
                    </a:lnTo>
                    <a:lnTo>
                      <a:pt x="163" y="302"/>
                    </a:lnTo>
                    <a:lnTo>
                      <a:pt x="187" y="197"/>
                    </a:lnTo>
                    <a:lnTo>
                      <a:pt x="181" y="146"/>
                    </a:lnTo>
                    <a:lnTo>
                      <a:pt x="141" y="126"/>
                    </a:lnTo>
                    <a:lnTo>
                      <a:pt x="59" y="12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58" name="Line 454"/>
              <p:cNvSpPr>
                <a:spLocks noChangeShapeType="1"/>
              </p:cNvSpPr>
              <p:nvPr/>
            </p:nvSpPr>
            <p:spPr bwMode="auto">
              <a:xfrm flipV="1">
                <a:off x="2679" y="1050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159" name="Group 455"/>
            <p:cNvGrpSpPr>
              <a:grpSpLocks/>
            </p:cNvGrpSpPr>
            <p:nvPr/>
          </p:nvGrpSpPr>
          <p:grpSpPr bwMode="auto">
            <a:xfrm>
              <a:off x="3580" y="699"/>
              <a:ext cx="174" cy="152"/>
              <a:chOff x="2875" y="1048"/>
              <a:chExt cx="88" cy="71"/>
            </a:xfrm>
          </p:grpSpPr>
          <p:sp>
            <p:nvSpPr>
              <p:cNvPr id="73160" name="Freeform 456"/>
              <p:cNvSpPr>
                <a:spLocks/>
              </p:cNvSpPr>
              <p:nvPr/>
            </p:nvSpPr>
            <p:spPr bwMode="auto">
              <a:xfrm>
                <a:off x="2875" y="1068"/>
                <a:ext cx="38" cy="51"/>
              </a:xfrm>
              <a:custGeom>
                <a:avLst/>
                <a:gdLst>
                  <a:gd name="T0" fmla="*/ 113 w 152"/>
                  <a:gd name="T1" fmla="*/ 0 h 252"/>
                  <a:gd name="T2" fmla="*/ 81 w 152"/>
                  <a:gd name="T3" fmla="*/ 0 h 252"/>
                  <a:gd name="T4" fmla="*/ 53 w 152"/>
                  <a:gd name="T5" fmla="*/ 11 h 252"/>
                  <a:gd name="T6" fmla="*/ 38 w 152"/>
                  <a:gd name="T7" fmla="*/ 39 h 252"/>
                  <a:gd name="T8" fmla="*/ 0 w 152"/>
                  <a:gd name="T9" fmla="*/ 197 h 252"/>
                  <a:gd name="T10" fmla="*/ 7 w 152"/>
                  <a:gd name="T11" fmla="*/ 235 h 252"/>
                  <a:gd name="T12" fmla="*/ 37 w 152"/>
                  <a:gd name="T13" fmla="*/ 252 h 252"/>
                  <a:gd name="T14" fmla="*/ 72 w 152"/>
                  <a:gd name="T15" fmla="*/ 252 h 252"/>
                  <a:gd name="T16" fmla="*/ 152 w 152"/>
                  <a:gd name="T17" fmla="*/ 20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252">
                    <a:moveTo>
                      <a:pt x="113" y="0"/>
                    </a:moveTo>
                    <a:lnTo>
                      <a:pt x="81" y="0"/>
                    </a:lnTo>
                    <a:lnTo>
                      <a:pt x="53" y="11"/>
                    </a:lnTo>
                    <a:lnTo>
                      <a:pt x="38" y="39"/>
                    </a:lnTo>
                    <a:lnTo>
                      <a:pt x="0" y="197"/>
                    </a:lnTo>
                    <a:lnTo>
                      <a:pt x="7" y="235"/>
                    </a:lnTo>
                    <a:lnTo>
                      <a:pt x="37" y="252"/>
                    </a:lnTo>
                    <a:lnTo>
                      <a:pt x="72" y="252"/>
                    </a:lnTo>
                    <a:lnTo>
                      <a:pt x="152" y="20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61" name="Line 457"/>
              <p:cNvSpPr>
                <a:spLocks noChangeShapeType="1"/>
              </p:cNvSpPr>
              <p:nvPr/>
            </p:nvSpPr>
            <p:spPr bwMode="auto">
              <a:xfrm flipH="1">
                <a:off x="2912" y="1068"/>
                <a:ext cx="12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62" name="Freeform 458"/>
              <p:cNvSpPr>
                <a:spLocks/>
              </p:cNvSpPr>
              <p:nvPr/>
            </p:nvSpPr>
            <p:spPr bwMode="auto">
              <a:xfrm>
                <a:off x="2912" y="1110"/>
                <a:ext cx="5" cy="9"/>
              </a:xfrm>
              <a:custGeom>
                <a:avLst/>
                <a:gdLst>
                  <a:gd name="T0" fmla="*/ 0 w 17"/>
                  <a:gd name="T1" fmla="*/ 0 h 49"/>
                  <a:gd name="T2" fmla="*/ 2 w 17"/>
                  <a:gd name="T3" fmla="*/ 27 h 49"/>
                  <a:gd name="T4" fmla="*/ 17 w 17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2" y="27"/>
                    </a:lnTo>
                    <a:lnTo>
                      <a:pt x="17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63" name="Line 459"/>
              <p:cNvSpPr>
                <a:spLocks noChangeShapeType="1"/>
              </p:cNvSpPr>
              <p:nvPr/>
            </p:nvSpPr>
            <p:spPr bwMode="auto">
              <a:xfrm flipH="1">
                <a:off x="2903" y="1068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64" name="Line 460"/>
              <p:cNvSpPr>
                <a:spLocks noChangeShapeType="1"/>
              </p:cNvSpPr>
              <p:nvPr/>
            </p:nvSpPr>
            <p:spPr bwMode="auto">
              <a:xfrm flipV="1">
                <a:off x="2953" y="1048"/>
                <a:ext cx="10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165" name="Group 461"/>
          <p:cNvGrpSpPr>
            <a:grpSpLocks/>
          </p:cNvGrpSpPr>
          <p:nvPr/>
        </p:nvGrpSpPr>
        <p:grpSpPr bwMode="auto">
          <a:xfrm>
            <a:off x="6657975" y="1881188"/>
            <a:ext cx="1790700" cy="350837"/>
            <a:chOff x="4024" y="691"/>
            <a:chExt cx="1128" cy="221"/>
          </a:xfrm>
        </p:grpSpPr>
        <p:sp>
          <p:nvSpPr>
            <p:cNvPr id="73166" name="Line 462"/>
            <p:cNvSpPr>
              <a:spLocks noChangeShapeType="1"/>
            </p:cNvSpPr>
            <p:nvPr/>
          </p:nvSpPr>
          <p:spPr bwMode="auto">
            <a:xfrm flipH="1">
              <a:off x="4024" y="910"/>
              <a:ext cx="36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167" name="Group 463"/>
            <p:cNvGrpSpPr>
              <a:grpSpLocks/>
            </p:cNvGrpSpPr>
            <p:nvPr/>
          </p:nvGrpSpPr>
          <p:grpSpPr bwMode="auto">
            <a:xfrm>
              <a:off x="4307" y="691"/>
              <a:ext cx="845" cy="221"/>
              <a:chOff x="4307" y="691"/>
              <a:chExt cx="845" cy="221"/>
            </a:xfrm>
          </p:grpSpPr>
          <p:sp>
            <p:nvSpPr>
              <p:cNvPr id="73168" name="Line 464"/>
              <p:cNvSpPr>
                <a:spLocks noChangeShapeType="1"/>
              </p:cNvSpPr>
              <p:nvPr/>
            </p:nvSpPr>
            <p:spPr bwMode="auto">
              <a:xfrm>
                <a:off x="4384" y="910"/>
                <a:ext cx="604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3169" name="Group 465"/>
              <p:cNvGrpSpPr>
                <a:grpSpLocks/>
              </p:cNvGrpSpPr>
              <p:nvPr/>
            </p:nvGrpSpPr>
            <p:grpSpPr bwMode="auto">
              <a:xfrm>
                <a:off x="4589" y="699"/>
                <a:ext cx="223" cy="154"/>
                <a:chOff x="3386" y="1048"/>
                <a:chExt cx="113" cy="72"/>
              </a:xfrm>
            </p:grpSpPr>
            <p:sp>
              <p:nvSpPr>
                <p:cNvPr id="73170" name="Freeform 466"/>
                <p:cNvSpPr>
                  <a:spLocks/>
                </p:cNvSpPr>
                <p:nvPr/>
              </p:nvSpPr>
              <p:spPr bwMode="auto">
                <a:xfrm>
                  <a:off x="3386" y="1048"/>
                  <a:ext cx="47" cy="72"/>
                </a:xfrm>
                <a:custGeom>
                  <a:avLst/>
                  <a:gdLst>
                    <a:gd name="T0" fmla="*/ 88 w 188"/>
                    <a:gd name="T1" fmla="*/ 0 h 374"/>
                    <a:gd name="T2" fmla="*/ 0 w 188"/>
                    <a:gd name="T3" fmla="*/ 374 h 374"/>
                    <a:gd name="T4" fmla="*/ 83 w 188"/>
                    <a:gd name="T5" fmla="*/ 374 h 374"/>
                    <a:gd name="T6" fmla="*/ 133 w 188"/>
                    <a:gd name="T7" fmla="*/ 354 h 374"/>
                    <a:gd name="T8" fmla="*/ 164 w 188"/>
                    <a:gd name="T9" fmla="*/ 301 h 374"/>
                    <a:gd name="T10" fmla="*/ 188 w 188"/>
                    <a:gd name="T11" fmla="*/ 198 h 374"/>
                    <a:gd name="T12" fmla="*/ 181 w 188"/>
                    <a:gd name="T13" fmla="*/ 146 h 374"/>
                    <a:gd name="T14" fmla="*/ 142 w 188"/>
                    <a:gd name="T15" fmla="*/ 125 h 374"/>
                    <a:gd name="T16" fmla="*/ 59 w 188"/>
                    <a:gd name="T17" fmla="*/ 125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" h="374">
                      <a:moveTo>
                        <a:pt x="88" y="0"/>
                      </a:moveTo>
                      <a:lnTo>
                        <a:pt x="0" y="374"/>
                      </a:lnTo>
                      <a:lnTo>
                        <a:pt x="83" y="374"/>
                      </a:lnTo>
                      <a:lnTo>
                        <a:pt x="133" y="354"/>
                      </a:lnTo>
                      <a:lnTo>
                        <a:pt x="164" y="301"/>
                      </a:lnTo>
                      <a:lnTo>
                        <a:pt x="188" y="198"/>
                      </a:lnTo>
                      <a:lnTo>
                        <a:pt x="181" y="146"/>
                      </a:lnTo>
                      <a:lnTo>
                        <a:pt x="142" y="125"/>
                      </a:lnTo>
                      <a:lnTo>
                        <a:pt x="59" y="125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71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3467" y="1048"/>
                  <a:ext cx="10" cy="1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72" name="Line 468"/>
                <p:cNvSpPr>
                  <a:spLocks noChangeShapeType="1"/>
                </p:cNvSpPr>
                <p:nvPr/>
              </p:nvSpPr>
              <p:spPr bwMode="auto">
                <a:xfrm flipH="1">
                  <a:off x="3490" y="1048"/>
                  <a:ext cx="9" cy="1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3173" name="Group 469"/>
              <p:cNvGrpSpPr>
                <a:grpSpLocks/>
              </p:cNvGrpSpPr>
              <p:nvPr/>
            </p:nvGrpSpPr>
            <p:grpSpPr bwMode="auto">
              <a:xfrm>
                <a:off x="4952" y="691"/>
                <a:ext cx="200" cy="160"/>
                <a:chOff x="3570" y="1045"/>
                <a:chExt cx="101" cy="74"/>
              </a:xfrm>
            </p:grpSpPr>
            <p:sp>
              <p:nvSpPr>
                <p:cNvPr id="73174" name="Line 470"/>
                <p:cNvSpPr>
                  <a:spLocks noChangeShapeType="1"/>
                </p:cNvSpPr>
                <p:nvPr/>
              </p:nvSpPr>
              <p:spPr bwMode="auto">
                <a:xfrm flipH="1">
                  <a:off x="3582" y="1119"/>
                  <a:ext cx="1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75" name="Freeform 471"/>
                <p:cNvSpPr>
                  <a:spLocks/>
                </p:cNvSpPr>
                <p:nvPr/>
              </p:nvSpPr>
              <p:spPr bwMode="auto">
                <a:xfrm>
                  <a:off x="3570" y="1104"/>
                  <a:ext cx="12" cy="15"/>
                </a:xfrm>
                <a:custGeom>
                  <a:avLst/>
                  <a:gdLst>
                    <a:gd name="T0" fmla="*/ 0 w 46"/>
                    <a:gd name="T1" fmla="*/ 0 h 73"/>
                    <a:gd name="T2" fmla="*/ 7 w 46"/>
                    <a:gd name="T3" fmla="*/ 52 h 73"/>
                    <a:gd name="T4" fmla="*/ 46 w 46"/>
                    <a:gd name="T5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73">
                      <a:moveTo>
                        <a:pt x="0" y="0"/>
                      </a:moveTo>
                      <a:lnTo>
                        <a:pt x="7" y="52"/>
                      </a:lnTo>
                      <a:lnTo>
                        <a:pt x="46" y="73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76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3570" y="1084"/>
                  <a:ext cx="6" cy="2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77" name="Freeform 473"/>
                <p:cNvSpPr>
                  <a:spLocks/>
                </p:cNvSpPr>
                <p:nvPr/>
              </p:nvSpPr>
              <p:spPr bwMode="auto">
                <a:xfrm>
                  <a:off x="3576" y="1069"/>
                  <a:ext cx="20" cy="15"/>
                </a:xfrm>
                <a:custGeom>
                  <a:avLst/>
                  <a:gdLst>
                    <a:gd name="T0" fmla="*/ 80 w 80"/>
                    <a:gd name="T1" fmla="*/ 0 h 73"/>
                    <a:gd name="T2" fmla="*/ 30 w 80"/>
                    <a:gd name="T3" fmla="*/ 22 h 73"/>
                    <a:gd name="T4" fmla="*/ 0 w 80"/>
                    <a:gd name="T5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0" h="73">
                      <a:moveTo>
                        <a:pt x="80" y="0"/>
                      </a:moveTo>
                      <a:lnTo>
                        <a:pt x="30" y="22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78" name="Line 474"/>
                <p:cNvSpPr>
                  <a:spLocks noChangeShapeType="1"/>
                </p:cNvSpPr>
                <p:nvPr/>
              </p:nvSpPr>
              <p:spPr bwMode="auto">
                <a:xfrm>
                  <a:off x="3596" y="1069"/>
                  <a:ext cx="1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79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3638" y="1045"/>
                  <a:ext cx="9" cy="1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80" name="Line 476"/>
                <p:cNvSpPr>
                  <a:spLocks noChangeShapeType="1"/>
                </p:cNvSpPr>
                <p:nvPr/>
              </p:nvSpPr>
              <p:spPr bwMode="auto">
                <a:xfrm flipH="1">
                  <a:off x="3661" y="1045"/>
                  <a:ext cx="10" cy="1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3181" name="Group 477"/>
              <p:cNvGrpSpPr>
                <a:grpSpLocks/>
              </p:cNvGrpSpPr>
              <p:nvPr/>
            </p:nvGrpSpPr>
            <p:grpSpPr bwMode="auto">
              <a:xfrm>
                <a:off x="4307" y="691"/>
                <a:ext cx="211" cy="162"/>
                <a:chOff x="3243" y="1045"/>
                <a:chExt cx="107" cy="75"/>
              </a:xfrm>
            </p:grpSpPr>
            <p:sp>
              <p:nvSpPr>
                <p:cNvPr id="73182" name="Line 478"/>
                <p:cNvSpPr>
                  <a:spLocks noChangeShapeType="1"/>
                </p:cNvSpPr>
                <p:nvPr/>
              </p:nvSpPr>
              <p:spPr bwMode="auto">
                <a:xfrm flipH="1">
                  <a:off x="3270" y="1070"/>
                  <a:ext cx="2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83" name="Line 479"/>
                <p:cNvSpPr>
                  <a:spLocks noChangeShapeType="1"/>
                </p:cNvSpPr>
                <p:nvPr/>
              </p:nvSpPr>
              <p:spPr bwMode="auto">
                <a:xfrm flipH="1">
                  <a:off x="3270" y="1070"/>
                  <a:ext cx="2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84" name="Freeform 480"/>
                <p:cNvSpPr>
                  <a:spLocks/>
                </p:cNvSpPr>
                <p:nvPr/>
              </p:nvSpPr>
              <p:spPr bwMode="auto">
                <a:xfrm>
                  <a:off x="3280" y="1112"/>
                  <a:ext cx="4" cy="8"/>
                </a:xfrm>
                <a:custGeom>
                  <a:avLst/>
                  <a:gdLst>
                    <a:gd name="T0" fmla="*/ 0 w 16"/>
                    <a:gd name="T1" fmla="*/ 0 h 48"/>
                    <a:gd name="T2" fmla="*/ 1 w 16"/>
                    <a:gd name="T3" fmla="*/ 28 h 48"/>
                    <a:gd name="T4" fmla="*/ 16 w 16"/>
                    <a:gd name="T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48">
                      <a:moveTo>
                        <a:pt x="0" y="0"/>
                      </a:moveTo>
                      <a:lnTo>
                        <a:pt x="1" y="28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85" name="Freeform 481"/>
                <p:cNvSpPr>
                  <a:spLocks/>
                </p:cNvSpPr>
                <p:nvPr/>
              </p:nvSpPr>
              <p:spPr bwMode="auto">
                <a:xfrm>
                  <a:off x="3280" y="1112"/>
                  <a:ext cx="4" cy="8"/>
                </a:xfrm>
                <a:custGeom>
                  <a:avLst/>
                  <a:gdLst>
                    <a:gd name="T0" fmla="*/ 0 w 16"/>
                    <a:gd name="T1" fmla="*/ 0 h 48"/>
                    <a:gd name="T2" fmla="*/ 1 w 16"/>
                    <a:gd name="T3" fmla="*/ 28 h 48"/>
                    <a:gd name="T4" fmla="*/ 16 w 16"/>
                    <a:gd name="T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48">
                      <a:moveTo>
                        <a:pt x="0" y="0"/>
                      </a:moveTo>
                      <a:lnTo>
                        <a:pt x="1" y="28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86" name="Line 482"/>
                <p:cNvSpPr>
                  <a:spLocks noChangeShapeType="1"/>
                </p:cNvSpPr>
                <p:nvPr/>
              </p:nvSpPr>
              <p:spPr bwMode="auto">
                <a:xfrm flipH="1">
                  <a:off x="3280" y="1070"/>
                  <a:ext cx="11" cy="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87" name="Line 483"/>
                <p:cNvSpPr>
                  <a:spLocks noChangeShapeType="1"/>
                </p:cNvSpPr>
                <p:nvPr/>
              </p:nvSpPr>
              <p:spPr bwMode="auto">
                <a:xfrm flipH="1">
                  <a:off x="3280" y="1070"/>
                  <a:ext cx="11" cy="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88" name="Freeform 484"/>
                <p:cNvSpPr>
                  <a:spLocks/>
                </p:cNvSpPr>
                <p:nvPr/>
              </p:nvSpPr>
              <p:spPr bwMode="auto">
                <a:xfrm>
                  <a:off x="3243" y="1070"/>
                  <a:ext cx="37" cy="49"/>
                </a:xfrm>
                <a:custGeom>
                  <a:avLst/>
                  <a:gdLst>
                    <a:gd name="T0" fmla="*/ 113 w 151"/>
                    <a:gd name="T1" fmla="*/ 0 h 251"/>
                    <a:gd name="T2" fmla="*/ 79 w 151"/>
                    <a:gd name="T3" fmla="*/ 0 h 251"/>
                    <a:gd name="T4" fmla="*/ 53 w 151"/>
                    <a:gd name="T5" fmla="*/ 11 h 251"/>
                    <a:gd name="T6" fmla="*/ 38 w 151"/>
                    <a:gd name="T7" fmla="*/ 39 h 251"/>
                    <a:gd name="T8" fmla="*/ 0 w 151"/>
                    <a:gd name="T9" fmla="*/ 197 h 251"/>
                    <a:gd name="T10" fmla="*/ 6 w 151"/>
                    <a:gd name="T11" fmla="*/ 234 h 251"/>
                    <a:gd name="T12" fmla="*/ 37 w 151"/>
                    <a:gd name="T13" fmla="*/ 251 h 251"/>
                    <a:gd name="T14" fmla="*/ 72 w 151"/>
                    <a:gd name="T15" fmla="*/ 251 h 251"/>
                    <a:gd name="T16" fmla="*/ 151 w 151"/>
                    <a:gd name="T17" fmla="*/ 201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251">
                      <a:moveTo>
                        <a:pt x="113" y="0"/>
                      </a:moveTo>
                      <a:lnTo>
                        <a:pt x="79" y="0"/>
                      </a:lnTo>
                      <a:lnTo>
                        <a:pt x="53" y="11"/>
                      </a:lnTo>
                      <a:lnTo>
                        <a:pt x="38" y="39"/>
                      </a:lnTo>
                      <a:lnTo>
                        <a:pt x="0" y="197"/>
                      </a:lnTo>
                      <a:lnTo>
                        <a:pt x="6" y="234"/>
                      </a:lnTo>
                      <a:lnTo>
                        <a:pt x="37" y="251"/>
                      </a:lnTo>
                      <a:lnTo>
                        <a:pt x="72" y="251"/>
                      </a:lnTo>
                      <a:lnTo>
                        <a:pt x="151" y="20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89" name="Freeform 485"/>
                <p:cNvSpPr>
                  <a:spLocks/>
                </p:cNvSpPr>
                <p:nvPr/>
              </p:nvSpPr>
              <p:spPr bwMode="auto">
                <a:xfrm>
                  <a:off x="3243" y="1070"/>
                  <a:ext cx="37" cy="49"/>
                </a:xfrm>
                <a:custGeom>
                  <a:avLst/>
                  <a:gdLst>
                    <a:gd name="T0" fmla="*/ 113 w 151"/>
                    <a:gd name="T1" fmla="*/ 0 h 251"/>
                    <a:gd name="T2" fmla="*/ 79 w 151"/>
                    <a:gd name="T3" fmla="*/ 0 h 251"/>
                    <a:gd name="T4" fmla="*/ 53 w 151"/>
                    <a:gd name="T5" fmla="*/ 11 h 251"/>
                    <a:gd name="T6" fmla="*/ 38 w 151"/>
                    <a:gd name="T7" fmla="*/ 39 h 251"/>
                    <a:gd name="T8" fmla="*/ 0 w 151"/>
                    <a:gd name="T9" fmla="*/ 197 h 251"/>
                    <a:gd name="T10" fmla="*/ 6 w 151"/>
                    <a:gd name="T11" fmla="*/ 234 h 251"/>
                    <a:gd name="T12" fmla="*/ 37 w 151"/>
                    <a:gd name="T13" fmla="*/ 251 h 251"/>
                    <a:gd name="T14" fmla="*/ 72 w 151"/>
                    <a:gd name="T15" fmla="*/ 251 h 251"/>
                    <a:gd name="T16" fmla="*/ 151 w 151"/>
                    <a:gd name="T17" fmla="*/ 201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251">
                      <a:moveTo>
                        <a:pt x="113" y="0"/>
                      </a:moveTo>
                      <a:lnTo>
                        <a:pt x="79" y="0"/>
                      </a:lnTo>
                      <a:lnTo>
                        <a:pt x="53" y="11"/>
                      </a:lnTo>
                      <a:lnTo>
                        <a:pt x="38" y="39"/>
                      </a:lnTo>
                      <a:lnTo>
                        <a:pt x="0" y="197"/>
                      </a:lnTo>
                      <a:lnTo>
                        <a:pt x="6" y="234"/>
                      </a:lnTo>
                      <a:lnTo>
                        <a:pt x="37" y="251"/>
                      </a:lnTo>
                      <a:lnTo>
                        <a:pt x="72" y="251"/>
                      </a:lnTo>
                      <a:lnTo>
                        <a:pt x="151" y="20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90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3317" y="1045"/>
                  <a:ext cx="10" cy="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91" name="Line 487"/>
                <p:cNvSpPr>
                  <a:spLocks noChangeShapeType="1"/>
                </p:cNvSpPr>
                <p:nvPr/>
              </p:nvSpPr>
              <p:spPr bwMode="auto">
                <a:xfrm flipH="1">
                  <a:off x="3341" y="1045"/>
                  <a:ext cx="9" cy="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3192" name="Group 488"/>
          <p:cNvGrpSpPr>
            <a:grpSpLocks/>
          </p:cNvGrpSpPr>
          <p:nvPr/>
        </p:nvGrpSpPr>
        <p:grpSpPr bwMode="auto">
          <a:xfrm>
            <a:off x="4611688" y="1317625"/>
            <a:ext cx="4268787" cy="3375025"/>
            <a:chOff x="2735" y="336"/>
            <a:chExt cx="2689" cy="2126"/>
          </a:xfrm>
        </p:grpSpPr>
        <p:sp>
          <p:nvSpPr>
            <p:cNvPr id="73193" name="Line 489"/>
            <p:cNvSpPr>
              <a:spLocks noChangeShapeType="1"/>
            </p:cNvSpPr>
            <p:nvPr/>
          </p:nvSpPr>
          <p:spPr bwMode="auto">
            <a:xfrm>
              <a:off x="4239" y="557"/>
              <a:ext cx="2" cy="18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94" name="Line 490"/>
            <p:cNvSpPr>
              <a:spLocks noChangeShapeType="1"/>
            </p:cNvSpPr>
            <p:nvPr/>
          </p:nvSpPr>
          <p:spPr bwMode="auto">
            <a:xfrm>
              <a:off x="2928" y="1474"/>
              <a:ext cx="2247" cy="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95" name="Freeform 491"/>
            <p:cNvSpPr>
              <a:spLocks/>
            </p:cNvSpPr>
            <p:nvPr/>
          </p:nvSpPr>
          <p:spPr bwMode="auto">
            <a:xfrm>
              <a:off x="4212" y="336"/>
              <a:ext cx="136" cy="158"/>
            </a:xfrm>
            <a:custGeom>
              <a:avLst/>
              <a:gdLst>
                <a:gd name="T0" fmla="*/ 89 w 273"/>
                <a:gd name="T1" fmla="*/ 0 h 375"/>
                <a:gd name="T2" fmla="*/ 273 w 273"/>
                <a:gd name="T3" fmla="*/ 0 h 375"/>
                <a:gd name="T4" fmla="*/ 0 w 273"/>
                <a:gd name="T5" fmla="*/ 375 h 375"/>
                <a:gd name="T6" fmla="*/ 184 w 273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375">
                  <a:moveTo>
                    <a:pt x="89" y="0"/>
                  </a:moveTo>
                  <a:lnTo>
                    <a:pt x="273" y="0"/>
                  </a:lnTo>
                  <a:lnTo>
                    <a:pt x="0" y="375"/>
                  </a:lnTo>
                  <a:lnTo>
                    <a:pt x="184" y="37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196" name="Group 492"/>
            <p:cNvGrpSpPr>
              <a:grpSpLocks/>
            </p:cNvGrpSpPr>
            <p:nvPr/>
          </p:nvGrpSpPr>
          <p:grpSpPr bwMode="auto">
            <a:xfrm>
              <a:off x="5256" y="1418"/>
              <a:ext cx="168" cy="175"/>
              <a:chOff x="3724" y="1381"/>
              <a:chExt cx="85" cy="82"/>
            </a:xfrm>
          </p:grpSpPr>
          <p:sp>
            <p:nvSpPr>
              <p:cNvPr id="73197" name="Freeform 493"/>
              <p:cNvSpPr>
                <a:spLocks/>
              </p:cNvSpPr>
              <p:nvPr/>
            </p:nvSpPr>
            <p:spPr bwMode="auto">
              <a:xfrm>
                <a:off x="3724" y="1381"/>
                <a:ext cx="55" cy="36"/>
              </a:xfrm>
              <a:custGeom>
                <a:avLst/>
                <a:gdLst>
                  <a:gd name="T0" fmla="*/ 0 w 220"/>
                  <a:gd name="T1" fmla="*/ 0 h 187"/>
                  <a:gd name="T2" fmla="*/ 65 w 220"/>
                  <a:gd name="T3" fmla="*/ 187 h 187"/>
                  <a:gd name="T4" fmla="*/ 220 w 220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187">
                    <a:moveTo>
                      <a:pt x="0" y="0"/>
                    </a:moveTo>
                    <a:lnTo>
                      <a:pt x="65" y="187"/>
                    </a:lnTo>
                    <a:lnTo>
                      <a:pt x="220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98" name="Line 494"/>
              <p:cNvSpPr>
                <a:spLocks noChangeShapeType="1"/>
              </p:cNvSpPr>
              <p:nvPr/>
            </p:nvSpPr>
            <p:spPr bwMode="auto">
              <a:xfrm flipH="1">
                <a:off x="3730" y="1417"/>
                <a:ext cx="1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99" name="Freeform 495"/>
              <p:cNvSpPr>
                <a:spLocks/>
              </p:cNvSpPr>
              <p:nvPr/>
            </p:nvSpPr>
            <p:spPr bwMode="auto">
              <a:xfrm>
                <a:off x="3792" y="1413"/>
                <a:ext cx="17" cy="50"/>
              </a:xfrm>
              <a:custGeom>
                <a:avLst/>
                <a:gdLst>
                  <a:gd name="T0" fmla="*/ 3 w 63"/>
                  <a:gd name="T1" fmla="*/ 255 h 255"/>
                  <a:gd name="T2" fmla="*/ 63 w 63"/>
                  <a:gd name="T3" fmla="*/ 0 h 255"/>
                  <a:gd name="T4" fmla="*/ 0 w 63"/>
                  <a:gd name="T5" fmla="*/ 5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55">
                    <a:moveTo>
                      <a:pt x="3" y="255"/>
                    </a:moveTo>
                    <a:lnTo>
                      <a:pt x="63" y="0"/>
                    </a:lnTo>
                    <a:lnTo>
                      <a:pt x="0" y="5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00" name="Group 496"/>
            <p:cNvGrpSpPr>
              <a:grpSpLocks/>
            </p:cNvGrpSpPr>
            <p:nvPr/>
          </p:nvGrpSpPr>
          <p:grpSpPr bwMode="auto">
            <a:xfrm>
              <a:off x="4332" y="2304"/>
              <a:ext cx="109" cy="158"/>
              <a:chOff x="3256" y="1792"/>
              <a:chExt cx="55" cy="73"/>
            </a:xfrm>
          </p:grpSpPr>
          <p:sp>
            <p:nvSpPr>
              <p:cNvPr id="73201" name="Freeform 497"/>
              <p:cNvSpPr>
                <a:spLocks/>
              </p:cNvSpPr>
              <p:nvPr/>
            </p:nvSpPr>
            <p:spPr bwMode="auto">
              <a:xfrm>
                <a:off x="3256" y="1792"/>
                <a:ext cx="55" cy="37"/>
              </a:xfrm>
              <a:custGeom>
                <a:avLst/>
                <a:gdLst>
                  <a:gd name="T0" fmla="*/ 0 w 221"/>
                  <a:gd name="T1" fmla="*/ 0 h 188"/>
                  <a:gd name="T2" fmla="*/ 66 w 221"/>
                  <a:gd name="T3" fmla="*/ 188 h 188"/>
                  <a:gd name="T4" fmla="*/ 221 w 221"/>
                  <a:gd name="T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1" h="188">
                    <a:moveTo>
                      <a:pt x="0" y="0"/>
                    </a:moveTo>
                    <a:lnTo>
                      <a:pt x="66" y="188"/>
                    </a:lnTo>
                    <a:lnTo>
                      <a:pt x="221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02" name="Line 498"/>
              <p:cNvSpPr>
                <a:spLocks noChangeShapeType="1"/>
              </p:cNvSpPr>
              <p:nvPr/>
            </p:nvSpPr>
            <p:spPr bwMode="auto">
              <a:xfrm flipH="1">
                <a:off x="3263" y="1829"/>
                <a:ext cx="10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03" name="Group 499"/>
            <p:cNvGrpSpPr>
              <a:grpSpLocks/>
            </p:cNvGrpSpPr>
            <p:nvPr/>
          </p:nvGrpSpPr>
          <p:grpSpPr bwMode="auto">
            <a:xfrm>
              <a:off x="2735" y="1404"/>
              <a:ext cx="148" cy="160"/>
              <a:chOff x="2447" y="1375"/>
              <a:chExt cx="75" cy="74"/>
            </a:xfrm>
          </p:grpSpPr>
          <p:sp>
            <p:nvSpPr>
              <p:cNvPr id="73204" name="Line 500"/>
              <p:cNvSpPr>
                <a:spLocks noChangeShapeType="1"/>
              </p:cNvSpPr>
              <p:nvPr/>
            </p:nvSpPr>
            <p:spPr bwMode="auto">
              <a:xfrm>
                <a:off x="2468" y="1375"/>
                <a:ext cx="33" cy="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05" name="Line 501"/>
              <p:cNvSpPr>
                <a:spLocks noChangeShapeType="1"/>
              </p:cNvSpPr>
              <p:nvPr/>
            </p:nvSpPr>
            <p:spPr bwMode="auto">
              <a:xfrm flipH="1">
                <a:off x="2447" y="1375"/>
                <a:ext cx="75" cy="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06" name="Group 502"/>
            <p:cNvGrpSpPr>
              <a:grpSpLocks/>
            </p:cNvGrpSpPr>
            <p:nvPr/>
          </p:nvGrpSpPr>
          <p:grpSpPr bwMode="auto">
            <a:xfrm>
              <a:off x="4074" y="1520"/>
              <a:ext cx="108" cy="160"/>
              <a:chOff x="3125" y="1429"/>
              <a:chExt cx="55" cy="74"/>
            </a:xfrm>
          </p:grpSpPr>
          <p:sp>
            <p:nvSpPr>
              <p:cNvPr id="73207" name="Line 503"/>
              <p:cNvSpPr>
                <a:spLocks noChangeShapeType="1"/>
              </p:cNvSpPr>
              <p:nvPr/>
            </p:nvSpPr>
            <p:spPr bwMode="auto">
              <a:xfrm flipV="1">
                <a:off x="3125" y="1450"/>
                <a:ext cx="9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08" name="Freeform 504"/>
              <p:cNvSpPr>
                <a:spLocks/>
              </p:cNvSpPr>
              <p:nvPr/>
            </p:nvSpPr>
            <p:spPr bwMode="auto">
              <a:xfrm>
                <a:off x="3134" y="1429"/>
                <a:ext cx="46" cy="21"/>
              </a:xfrm>
              <a:custGeom>
                <a:avLst/>
                <a:gdLst>
                  <a:gd name="T0" fmla="*/ 183 w 183"/>
                  <a:gd name="T1" fmla="*/ 105 h 105"/>
                  <a:gd name="T2" fmla="*/ 173 w 183"/>
                  <a:gd name="T3" fmla="*/ 31 h 105"/>
                  <a:gd name="T4" fmla="*/ 116 w 183"/>
                  <a:gd name="T5" fmla="*/ 0 h 105"/>
                  <a:gd name="T6" fmla="*/ 44 w 183"/>
                  <a:gd name="T7" fmla="*/ 31 h 105"/>
                  <a:gd name="T8" fmla="*/ 0 w 183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05">
                    <a:moveTo>
                      <a:pt x="183" y="105"/>
                    </a:moveTo>
                    <a:lnTo>
                      <a:pt x="173" y="31"/>
                    </a:lnTo>
                    <a:lnTo>
                      <a:pt x="116" y="0"/>
                    </a:lnTo>
                    <a:lnTo>
                      <a:pt x="44" y="31"/>
                    </a:lnTo>
                    <a:lnTo>
                      <a:pt x="0" y="10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09" name="Line 505"/>
              <p:cNvSpPr>
                <a:spLocks noChangeShapeType="1"/>
              </p:cNvSpPr>
              <p:nvPr/>
            </p:nvSpPr>
            <p:spPr bwMode="auto">
              <a:xfrm flipH="1">
                <a:off x="3171" y="1450"/>
                <a:ext cx="9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10" name="Freeform 506"/>
              <p:cNvSpPr>
                <a:spLocks/>
              </p:cNvSpPr>
              <p:nvPr/>
            </p:nvSpPr>
            <p:spPr bwMode="auto">
              <a:xfrm>
                <a:off x="3125" y="1482"/>
                <a:ext cx="46" cy="21"/>
              </a:xfrm>
              <a:custGeom>
                <a:avLst/>
                <a:gdLst>
                  <a:gd name="T0" fmla="*/ 0 w 182"/>
                  <a:gd name="T1" fmla="*/ 0 h 103"/>
                  <a:gd name="T2" fmla="*/ 9 w 182"/>
                  <a:gd name="T3" fmla="*/ 73 h 103"/>
                  <a:gd name="T4" fmla="*/ 67 w 182"/>
                  <a:gd name="T5" fmla="*/ 103 h 103"/>
                  <a:gd name="T6" fmla="*/ 138 w 182"/>
                  <a:gd name="T7" fmla="*/ 73 h 103"/>
                  <a:gd name="T8" fmla="*/ 182 w 18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03">
                    <a:moveTo>
                      <a:pt x="0" y="0"/>
                    </a:moveTo>
                    <a:lnTo>
                      <a:pt x="9" y="73"/>
                    </a:lnTo>
                    <a:lnTo>
                      <a:pt x="67" y="103"/>
                    </a:lnTo>
                    <a:lnTo>
                      <a:pt x="138" y="73"/>
                    </a:lnTo>
                    <a:lnTo>
                      <a:pt x="182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211" name="Group 507"/>
          <p:cNvGrpSpPr>
            <a:grpSpLocks/>
          </p:cNvGrpSpPr>
          <p:nvPr/>
        </p:nvGrpSpPr>
        <p:grpSpPr bwMode="auto">
          <a:xfrm>
            <a:off x="5284788" y="3348038"/>
            <a:ext cx="2903537" cy="946150"/>
            <a:chOff x="3159" y="1615"/>
            <a:chExt cx="1829" cy="596"/>
          </a:xfrm>
        </p:grpSpPr>
        <p:sp>
          <p:nvSpPr>
            <p:cNvPr id="73212" name="Line 508"/>
            <p:cNvSpPr>
              <a:spLocks noChangeShapeType="1"/>
            </p:cNvSpPr>
            <p:nvPr/>
          </p:nvSpPr>
          <p:spPr bwMode="auto">
            <a:xfrm>
              <a:off x="3627" y="1615"/>
              <a:ext cx="41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213" name="Line 509"/>
            <p:cNvSpPr>
              <a:spLocks noChangeShapeType="1"/>
            </p:cNvSpPr>
            <p:nvPr/>
          </p:nvSpPr>
          <p:spPr bwMode="auto">
            <a:xfrm>
              <a:off x="3159" y="1826"/>
              <a:ext cx="144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214" name="Line 510"/>
            <p:cNvSpPr>
              <a:spLocks noChangeShapeType="1"/>
            </p:cNvSpPr>
            <p:nvPr/>
          </p:nvSpPr>
          <p:spPr bwMode="auto">
            <a:xfrm>
              <a:off x="4024" y="2209"/>
              <a:ext cx="964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215" name="Line 511"/>
            <p:cNvSpPr>
              <a:spLocks noChangeShapeType="1"/>
            </p:cNvSpPr>
            <p:nvPr/>
          </p:nvSpPr>
          <p:spPr bwMode="auto">
            <a:xfrm>
              <a:off x="4202" y="1615"/>
              <a:ext cx="1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4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7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7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3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20" grpId="0" build="p" autoUpdateAnimBg="0"/>
      <p:bldP spid="73121" grpId="0" animBg="1"/>
      <p:bldP spid="73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233805" y="188640"/>
            <a:ext cx="571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侧平面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平行于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W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面的平面</a:t>
            </a:r>
          </a:p>
        </p:txBody>
      </p:sp>
      <p:pic>
        <p:nvPicPr>
          <p:cNvPr id="76803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46100" y="1150938"/>
            <a:ext cx="8391525" cy="5145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662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zh-CN" sz="120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77016" name="Group 216"/>
          <p:cNvGrpSpPr>
            <a:grpSpLocks/>
          </p:cNvGrpSpPr>
          <p:nvPr/>
        </p:nvGrpSpPr>
        <p:grpSpPr bwMode="auto">
          <a:xfrm>
            <a:off x="633413" y="1276350"/>
            <a:ext cx="3962400" cy="3092450"/>
            <a:chOff x="260" y="983"/>
            <a:chExt cx="2305" cy="1705"/>
          </a:xfrm>
        </p:grpSpPr>
        <p:sp>
          <p:nvSpPr>
            <p:cNvPr id="77017" name="Rectangle 217"/>
            <p:cNvSpPr>
              <a:spLocks noChangeArrowheads="1"/>
            </p:cNvSpPr>
            <p:nvPr/>
          </p:nvSpPr>
          <p:spPr bwMode="auto">
            <a:xfrm>
              <a:off x="260" y="984"/>
              <a:ext cx="1485" cy="96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018" name="Freeform 218"/>
            <p:cNvSpPr>
              <a:spLocks/>
            </p:cNvSpPr>
            <p:nvPr/>
          </p:nvSpPr>
          <p:spPr bwMode="auto">
            <a:xfrm>
              <a:off x="260" y="1946"/>
              <a:ext cx="2305" cy="742"/>
            </a:xfrm>
            <a:custGeom>
              <a:avLst/>
              <a:gdLst>
                <a:gd name="T0" fmla="*/ 0 w 2592"/>
                <a:gd name="T1" fmla="*/ 0 h 912"/>
                <a:gd name="T2" fmla="*/ 912 w 2592"/>
                <a:gd name="T3" fmla="*/ 912 h 912"/>
                <a:gd name="T4" fmla="*/ 2592 w 2592"/>
                <a:gd name="T5" fmla="*/ 912 h 912"/>
                <a:gd name="T6" fmla="*/ 1680 w 2592"/>
                <a:gd name="T7" fmla="*/ 0 h 912"/>
                <a:gd name="T8" fmla="*/ 0 w 259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912">
                  <a:moveTo>
                    <a:pt x="0" y="0"/>
                  </a:moveTo>
                  <a:lnTo>
                    <a:pt x="912" y="912"/>
                  </a:lnTo>
                  <a:lnTo>
                    <a:pt x="2592" y="912"/>
                  </a:lnTo>
                  <a:lnTo>
                    <a:pt x="168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019" name="AutoShape 219"/>
            <p:cNvSpPr>
              <a:spLocks noChangeArrowheads="1"/>
            </p:cNvSpPr>
            <p:nvPr/>
          </p:nvSpPr>
          <p:spPr bwMode="auto">
            <a:xfrm rot="-5400000">
              <a:off x="1304" y="1428"/>
              <a:ext cx="1705" cy="816"/>
            </a:xfrm>
            <a:prstGeom prst="parallelogram">
              <a:avLst>
                <a:gd name="adj" fmla="val 9101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020" name="Freeform 220"/>
            <p:cNvSpPr>
              <a:spLocks/>
            </p:cNvSpPr>
            <p:nvPr/>
          </p:nvSpPr>
          <p:spPr bwMode="auto">
            <a:xfrm>
              <a:off x="2437" y="1703"/>
              <a:ext cx="80" cy="192"/>
            </a:xfrm>
            <a:custGeom>
              <a:avLst/>
              <a:gdLst>
                <a:gd name="T0" fmla="*/ 0 w 287"/>
                <a:gd name="T1" fmla="*/ 0 h 619"/>
                <a:gd name="T2" fmla="*/ 72 w 287"/>
                <a:gd name="T3" fmla="*/ 475 h 619"/>
                <a:gd name="T4" fmla="*/ 144 w 287"/>
                <a:gd name="T5" fmla="*/ 278 h 619"/>
                <a:gd name="T6" fmla="*/ 216 w 287"/>
                <a:gd name="T7" fmla="*/ 619 h 619"/>
                <a:gd name="T8" fmla="*/ 287 w 287"/>
                <a:gd name="T9" fmla="*/ 28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19">
                  <a:moveTo>
                    <a:pt x="0" y="0"/>
                  </a:moveTo>
                  <a:lnTo>
                    <a:pt x="72" y="475"/>
                  </a:lnTo>
                  <a:lnTo>
                    <a:pt x="144" y="278"/>
                  </a:lnTo>
                  <a:lnTo>
                    <a:pt x="216" y="619"/>
                  </a:lnTo>
                  <a:lnTo>
                    <a:pt x="287" y="28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7021" name="Group 221"/>
            <p:cNvGrpSpPr>
              <a:grpSpLocks/>
            </p:cNvGrpSpPr>
            <p:nvPr/>
          </p:nvGrpSpPr>
          <p:grpSpPr bwMode="auto">
            <a:xfrm>
              <a:off x="2208" y="2567"/>
              <a:ext cx="147" cy="79"/>
              <a:chOff x="3379" y="2407"/>
              <a:chExt cx="86" cy="56"/>
            </a:xfrm>
          </p:grpSpPr>
          <p:sp>
            <p:nvSpPr>
              <p:cNvPr id="77022" name="Line 222"/>
              <p:cNvSpPr>
                <a:spLocks noChangeShapeType="1"/>
              </p:cNvSpPr>
              <p:nvPr/>
            </p:nvSpPr>
            <p:spPr bwMode="auto">
              <a:xfrm flipH="1" flipV="1">
                <a:off x="3379" y="2407"/>
                <a:ext cx="45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3" name="Line 223"/>
              <p:cNvSpPr>
                <a:spLocks noChangeShapeType="1"/>
              </p:cNvSpPr>
              <p:nvPr/>
            </p:nvSpPr>
            <p:spPr bwMode="auto">
              <a:xfrm>
                <a:off x="3399" y="2431"/>
                <a:ext cx="4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4" name="Line 224"/>
              <p:cNvSpPr>
                <a:spLocks noChangeShapeType="1"/>
              </p:cNvSpPr>
              <p:nvPr/>
            </p:nvSpPr>
            <p:spPr bwMode="auto">
              <a:xfrm>
                <a:off x="3419" y="2407"/>
                <a:ext cx="46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7025" name="Freeform 225"/>
            <p:cNvSpPr>
              <a:spLocks/>
            </p:cNvSpPr>
            <p:nvPr/>
          </p:nvSpPr>
          <p:spPr bwMode="auto">
            <a:xfrm>
              <a:off x="336" y="1079"/>
              <a:ext cx="68" cy="106"/>
            </a:xfrm>
            <a:custGeom>
              <a:avLst/>
              <a:gdLst>
                <a:gd name="T0" fmla="*/ 0 w 319"/>
                <a:gd name="T1" fmla="*/ 0 h 480"/>
                <a:gd name="T2" fmla="*/ 31 w 319"/>
                <a:gd name="T3" fmla="*/ 480 h 480"/>
                <a:gd name="T4" fmla="*/ 319 w 319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480">
                  <a:moveTo>
                    <a:pt x="0" y="0"/>
                  </a:moveTo>
                  <a:lnTo>
                    <a:pt x="31" y="480"/>
                  </a:lnTo>
                  <a:lnTo>
                    <a:pt x="31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026" name="Line 226"/>
          <p:cNvSpPr>
            <a:spLocks noChangeShapeType="1"/>
          </p:cNvSpPr>
          <p:nvPr/>
        </p:nvSpPr>
        <p:spPr bwMode="auto">
          <a:xfrm>
            <a:off x="7027863" y="3135313"/>
            <a:ext cx="1441450" cy="141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7027" name="Group 227"/>
          <p:cNvGrpSpPr>
            <a:grpSpLocks/>
          </p:cNvGrpSpPr>
          <p:nvPr/>
        </p:nvGrpSpPr>
        <p:grpSpPr bwMode="auto">
          <a:xfrm>
            <a:off x="7254875" y="1916113"/>
            <a:ext cx="884238" cy="2306637"/>
            <a:chOff x="4346" y="936"/>
            <a:chExt cx="557" cy="1453"/>
          </a:xfrm>
        </p:grpSpPr>
        <p:sp>
          <p:nvSpPr>
            <p:cNvPr id="77028" name="Line 228"/>
            <p:cNvSpPr>
              <a:spLocks noChangeShapeType="1"/>
            </p:cNvSpPr>
            <p:nvPr/>
          </p:nvSpPr>
          <p:spPr bwMode="auto">
            <a:xfrm flipV="1">
              <a:off x="4644" y="936"/>
              <a:ext cx="4" cy="1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029" name="Line 229"/>
            <p:cNvSpPr>
              <a:spLocks noChangeShapeType="1"/>
            </p:cNvSpPr>
            <p:nvPr/>
          </p:nvSpPr>
          <p:spPr bwMode="auto">
            <a:xfrm flipV="1">
              <a:off x="4901" y="1563"/>
              <a:ext cx="2" cy="8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030" name="Line 230"/>
            <p:cNvSpPr>
              <a:spLocks noChangeShapeType="1"/>
            </p:cNvSpPr>
            <p:nvPr/>
          </p:nvSpPr>
          <p:spPr bwMode="auto">
            <a:xfrm flipV="1">
              <a:off x="4346" y="1355"/>
              <a:ext cx="3" cy="4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031" name="Group 231"/>
          <p:cNvGrpSpPr>
            <a:grpSpLocks/>
          </p:cNvGrpSpPr>
          <p:nvPr/>
        </p:nvGrpSpPr>
        <p:grpSpPr bwMode="auto">
          <a:xfrm>
            <a:off x="5613400" y="1916113"/>
            <a:ext cx="2522538" cy="1000125"/>
            <a:chOff x="3312" y="936"/>
            <a:chExt cx="1589" cy="630"/>
          </a:xfrm>
        </p:grpSpPr>
        <p:sp>
          <p:nvSpPr>
            <p:cNvPr id="77032" name="Line 232"/>
            <p:cNvSpPr>
              <a:spLocks noChangeShapeType="1"/>
            </p:cNvSpPr>
            <p:nvPr/>
          </p:nvSpPr>
          <p:spPr bwMode="auto">
            <a:xfrm flipH="1">
              <a:off x="3312" y="1355"/>
              <a:ext cx="1034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033" name="Line 233"/>
            <p:cNvSpPr>
              <a:spLocks noChangeShapeType="1"/>
            </p:cNvSpPr>
            <p:nvPr/>
          </p:nvSpPr>
          <p:spPr bwMode="auto">
            <a:xfrm>
              <a:off x="3312" y="936"/>
              <a:ext cx="13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034" name="Line 234"/>
            <p:cNvSpPr>
              <a:spLocks noChangeShapeType="1"/>
            </p:cNvSpPr>
            <p:nvPr/>
          </p:nvSpPr>
          <p:spPr bwMode="auto">
            <a:xfrm>
              <a:off x="3312" y="1563"/>
              <a:ext cx="158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035" name="Group 235"/>
          <p:cNvGrpSpPr>
            <a:grpSpLocks/>
          </p:cNvGrpSpPr>
          <p:nvPr/>
        </p:nvGrpSpPr>
        <p:grpSpPr bwMode="auto">
          <a:xfrm>
            <a:off x="5367338" y="2911475"/>
            <a:ext cx="249237" cy="1404938"/>
            <a:chOff x="3157" y="1563"/>
            <a:chExt cx="157" cy="885"/>
          </a:xfrm>
        </p:grpSpPr>
        <p:sp>
          <p:nvSpPr>
            <p:cNvPr id="77036" name="Line 236"/>
            <p:cNvSpPr>
              <a:spLocks noChangeShapeType="1"/>
            </p:cNvSpPr>
            <p:nvPr/>
          </p:nvSpPr>
          <p:spPr bwMode="auto">
            <a:xfrm>
              <a:off x="3312" y="1563"/>
              <a:ext cx="2" cy="2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037" name="Line 237"/>
            <p:cNvSpPr>
              <a:spLocks noChangeShapeType="1"/>
            </p:cNvSpPr>
            <p:nvPr/>
          </p:nvSpPr>
          <p:spPr bwMode="auto">
            <a:xfrm>
              <a:off x="3312" y="1846"/>
              <a:ext cx="2" cy="5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7038" name="Group 238"/>
            <p:cNvGrpSpPr>
              <a:grpSpLocks/>
            </p:cNvGrpSpPr>
            <p:nvPr/>
          </p:nvGrpSpPr>
          <p:grpSpPr bwMode="auto">
            <a:xfrm>
              <a:off x="3162" y="2340"/>
              <a:ext cx="75" cy="108"/>
              <a:chOff x="2677" y="3925"/>
              <a:chExt cx="38" cy="50"/>
            </a:xfrm>
          </p:grpSpPr>
          <p:sp>
            <p:nvSpPr>
              <p:cNvPr id="77039" name="Line 239"/>
              <p:cNvSpPr>
                <a:spLocks noChangeShapeType="1"/>
              </p:cNvSpPr>
              <p:nvPr/>
            </p:nvSpPr>
            <p:spPr bwMode="auto">
              <a:xfrm flipH="1">
                <a:off x="2689" y="397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40" name="Freeform 240"/>
              <p:cNvSpPr>
                <a:spLocks/>
              </p:cNvSpPr>
              <p:nvPr/>
            </p:nvSpPr>
            <p:spPr bwMode="auto">
              <a:xfrm>
                <a:off x="2677" y="3959"/>
                <a:ext cx="12" cy="15"/>
              </a:xfrm>
              <a:custGeom>
                <a:avLst/>
                <a:gdLst>
                  <a:gd name="T0" fmla="*/ 0 w 48"/>
                  <a:gd name="T1" fmla="*/ 0 h 73"/>
                  <a:gd name="T2" fmla="*/ 7 w 48"/>
                  <a:gd name="T3" fmla="*/ 52 h 73"/>
                  <a:gd name="T4" fmla="*/ 48 w 48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73">
                    <a:moveTo>
                      <a:pt x="0" y="0"/>
                    </a:moveTo>
                    <a:lnTo>
                      <a:pt x="7" y="52"/>
                    </a:lnTo>
                    <a:lnTo>
                      <a:pt x="48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41" name="Line 241"/>
              <p:cNvSpPr>
                <a:spLocks noChangeShapeType="1"/>
              </p:cNvSpPr>
              <p:nvPr/>
            </p:nvSpPr>
            <p:spPr bwMode="auto">
              <a:xfrm flipV="1">
                <a:off x="2677" y="3939"/>
                <a:ext cx="6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42" name="Freeform 242"/>
              <p:cNvSpPr>
                <a:spLocks/>
              </p:cNvSpPr>
              <p:nvPr/>
            </p:nvSpPr>
            <p:spPr bwMode="auto">
              <a:xfrm>
                <a:off x="2683" y="3925"/>
                <a:ext cx="21" cy="14"/>
              </a:xfrm>
              <a:custGeom>
                <a:avLst/>
                <a:gdLst>
                  <a:gd name="T0" fmla="*/ 82 w 82"/>
                  <a:gd name="T1" fmla="*/ 0 h 73"/>
                  <a:gd name="T2" fmla="*/ 31 w 82"/>
                  <a:gd name="T3" fmla="*/ 20 h 73"/>
                  <a:gd name="T4" fmla="*/ 0 w 82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73">
                    <a:moveTo>
                      <a:pt x="82" y="0"/>
                    </a:moveTo>
                    <a:lnTo>
                      <a:pt x="31" y="20"/>
                    </a:lnTo>
                    <a:lnTo>
                      <a:pt x="0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43" name="Line 243"/>
              <p:cNvSpPr>
                <a:spLocks noChangeShapeType="1"/>
              </p:cNvSpPr>
              <p:nvPr/>
            </p:nvSpPr>
            <p:spPr bwMode="auto">
              <a:xfrm>
                <a:off x="2704" y="3925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7044" name="Freeform 244"/>
            <p:cNvSpPr>
              <a:spLocks/>
            </p:cNvSpPr>
            <p:nvPr/>
          </p:nvSpPr>
          <p:spPr bwMode="auto">
            <a:xfrm>
              <a:off x="3162" y="1758"/>
              <a:ext cx="92" cy="157"/>
            </a:xfrm>
            <a:custGeom>
              <a:avLst/>
              <a:gdLst>
                <a:gd name="T0" fmla="*/ 89 w 189"/>
                <a:gd name="T1" fmla="*/ 0 h 375"/>
                <a:gd name="T2" fmla="*/ 0 w 189"/>
                <a:gd name="T3" fmla="*/ 375 h 375"/>
                <a:gd name="T4" fmla="*/ 83 w 189"/>
                <a:gd name="T5" fmla="*/ 375 h 375"/>
                <a:gd name="T6" fmla="*/ 133 w 189"/>
                <a:gd name="T7" fmla="*/ 353 h 375"/>
                <a:gd name="T8" fmla="*/ 164 w 189"/>
                <a:gd name="T9" fmla="*/ 302 h 375"/>
                <a:gd name="T10" fmla="*/ 189 w 189"/>
                <a:gd name="T11" fmla="*/ 197 h 375"/>
                <a:gd name="T12" fmla="*/ 183 w 189"/>
                <a:gd name="T13" fmla="*/ 146 h 375"/>
                <a:gd name="T14" fmla="*/ 142 w 189"/>
                <a:gd name="T15" fmla="*/ 124 h 375"/>
                <a:gd name="T16" fmla="*/ 59 w 189"/>
                <a:gd name="T17" fmla="*/ 12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75">
                  <a:moveTo>
                    <a:pt x="89" y="0"/>
                  </a:moveTo>
                  <a:lnTo>
                    <a:pt x="0" y="375"/>
                  </a:lnTo>
                  <a:lnTo>
                    <a:pt x="83" y="375"/>
                  </a:lnTo>
                  <a:lnTo>
                    <a:pt x="133" y="353"/>
                  </a:lnTo>
                  <a:lnTo>
                    <a:pt x="164" y="302"/>
                  </a:lnTo>
                  <a:lnTo>
                    <a:pt x="189" y="197"/>
                  </a:lnTo>
                  <a:lnTo>
                    <a:pt x="183" y="146"/>
                  </a:lnTo>
                  <a:lnTo>
                    <a:pt x="142" y="124"/>
                  </a:lnTo>
                  <a:lnTo>
                    <a:pt x="59" y="1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7045" name="Group 245"/>
            <p:cNvGrpSpPr>
              <a:grpSpLocks/>
            </p:cNvGrpSpPr>
            <p:nvPr/>
          </p:nvGrpSpPr>
          <p:grpSpPr bwMode="auto">
            <a:xfrm>
              <a:off x="3157" y="2073"/>
              <a:ext cx="97" cy="108"/>
              <a:chOff x="2674" y="3800"/>
              <a:chExt cx="50" cy="51"/>
            </a:xfrm>
          </p:grpSpPr>
          <p:sp>
            <p:nvSpPr>
              <p:cNvPr id="77046" name="Freeform 246"/>
              <p:cNvSpPr>
                <a:spLocks/>
              </p:cNvSpPr>
              <p:nvPr/>
            </p:nvSpPr>
            <p:spPr bwMode="auto">
              <a:xfrm>
                <a:off x="2712" y="3842"/>
                <a:ext cx="3" cy="9"/>
              </a:xfrm>
              <a:custGeom>
                <a:avLst/>
                <a:gdLst>
                  <a:gd name="T0" fmla="*/ 0 w 17"/>
                  <a:gd name="T1" fmla="*/ 0 h 48"/>
                  <a:gd name="T2" fmla="*/ 1 w 17"/>
                  <a:gd name="T3" fmla="*/ 28 h 48"/>
                  <a:gd name="T4" fmla="*/ 17 w 17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8">
                    <a:moveTo>
                      <a:pt x="0" y="0"/>
                    </a:moveTo>
                    <a:lnTo>
                      <a:pt x="1" y="28"/>
                    </a:lnTo>
                    <a:lnTo>
                      <a:pt x="17" y="4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47" name="Freeform 247"/>
              <p:cNvSpPr>
                <a:spLocks/>
              </p:cNvSpPr>
              <p:nvPr/>
            </p:nvSpPr>
            <p:spPr bwMode="auto">
              <a:xfrm>
                <a:off x="2674" y="3800"/>
                <a:ext cx="38" cy="50"/>
              </a:xfrm>
              <a:custGeom>
                <a:avLst/>
                <a:gdLst>
                  <a:gd name="T0" fmla="*/ 112 w 151"/>
                  <a:gd name="T1" fmla="*/ 0 h 252"/>
                  <a:gd name="T2" fmla="*/ 79 w 151"/>
                  <a:gd name="T3" fmla="*/ 0 h 252"/>
                  <a:gd name="T4" fmla="*/ 52 w 151"/>
                  <a:gd name="T5" fmla="*/ 11 h 252"/>
                  <a:gd name="T6" fmla="*/ 37 w 151"/>
                  <a:gd name="T7" fmla="*/ 39 h 252"/>
                  <a:gd name="T8" fmla="*/ 0 w 151"/>
                  <a:gd name="T9" fmla="*/ 198 h 252"/>
                  <a:gd name="T10" fmla="*/ 6 w 151"/>
                  <a:gd name="T11" fmla="*/ 235 h 252"/>
                  <a:gd name="T12" fmla="*/ 36 w 151"/>
                  <a:gd name="T13" fmla="*/ 252 h 252"/>
                  <a:gd name="T14" fmla="*/ 71 w 151"/>
                  <a:gd name="T15" fmla="*/ 252 h 252"/>
                  <a:gd name="T16" fmla="*/ 151 w 151"/>
                  <a:gd name="T17" fmla="*/ 20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52">
                    <a:moveTo>
                      <a:pt x="112" y="0"/>
                    </a:moveTo>
                    <a:lnTo>
                      <a:pt x="79" y="0"/>
                    </a:lnTo>
                    <a:lnTo>
                      <a:pt x="52" y="11"/>
                    </a:lnTo>
                    <a:lnTo>
                      <a:pt x="37" y="39"/>
                    </a:lnTo>
                    <a:lnTo>
                      <a:pt x="0" y="198"/>
                    </a:lnTo>
                    <a:lnTo>
                      <a:pt x="6" y="235"/>
                    </a:lnTo>
                    <a:lnTo>
                      <a:pt x="36" y="252"/>
                    </a:lnTo>
                    <a:lnTo>
                      <a:pt x="71" y="252"/>
                    </a:lnTo>
                    <a:lnTo>
                      <a:pt x="151" y="20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48" name="Line 248"/>
              <p:cNvSpPr>
                <a:spLocks noChangeShapeType="1"/>
              </p:cNvSpPr>
              <p:nvPr/>
            </p:nvSpPr>
            <p:spPr bwMode="auto">
              <a:xfrm flipH="1">
                <a:off x="2702" y="3800"/>
                <a:ext cx="2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49" name="Line 249"/>
              <p:cNvSpPr>
                <a:spLocks noChangeShapeType="1"/>
              </p:cNvSpPr>
              <p:nvPr/>
            </p:nvSpPr>
            <p:spPr bwMode="auto">
              <a:xfrm flipH="1">
                <a:off x="2712" y="3800"/>
                <a:ext cx="12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7050" name="Group 250"/>
          <p:cNvGrpSpPr>
            <a:grpSpLocks/>
          </p:cNvGrpSpPr>
          <p:nvPr/>
        </p:nvGrpSpPr>
        <p:grpSpPr bwMode="auto">
          <a:xfrm>
            <a:off x="5267325" y="1819275"/>
            <a:ext cx="349250" cy="1189038"/>
            <a:chOff x="3094" y="875"/>
            <a:chExt cx="220" cy="749"/>
          </a:xfrm>
        </p:grpSpPr>
        <p:sp>
          <p:nvSpPr>
            <p:cNvPr id="77051" name="Line 251"/>
            <p:cNvSpPr>
              <a:spLocks noChangeShapeType="1"/>
            </p:cNvSpPr>
            <p:nvPr/>
          </p:nvSpPr>
          <p:spPr bwMode="auto">
            <a:xfrm flipV="1">
              <a:off x="3312" y="936"/>
              <a:ext cx="2" cy="6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7052" name="Group 252"/>
            <p:cNvGrpSpPr>
              <a:grpSpLocks/>
            </p:cNvGrpSpPr>
            <p:nvPr/>
          </p:nvGrpSpPr>
          <p:grpSpPr bwMode="auto">
            <a:xfrm>
              <a:off x="3094" y="1243"/>
              <a:ext cx="174" cy="155"/>
              <a:chOff x="2642" y="3412"/>
              <a:chExt cx="89" cy="73"/>
            </a:xfrm>
          </p:grpSpPr>
          <p:sp>
            <p:nvSpPr>
              <p:cNvPr id="77053" name="Freeform 253"/>
              <p:cNvSpPr>
                <a:spLocks/>
              </p:cNvSpPr>
              <p:nvPr/>
            </p:nvSpPr>
            <p:spPr bwMode="auto">
              <a:xfrm>
                <a:off x="2642" y="3412"/>
                <a:ext cx="46" cy="73"/>
              </a:xfrm>
              <a:custGeom>
                <a:avLst/>
                <a:gdLst>
                  <a:gd name="T0" fmla="*/ 89 w 188"/>
                  <a:gd name="T1" fmla="*/ 0 h 375"/>
                  <a:gd name="T2" fmla="*/ 0 w 188"/>
                  <a:gd name="T3" fmla="*/ 375 h 375"/>
                  <a:gd name="T4" fmla="*/ 82 w 188"/>
                  <a:gd name="T5" fmla="*/ 375 h 375"/>
                  <a:gd name="T6" fmla="*/ 133 w 188"/>
                  <a:gd name="T7" fmla="*/ 353 h 375"/>
                  <a:gd name="T8" fmla="*/ 164 w 188"/>
                  <a:gd name="T9" fmla="*/ 302 h 375"/>
                  <a:gd name="T10" fmla="*/ 188 w 188"/>
                  <a:gd name="T11" fmla="*/ 197 h 375"/>
                  <a:gd name="T12" fmla="*/ 182 w 188"/>
                  <a:gd name="T13" fmla="*/ 146 h 375"/>
                  <a:gd name="T14" fmla="*/ 141 w 188"/>
                  <a:gd name="T15" fmla="*/ 124 h 375"/>
                  <a:gd name="T16" fmla="*/ 59 w 188"/>
                  <a:gd name="T17" fmla="*/ 12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375">
                    <a:moveTo>
                      <a:pt x="89" y="0"/>
                    </a:moveTo>
                    <a:lnTo>
                      <a:pt x="0" y="375"/>
                    </a:lnTo>
                    <a:lnTo>
                      <a:pt x="82" y="375"/>
                    </a:lnTo>
                    <a:lnTo>
                      <a:pt x="133" y="353"/>
                    </a:lnTo>
                    <a:lnTo>
                      <a:pt x="164" y="302"/>
                    </a:lnTo>
                    <a:lnTo>
                      <a:pt x="188" y="197"/>
                    </a:lnTo>
                    <a:lnTo>
                      <a:pt x="182" y="146"/>
                    </a:lnTo>
                    <a:lnTo>
                      <a:pt x="141" y="124"/>
                    </a:lnTo>
                    <a:lnTo>
                      <a:pt x="59" y="1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54" name="Line 254"/>
              <p:cNvSpPr>
                <a:spLocks noChangeShapeType="1"/>
              </p:cNvSpPr>
              <p:nvPr/>
            </p:nvSpPr>
            <p:spPr bwMode="auto">
              <a:xfrm flipV="1">
                <a:off x="2723" y="3412"/>
                <a:ext cx="8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055" name="Group 255"/>
            <p:cNvGrpSpPr>
              <a:grpSpLocks/>
            </p:cNvGrpSpPr>
            <p:nvPr/>
          </p:nvGrpSpPr>
          <p:grpSpPr bwMode="auto">
            <a:xfrm>
              <a:off x="3116" y="1463"/>
              <a:ext cx="151" cy="161"/>
              <a:chOff x="2653" y="3515"/>
              <a:chExt cx="77" cy="75"/>
            </a:xfrm>
          </p:grpSpPr>
          <p:sp>
            <p:nvSpPr>
              <p:cNvPr id="77056" name="Line 256"/>
              <p:cNvSpPr>
                <a:spLocks noChangeShapeType="1"/>
              </p:cNvSpPr>
              <p:nvPr/>
            </p:nvSpPr>
            <p:spPr bwMode="auto">
              <a:xfrm flipH="1">
                <a:off x="2664" y="3589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57" name="Freeform 257"/>
              <p:cNvSpPr>
                <a:spLocks/>
              </p:cNvSpPr>
              <p:nvPr/>
            </p:nvSpPr>
            <p:spPr bwMode="auto">
              <a:xfrm>
                <a:off x="2653" y="3574"/>
                <a:ext cx="11" cy="15"/>
              </a:xfrm>
              <a:custGeom>
                <a:avLst/>
                <a:gdLst>
                  <a:gd name="T0" fmla="*/ 0 w 46"/>
                  <a:gd name="T1" fmla="*/ 0 h 73"/>
                  <a:gd name="T2" fmla="*/ 6 w 46"/>
                  <a:gd name="T3" fmla="*/ 53 h 73"/>
                  <a:gd name="T4" fmla="*/ 46 w 46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73">
                    <a:moveTo>
                      <a:pt x="0" y="0"/>
                    </a:moveTo>
                    <a:lnTo>
                      <a:pt x="6" y="53"/>
                    </a:lnTo>
                    <a:lnTo>
                      <a:pt x="46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58" name="Line 258"/>
              <p:cNvSpPr>
                <a:spLocks noChangeShapeType="1"/>
              </p:cNvSpPr>
              <p:nvPr/>
            </p:nvSpPr>
            <p:spPr bwMode="auto">
              <a:xfrm flipV="1">
                <a:off x="2653" y="3554"/>
                <a:ext cx="6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59" name="Freeform 259"/>
              <p:cNvSpPr>
                <a:spLocks/>
              </p:cNvSpPr>
              <p:nvPr/>
            </p:nvSpPr>
            <p:spPr bwMode="auto">
              <a:xfrm>
                <a:off x="2659" y="3539"/>
                <a:ext cx="20" cy="15"/>
              </a:xfrm>
              <a:custGeom>
                <a:avLst/>
                <a:gdLst>
                  <a:gd name="T0" fmla="*/ 81 w 81"/>
                  <a:gd name="T1" fmla="*/ 0 h 73"/>
                  <a:gd name="T2" fmla="*/ 30 w 81"/>
                  <a:gd name="T3" fmla="*/ 21 h 73"/>
                  <a:gd name="T4" fmla="*/ 0 w 81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3">
                    <a:moveTo>
                      <a:pt x="81" y="0"/>
                    </a:moveTo>
                    <a:lnTo>
                      <a:pt x="30" y="21"/>
                    </a:lnTo>
                    <a:lnTo>
                      <a:pt x="0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60" name="Line 260"/>
              <p:cNvSpPr>
                <a:spLocks noChangeShapeType="1"/>
              </p:cNvSpPr>
              <p:nvPr/>
            </p:nvSpPr>
            <p:spPr bwMode="auto">
              <a:xfrm>
                <a:off x="2679" y="3539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61" name="Line 261"/>
              <p:cNvSpPr>
                <a:spLocks noChangeShapeType="1"/>
              </p:cNvSpPr>
              <p:nvPr/>
            </p:nvSpPr>
            <p:spPr bwMode="auto">
              <a:xfrm flipV="1">
                <a:off x="2720" y="3515"/>
                <a:ext cx="10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062" name="Group 262"/>
            <p:cNvGrpSpPr>
              <a:grpSpLocks/>
            </p:cNvGrpSpPr>
            <p:nvPr/>
          </p:nvGrpSpPr>
          <p:grpSpPr bwMode="auto">
            <a:xfrm>
              <a:off x="3104" y="875"/>
              <a:ext cx="170" cy="155"/>
              <a:chOff x="2647" y="3240"/>
              <a:chExt cx="87" cy="72"/>
            </a:xfrm>
          </p:grpSpPr>
          <p:sp>
            <p:nvSpPr>
              <p:cNvPr id="77063" name="Freeform 263"/>
              <p:cNvSpPr>
                <a:spLocks/>
              </p:cNvSpPr>
              <p:nvPr/>
            </p:nvSpPr>
            <p:spPr bwMode="auto">
              <a:xfrm>
                <a:off x="2647" y="3260"/>
                <a:ext cx="37" cy="51"/>
              </a:xfrm>
              <a:custGeom>
                <a:avLst/>
                <a:gdLst>
                  <a:gd name="T0" fmla="*/ 112 w 151"/>
                  <a:gd name="T1" fmla="*/ 0 h 252"/>
                  <a:gd name="T2" fmla="*/ 79 w 151"/>
                  <a:gd name="T3" fmla="*/ 0 h 252"/>
                  <a:gd name="T4" fmla="*/ 51 w 151"/>
                  <a:gd name="T5" fmla="*/ 11 h 252"/>
                  <a:gd name="T6" fmla="*/ 36 w 151"/>
                  <a:gd name="T7" fmla="*/ 39 h 252"/>
                  <a:gd name="T8" fmla="*/ 0 w 151"/>
                  <a:gd name="T9" fmla="*/ 197 h 252"/>
                  <a:gd name="T10" fmla="*/ 6 w 151"/>
                  <a:gd name="T11" fmla="*/ 235 h 252"/>
                  <a:gd name="T12" fmla="*/ 35 w 151"/>
                  <a:gd name="T13" fmla="*/ 252 h 252"/>
                  <a:gd name="T14" fmla="*/ 72 w 151"/>
                  <a:gd name="T15" fmla="*/ 252 h 252"/>
                  <a:gd name="T16" fmla="*/ 151 w 151"/>
                  <a:gd name="T17" fmla="*/ 20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52">
                    <a:moveTo>
                      <a:pt x="112" y="0"/>
                    </a:moveTo>
                    <a:lnTo>
                      <a:pt x="79" y="0"/>
                    </a:lnTo>
                    <a:lnTo>
                      <a:pt x="51" y="11"/>
                    </a:lnTo>
                    <a:lnTo>
                      <a:pt x="36" y="39"/>
                    </a:lnTo>
                    <a:lnTo>
                      <a:pt x="0" y="197"/>
                    </a:lnTo>
                    <a:lnTo>
                      <a:pt x="6" y="235"/>
                    </a:lnTo>
                    <a:lnTo>
                      <a:pt x="35" y="252"/>
                    </a:lnTo>
                    <a:lnTo>
                      <a:pt x="72" y="252"/>
                    </a:lnTo>
                    <a:lnTo>
                      <a:pt x="151" y="20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64" name="Line 264"/>
              <p:cNvSpPr>
                <a:spLocks noChangeShapeType="1"/>
              </p:cNvSpPr>
              <p:nvPr/>
            </p:nvSpPr>
            <p:spPr bwMode="auto">
              <a:xfrm flipH="1">
                <a:off x="2683" y="3260"/>
                <a:ext cx="12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65" name="Freeform 265"/>
              <p:cNvSpPr>
                <a:spLocks/>
              </p:cNvSpPr>
              <p:nvPr/>
            </p:nvSpPr>
            <p:spPr bwMode="auto">
              <a:xfrm>
                <a:off x="2683" y="3302"/>
                <a:ext cx="5" cy="10"/>
              </a:xfrm>
              <a:custGeom>
                <a:avLst/>
                <a:gdLst>
                  <a:gd name="T0" fmla="*/ 0 w 17"/>
                  <a:gd name="T1" fmla="*/ 0 h 48"/>
                  <a:gd name="T2" fmla="*/ 2 w 17"/>
                  <a:gd name="T3" fmla="*/ 26 h 48"/>
                  <a:gd name="T4" fmla="*/ 17 w 17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8">
                    <a:moveTo>
                      <a:pt x="0" y="0"/>
                    </a:moveTo>
                    <a:lnTo>
                      <a:pt x="2" y="26"/>
                    </a:lnTo>
                    <a:lnTo>
                      <a:pt x="17" y="4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66" name="Line 266"/>
              <p:cNvSpPr>
                <a:spLocks noChangeShapeType="1"/>
              </p:cNvSpPr>
              <p:nvPr/>
            </p:nvSpPr>
            <p:spPr bwMode="auto">
              <a:xfrm flipH="1">
                <a:off x="2674" y="3260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67" name="Line 267"/>
              <p:cNvSpPr>
                <a:spLocks noChangeShapeType="1"/>
              </p:cNvSpPr>
              <p:nvPr/>
            </p:nvSpPr>
            <p:spPr bwMode="auto">
              <a:xfrm flipV="1">
                <a:off x="2724" y="3240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7068" name="Group 268"/>
          <p:cNvGrpSpPr>
            <a:grpSpLocks/>
          </p:cNvGrpSpPr>
          <p:nvPr/>
        </p:nvGrpSpPr>
        <p:grpSpPr bwMode="auto">
          <a:xfrm>
            <a:off x="7073900" y="1552575"/>
            <a:ext cx="1455738" cy="1474788"/>
            <a:chOff x="4232" y="707"/>
            <a:chExt cx="917" cy="929"/>
          </a:xfrm>
        </p:grpSpPr>
        <p:grpSp>
          <p:nvGrpSpPr>
            <p:cNvPr id="77069" name="Group 269"/>
            <p:cNvGrpSpPr>
              <a:grpSpLocks/>
            </p:cNvGrpSpPr>
            <p:nvPr/>
          </p:nvGrpSpPr>
          <p:grpSpPr bwMode="auto">
            <a:xfrm>
              <a:off x="4346" y="936"/>
              <a:ext cx="555" cy="627"/>
              <a:chOff x="3282" y="3268"/>
              <a:chExt cx="284" cy="294"/>
            </a:xfrm>
          </p:grpSpPr>
          <p:sp>
            <p:nvSpPr>
              <p:cNvPr id="77070" name="Line 270"/>
              <p:cNvSpPr>
                <a:spLocks noChangeShapeType="1"/>
              </p:cNvSpPr>
              <p:nvPr/>
            </p:nvSpPr>
            <p:spPr bwMode="auto">
              <a:xfrm flipH="1">
                <a:off x="3282" y="3268"/>
                <a:ext cx="153" cy="1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71" name="Line 271"/>
              <p:cNvSpPr>
                <a:spLocks noChangeShapeType="1"/>
              </p:cNvSpPr>
              <p:nvPr/>
            </p:nvSpPr>
            <p:spPr bwMode="auto">
              <a:xfrm>
                <a:off x="3282" y="3464"/>
                <a:ext cx="284" cy="9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72" name="Line 272"/>
              <p:cNvSpPr>
                <a:spLocks noChangeShapeType="1"/>
              </p:cNvSpPr>
              <p:nvPr/>
            </p:nvSpPr>
            <p:spPr bwMode="auto">
              <a:xfrm flipH="1" flipV="1">
                <a:off x="3435" y="3268"/>
                <a:ext cx="131" cy="2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073" name="Group 273"/>
            <p:cNvGrpSpPr>
              <a:grpSpLocks/>
            </p:cNvGrpSpPr>
            <p:nvPr/>
          </p:nvGrpSpPr>
          <p:grpSpPr bwMode="auto">
            <a:xfrm>
              <a:off x="4953" y="1477"/>
              <a:ext cx="196" cy="159"/>
              <a:chOff x="3593" y="3522"/>
              <a:chExt cx="100" cy="74"/>
            </a:xfrm>
          </p:grpSpPr>
          <p:sp>
            <p:nvSpPr>
              <p:cNvPr id="77074" name="Line 274"/>
              <p:cNvSpPr>
                <a:spLocks noChangeShapeType="1"/>
              </p:cNvSpPr>
              <p:nvPr/>
            </p:nvSpPr>
            <p:spPr bwMode="auto">
              <a:xfrm flipH="1">
                <a:off x="3606" y="3595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75" name="Freeform 275"/>
              <p:cNvSpPr>
                <a:spLocks/>
              </p:cNvSpPr>
              <p:nvPr/>
            </p:nvSpPr>
            <p:spPr bwMode="auto">
              <a:xfrm>
                <a:off x="3593" y="3581"/>
                <a:ext cx="13" cy="14"/>
              </a:xfrm>
              <a:custGeom>
                <a:avLst/>
                <a:gdLst>
                  <a:gd name="T0" fmla="*/ 0 w 47"/>
                  <a:gd name="T1" fmla="*/ 0 h 73"/>
                  <a:gd name="T2" fmla="*/ 6 w 47"/>
                  <a:gd name="T3" fmla="*/ 52 h 73"/>
                  <a:gd name="T4" fmla="*/ 47 w 47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73">
                    <a:moveTo>
                      <a:pt x="0" y="0"/>
                    </a:moveTo>
                    <a:lnTo>
                      <a:pt x="6" y="52"/>
                    </a:lnTo>
                    <a:lnTo>
                      <a:pt x="47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76" name="Line 276"/>
              <p:cNvSpPr>
                <a:spLocks noChangeShapeType="1"/>
              </p:cNvSpPr>
              <p:nvPr/>
            </p:nvSpPr>
            <p:spPr bwMode="auto">
              <a:xfrm flipV="1">
                <a:off x="3593" y="3560"/>
                <a:ext cx="7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77" name="Freeform 277"/>
              <p:cNvSpPr>
                <a:spLocks/>
              </p:cNvSpPr>
              <p:nvPr/>
            </p:nvSpPr>
            <p:spPr bwMode="auto">
              <a:xfrm>
                <a:off x="3600" y="3546"/>
                <a:ext cx="20" cy="14"/>
              </a:xfrm>
              <a:custGeom>
                <a:avLst/>
                <a:gdLst>
                  <a:gd name="T0" fmla="*/ 82 w 82"/>
                  <a:gd name="T1" fmla="*/ 0 h 72"/>
                  <a:gd name="T2" fmla="*/ 31 w 82"/>
                  <a:gd name="T3" fmla="*/ 21 h 72"/>
                  <a:gd name="T4" fmla="*/ 0 w 82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72">
                    <a:moveTo>
                      <a:pt x="82" y="0"/>
                    </a:moveTo>
                    <a:lnTo>
                      <a:pt x="31" y="21"/>
                    </a:lnTo>
                    <a:lnTo>
                      <a:pt x="0" y="7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78" name="Line 278"/>
              <p:cNvSpPr>
                <a:spLocks noChangeShapeType="1"/>
              </p:cNvSpPr>
              <p:nvPr/>
            </p:nvSpPr>
            <p:spPr bwMode="auto">
              <a:xfrm>
                <a:off x="3620" y="3546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79" name="Line 279"/>
              <p:cNvSpPr>
                <a:spLocks noChangeShapeType="1"/>
              </p:cNvSpPr>
              <p:nvPr/>
            </p:nvSpPr>
            <p:spPr bwMode="auto">
              <a:xfrm flipV="1">
                <a:off x="3661" y="3522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80" name="Line 280"/>
              <p:cNvSpPr>
                <a:spLocks noChangeShapeType="1"/>
              </p:cNvSpPr>
              <p:nvPr/>
            </p:nvSpPr>
            <p:spPr bwMode="auto">
              <a:xfrm flipH="1">
                <a:off x="3684" y="3522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081" name="Group 281"/>
            <p:cNvGrpSpPr>
              <a:grpSpLocks/>
            </p:cNvGrpSpPr>
            <p:nvPr/>
          </p:nvGrpSpPr>
          <p:grpSpPr bwMode="auto">
            <a:xfrm>
              <a:off x="4232" y="1131"/>
              <a:ext cx="222" cy="157"/>
              <a:chOff x="3224" y="3360"/>
              <a:chExt cx="113" cy="73"/>
            </a:xfrm>
          </p:grpSpPr>
          <p:sp>
            <p:nvSpPr>
              <p:cNvPr id="77082" name="Freeform 282"/>
              <p:cNvSpPr>
                <a:spLocks/>
              </p:cNvSpPr>
              <p:nvPr/>
            </p:nvSpPr>
            <p:spPr bwMode="auto">
              <a:xfrm>
                <a:off x="3224" y="3360"/>
                <a:ext cx="47" cy="73"/>
              </a:xfrm>
              <a:custGeom>
                <a:avLst/>
                <a:gdLst>
                  <a:gd name="T0" fmla="*/ 89 w 189"/>
                  <a:gd name="T1" fmla="*/ 0 h 375"/>
                  <a:gd name="T2" fmla="*/ 0 w 189"/>
                  <a:gd name="T3" fmla="*/ 375 h 375"/>
                  <a:gd name="T4" fmla="*/ 83 w 189"/>
                  <a:gd name="T5" fmla="*/ 375 h 375"/>
                  <a:gd name="T6" fmla="*/ 133 w 189"/>
                  <a:gd name="T7" fmla="*/ 354 h 375"/>
                  <a:gd name="T8" fmla="*/ 164 w 189"/>
                  <a:gd name="T9" fmla="*/ 302 h 375"/>
                  <a:gd name="T10" fmla="*/ 189 w 189"/>
                  <a:gd name="T11" fmla="*/ 198 h 375"/>
                  <a:gd name="T12" fmla="*/ 182 w 189"/>
                  <a:gd name="T13" fmla="*/ 146 h 375"/>
                  <a:gd name="T14" fmla="*/ 142 w 189"/>
                  <a:gd name="T15" fmla="*/ 125 h 375"/>
                  <a:gd name="T16" fmla="*/ 59 w 189"/>
                  <a:gd name="T17" fmla="*/ 12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75">
                    <a:moveTo>
                      <a:pt x="89" y="0"/>
                    </a:moveTo>
                    <a:lnTo>
                      <a:pt x="0" y="375"/>
                    </a:lnTo>
                    <a:lnTo>
                      <a:pt x="83" y="375"/>
                    </a:lnTo>
                    <a:lnTo>
                      <a:pt x="133" y="354"/>
                    </a:lnTo>
                    <a:lnTo>
                      <a:pt x="164" y="302"/>
                    </a:lnTo>
                    <a:lnTo>
                      <a:pt x="189" y="198"/>
                    </a:lnTo>
                    <a:lnTo>
                      <a:pt x="182" y="146"/>
                    </a:lnTo>
                    <a:lnTo>
                      <a:pt x="142" y="125"/>
                    </a:lnTo>
                    <a:lnTo>
                      <a:pt x="59" y="12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83" name="Line 283"/>
              <p:cNvSpPr>
                <a:spLocks noChangeShapeType="1"/>
              </p:cNvSpPr>
              <p:nvPr/>
            </p:nvSpPr>
            <p:spPr bwMode="auto">
              <a:xfrm flipV="1">
                <a:off x="3305" y="3360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84" name="Line 284"/>
              <p:cNvSpPr>
                <a:spLocks noChangeShapeType="1"/>
              </p:cNvSpPr>
              <p:nvPr/>
            </p:nvSpPr>
            <p:spPr bwMode="auto">
              <a:xfrm flipH="1">
                <a:off x="3329" y="3360"/>
                <a:ext cx="8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085" name="Group 285"/>
            <p:cNvGrpSpPr>
              <a:grpSpLocks/>
            </p:cNvGrpSpPr>
            <p:nvPr/>
          </p:nvGrpSpPr>
          <p:grpSpPr bwMode="auto">
            <a:xfrm>
              <a:off x="4597" y="707"/>
              <a:ext cx="213" cy="168"/>
              <a:chOff x="3411" y="3161"/>
              <a:chExt cx="109" cy="79"/>
            </a:xfrm>
          </p:grpSpPr>
          <p:sp>
            <p:nvSpPr>
              <p:cNvPr id="77086" name="Line 286"/>
              <p:cNvSpPr>
                <a:spLocks noChangeShapeType="1"/>
              </p:cNvSpPr>
              <p:nvPr/>
            </p:nvSpPr>
            <p:spPr bwMode="auto">
              <a:xfrm flipH="1">
                <a:off x="3438" y="3189"/>
                <a:ext cx="2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87" name="Line 287"/>
              <p:cNvSpPr>
                <a:spLocks noChangeShapeType="1"/>
              </p:cNvSpPr>
              <p:nvPr/>
            </p:nvSpPr>
            <p:spPr bwMode="auto">
              <a:xfrm flipH="1">
                <a:off x="3438" y="3189"/>
                <a:ext cx="2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88" name="Freeform 288"/>
              <p:cNvSpPr>
                <a:spLocks/>
              </p:cNvSpPr>
              <p:nvPr/>
            </p:nvSpPr>
            <p:spPr bwMode="auto">
              <a:xfrm>
                <a:off x="3448" y="3230"/>
                <a:ext cx="4" cy="10"/>
              </a:xfrm>
              <a:custGeom>
                <a:avLst/>
                <a:gdLst>
                  <a:gd name="T0" fmla="*/ 0 w 17"/>
                  <a:gd name="T1" fmla="*/ 0 h 48"/>
                  <a:gd name="T2" fmla="*/ 2 w 17"/>
                  <a:gd name="T3" fmla="*/ 26 h 48"/>
                  <a:gd name="T4" fmla="*/ 17 w 17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8">
                    <a:moveTo>
                      <a:pt x="0" y="0"/>
                    </a:moveTo>
                    <a:lnTo>
                      <a:pt x="2" y="26"/>
                    </a:lnTo>
                    <a:lnTo>
                      <a:pt x="17" y="4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89" name="Freeform 289"/>
              <p:cNvSpPr>
                <a:spLocks/>
              </p:cNvSpPr>
              <p:nvPr/>
            </p:nvSpPr>
            <p:spPr bwMode="auto">
              <a:xfrm>
                <a:off x="3448" y="3230"/>
                <a:ext cx="4" cy="10"/>
              </a:xfrm>
              <a:custGeom>
                <a:avLst/>
                <a:gdLst>
                  <a:gd name="T0" fmla="*/ 0 w 17"/>
                  <a:gd name="T1" fmla="*/ 0 h 48"/>
                  <a:gd name="T2" fmla="*/ 2 w 17"/>
                  <a:gd name="T3" fmla="*/ 26 h 48"/>
                  <a:gd name="T4" fmla="*/ 17 w 17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8">
                    <a:moveTo>
                      <a:pt x="0" y="0"/>
                    </a:moveTo>
                    <a:lnTo>
                      <a:pt x="2" y="26"/>
                    </a:lnTo>
                    <a:lnTo>
                      <a:pt x="17" y="4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90" name="Line 290"/>
              <p:cNvSpPr>
                <a:spLocks noChangeShapeType="1"/>
              </p:cNvSpPr>
              <p:nvPr/>
            </p:nvSpPr>
            <p:spPr bwMode="auto">
              <a:xfrm flipH="1">
                <a:off x="3448" y="3189"/>
                <a:ext cx="12" cy="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91" name="Line 291"/>
              <p:cNvSpPr>
                <a:spLocks noChangeShapeType="1"/>
              </p:cNvSpPr>
              <p:nvPr/>
            </p:nvSpPr>
            <p:spPr bwMode="auto">
              <a:xfrm flipH="1">
                <a:off x="3448" y="3189"/>
                <a:ext cx="12" cy="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92" name="Freeform 292"/>
              <p:cNvSpPr>
                <a:spLocks/>
              </p:cNvSpPr>
              <p:nvPr/>
            </p:nvSpPr>
            <p:spPr bwMode="auto">
              <a:xfrm>
                <a:off x="3411" y="3189"/>
                <a:ext cx="37" cy="50"/>
              </a:xfrm>
              <a:custGeom>
                <a:avLst/>
                <a:gdLst>
                  <a:gd name="T0" fmla="*/ 111 w 151"/>
                  <a:gd name="T1" fmla="*/ 0 h 252"/>
                  <a:gd name="T2" fmla="*/ 79 w 151"/>
                  <a:gd name="T3" fmla="*/ 0 h 252"/>
                  <a:gd name="T4" fmla="*/ 51 w 151"/>
                  <a:gd name="T5" fmla="*/ 11 h 252"/>
                  <a:gd name="T6" fmla="*/ 36 w 151"/>
                  <a:gd name="T7" fmla="*/ 39 h 252"/>
                  <a:gd name="T8" fmla="*/ 0 w 151"/>
                  <a:gd name="T9" fmla="*/ 197 h 252"/>
                  <a:gd name="T10" fmla="*/ 6 w 151"/>
                  <a:gd name="T11" fmla="*/ 235 h 252"/>
                  <a:gd name="T12" fmla="*/ 35 w 151"/>
                  <a:gd name="T13" fmla="*/ 252 h 252"/>
                  <a:gd name="T14" fmla="*/ 72 w 151"/>
                  <a:gd name="T15" fmla="*/ 252 h 252"/>
                  <a:gd name="T16" fmla="*/ 151 w 151"/>
                  <a:gd name="T17" fmla="*/ 20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52">
                    <a:moveTo>
                      <a:pt x="111" y="0"/>
                    </a:moveTo>
                    <a:lnTo>
                      <a:pt x="79" y="0"/>
                    </a:lnTo>
                    <a:lnTo>
                      <a:pt x="51" y="11"/>
                    </a:lnTo>
                    <a:lnTo>
                      <a:pt x="36" y="39"/>
                    </a:lnTo>
                    <a:lnTo>
                      <a:pt x="0" y="197"/>
                    </a:lnTo>
                    <a:lnTo>
                      <a:pt x="6" y="235"/>
                    </a:lnTo>
                    <a:lnTo>
                      <a:pt x="35" y="252"/>
                    </a:lnTo>
                    <a:lnTo>
                      <a:pt x="72" y="252"/>
                    </a:lnTo>
                    <a:lnTo>
                      <a:pt x="151" y="20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93" name="Freeform 293"/>
              <p:cNvSpPr>
                <a:spLocks/>
              </p:cNvSpPr>
              <p:nvPr/>
            </p:nvSpPr>
            <p:spPr bwMode="auto">
              <a:xfrm>
                <a:off x="3411" y="3189"/>
                <a:ext cx="37" cy="50"/>
              </a:xfrm>
              <a:custGeom>
                <a:avLst/>
                <a:gdLst>
                  <a:gd name="T0" fmla="*/ 111 w 151"/>
                  <a:gd name="T1" fmla="*/ 0 h 252"/>
                  <a:gd name="T2" fmla="*/ 79 w 151"/>
                  <a:gd name="T3" fmla="*/ 0 h 252"/>
                  <a:gd name="T4" fmla="*/ 51 w 151"/>
                  <a:gd name="T5" fmla="*/ 11 h 252"/>
                  <a:gd name="T6" fmla="*/ 36 w 151"/>
                  <a:gd name="T7" fmla="*/ 39 h 252"/>
                  <a:gd name="T8" fmla="*/ 0 w 151"/>
                  <a:gd name="T9" fmla="*/ 197 h 252"/>
                  <a:gd name="T10" fmla="*/ 6 w 151"/>
                  <a:gd name="T11" fmla="*/ 235 h 252"/>
                  <a:gd name="T12" fmla="*/ 35 w 151"/>
                  <a:gd name="T13" fmla="*/ 252 h 252"/>
                  <a:gd name="T14" fmla="*/ 72 w 151"/>
                  <a:gd name="T15" fmla="*/ 252 h 252"/>
                  <a:gd name="T16" fmla="*/ 151 w 151"/>
                  <a:gd name="T17" fmla="*/ 20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52">
                    <a:moveTo>
                      <a:pt x="111" y="0"/>
                    </a:moveTo>
                    <a:lnTo>
                      <a:pt x="79" y="0"/>
                    </a:lnTo>
                    <a:lnTo>
                      <a:pt x="51" y="11"/>
                    </a:lnTo>
                    <a:lnTo>
                      <a:pt x="36" y="39"/>
                    </a:lnTo>
                    <a:lnTo>
                      <a:pt x="0" y="197"/>
                    </a:lnTo>
                    <a:lnTo>
                      <a:pt x="6" y="235"/>
                    </a:lnTo>
                    <a:lnTo>
                      <a:pt x="35" y="252"/>
                    </a:lnTo>
                    <a:lnTo>
                      <a:pt x="72" y="252"/>
                    </a:lnTo>
                    <a:lnTo>
                      <a:pt x="151" y="20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94" name="Line 294"/>
              <p:cNvSpPr>
                <a:spLocks noChangeShapeType="1"/>
              </p:cNvSpPr>
              <p:nvPr/>
            </p:nvSpPr>
            <p:spPr bwMode="auto">
              <a:xfrm flipV="1">
                <a:off x="3488" y="3161"/>
                <a:ext cx="10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95" name="Line 295"/>
              <p:cNvSpPr>
                <a:spLocks noChangeShapeType="1"/>
              </p:cNvSpPr>
              <p:nvPr/>
            </p:nvSpPr>
            <p:spPr bwMode="auto">
              <a:xfrm flipH="1">
                <a:off x="3511" y="3161"/>
                <a:ext cx="9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7096" name="Group 296"/>
          <p:cNvGrpSpPr>
            <a:grpSpLocks/>
          </p:cNvGrpSpPr>
          <p:nvPr/>
        </p:nvGrpSpPr>
        <p:grpSpPr bwMode="auto">
          <a:xfrm>
            <a:off x="5613400" y="3360738"/>
            <a:ext cx="2522538" cy="863600"/>
            <a:chOff x="3312" y="1846"/>
            <a:chExt cx="1589" cy="544"/>
          </a:xfrm>
        </p:grpSpPr>
        <p:sp>
          <p:nvSpPr>
            <p:cNvPr id="77097" name="Line 297"/>
            <p:cNvSpPr>
              <a:spLocks noChangeShapeType="1"/>
            </p:cNvSpPr>
            <p:nvPr/>
          </p:nvSpPr>
          <p:spPr bwMode="auto">
            <a:xfrm>
              <a:off x="3312" y="2137"/>
              <a:ext cx="133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098" name="Line 298"/>
            <p:cNvSpPr>
              <a:spLocks noChangeShapeType="1"/>
            </p:cNvSpPr>
            <p:nvPr/>
          </p:nvSpPr>
          <p:spPr bwMode="auto">
            <a:xfrm>
              <a:off x="3312" y="2389"/>
              <a:ext cx="158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099" name="Line 299"/>
            <p:cNvSpPr>
              <a:spLocks noChangeShapeType="1"/>
            </p:cNvSpPr>
            <p:nvPr/>
          </p:nvSpPr>
          <p:spPr bwMode="auto">
            <a:xfrm>
              <a:off x="3312" y="1846"/>
              <a:ext cx="69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100" name="Line 300"/>
            <p:cNvSpPr>
              <a:spLocks noChangeShapeType="1"/>
            </p:cNvSpPr>
            <p:nvPr/>
          </p:nvSpPr>
          <p:spPr bwMode="auto">
            <a:xfrm>
              <a:off x="4166" y="1846"/>
              <a:ext cx="180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101" name="Group 301"/>
          <p:cNvGrpSpPr>
            <a:grpSpLocks/>
          </p:cNvGrpSpPr>
          <p:nvPr/>
        </p:nvGrpSpPr>
        <p:grpSpPr bwMode="auto">
          <a:xfrm>
            <a:off x="4662488" y="1344613"/>
            <a:ext cx="4227512" cy="3343275"/>
            <a:chOff x="2713" y="576"/>
            <a:chExt cx="2663" cy="2106"/>
          </a:xfrm>
        </p:grpSpPr>
        <p:sp>
          <p:nvSpPr>
            <p:cNvPr id="77102" name="Freeform 302"/>
            <p:cNvSpPr>
              <a:spLocks/>
            </p:cNvSpPr>
            <p:nvPr/>
          </p:nvSpPr>
          <p:spPr bwMode="auto">
            <a:xfrm>
              <a:off x="4176" y="576"/>
              <a:ext cx="135" cy="159"/>
            </a:xfrm>
            <a:custGeom>
              <a:avLst/>
              <a:gdLst>
                <a:gd name="T0" fmla="*/ 89 w 273"/>
                <a:gd name="T1" fmla="*/ 0 h 374"/>
                <a:gd name="T2" fmla="*/ 273 w 273"/>
                <a:gd name="T3" fmla="*/ 0 h 374"/>
                <a:gd name="T4" fmla="*/ 0 w 273"/>
                <a:gd name="T5" fmla="*/ 374 h 374"/>
                <a:gd name="T6" fmla="*/ 184 w 273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374">
                  <a:moveTo>
                    <a:pt x="89" y="0"/>
                  </a:moveTo>
                  <a:lnTo>
                    <a:pt x="273" y="0"/>
                  </a:lnTo>
                  <a:lnTo>
                    <a:pt x="0" y="374"/>
                  </a:lnTo>
                  <a:lnTo>
                    <a:pt x="184" y="37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7103" name="Group 303"/>
            <p:cNvGrpSpPr>
              <a:grpSpLocks/>
            </p:cNvGrpSpPr>
            <p:nvPr/>
          </p:nvGrpSpPr>
          <p:grpSpPr bwMode="auto">
            <a:xfrm>
              <a:off x="4295" y="2525"/>
              <a:ext cx="107" cy="157"/>
              <a:chOff x="3256" y="4012"/>
              <a:chExt cx="55" cy="73"/>
            </a:xfrm>
          </p:grpSpPr>
          <p:sp>
            <p:nvSpPr>
              <p:cNvPr id="77104" name="Freeform 304"/>
              <p:cNvSpPr>
                <a:spLocks/>
              </p:cNvSpPr>
              <p:nvPr/>
            </p:nvSpPr>
            <p:spPr bwMode="auto">
              <a:xfrm>
                <a:off x="3256" y="4012"/>
                <a:ext cx="55" cy="36"/>
              </a:xfrm>
              <a:custGeom>
                <a:avLst/>
                <a:gdLst>
                  <a:gd name="T0" fmla="*/ 0 w 221"/>
                  <a:gd name="T1" fmla="*/ 0 h 187"/>
                  <a:gd name="T2" fmla="*/ 66 w 221"/>
                  <a:gd name="T3" fmla="*/ 187 h 187"/>
                  <a:gd name="T4" fmla="*/ 221 w 221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1" h="187">
                    <a:moveTo>
                      <a:pt x="0" y="0"/>
                    </a:moveTo>
                    <a:lnTo>
                      <a:pt x="66" y="187"/>
                    </a:lnTo>
                    <a:lnTo>
                      <a:pt x="221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05" name="Line 305"/>
              <p:cNvSpPr>
                <a:spLocks noChangeShapeType="1"/>
              </p:cNvSpPr>
              <p:nvPr/>
            </p:nvSpPr>
            <p:spPr bwMode="auto">
              <a:xfrm flipH="1">
                <a:off x="3263" y="4048"/>
                <a:ext cx="10" cy="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106" name="Group 306"/>
            <p:cNvGrpSpPr>
              <a:grpSpLocks/>
            </p:cNvGrpSpPr>
            <p:nvPr/>
          </p:nvGrpSpPr>
          <p:grpSpPr bwMode="auto">
            <a:xfrm>
              <a:off x="2713" y="794"/>
              <a:ext cx="2663" cy="1820"/>
              <a:chOff x="2713" y="794"/>
              <a:chExt cx="2663" cy="1820"/>
            </a:xfrm>
          </p:grpSpPr>
          <p:grpSp>
            <p:nvGrpSpPr>
              <p:cNvPr id="77107" name="Group 307"/>
              <p:cNvGrpSpPr>
                <a:grpSpLocks/>
              </p:cNvGrpSpPr>
              <p:nvPr/>
            </p:nvGrpSpPr>
            <p:grpSpPr bwMode="auto">
              <a:xfrm>
                <a:off x="2919" y="794"/>
                <a:ext cx="2211" cy="1820"/>
                <a:chOff x="2552" y="3202"/>
                <a:chExt cx="1131" cy="851"/>
              </a:xfrm>
            </p:grpSpPr>
            <p:sp>
              <p:nvSpPr>
                <p:cNvPr id="77108" name="Line 308"/>
                <p:cNvSpPr>
                  <a:spLocks noChangeShapeType="1"/>
                </p:cNvSpPr>
                <p:nvPr/>
              </p:nvSpPr>
              <p:spPr bwMode="auto">
                <a:xfrm>
                  <a:off x="2552" y="3628"/>
                  <a:ext cx="113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109" name="Line 309"/>
                <p:cNvSpPr>
                  <a:spLocks noChangeShapeType="1"/>
                </p:cNvSpPr>
                <p:nvPr/>
              </p:nvSpPr>
              <p:spPr bwMode="auto">
                <a:xfrm>
                  <a:off x="3209" y="3202"/>
                  <a:ext cx="1" cy="85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7110" name="Group 310"/>
              <p:cNvGrpSpPr>
                <a:grpSpLocks/>
              </p:cNvGrpSpPr>
              <p:nvPr/>
            </p:nvGrpSpPr>
            <p:grpSpPr bwMode="auto">
              <a:xfrm>
                <a:off x="5210" y="1646"/>
                <a:ext cx="166" cy="175"/>
                <a:chOff x="3724" y="3600"/>
                <a:chExt cx="85" cy="83"/>
              </a:xfrm>
            </p:grpSpPr>
            <p:sp>
              <p:nvSpPr>
                <p:cNvPr id="77111" name="Freeform 311"/>
                <p:cNvSpPr>
                  <a:spLocks/>
                </p:cNvSpPr>
                <p:nvPr/>
              </p:nvSpPr>
              <p:spPr bwMode="auto">
                <a:xfrm>
                  <a:off x="3724" y="3600"/>
                  <a:ext cx="55" cy="37"/>
                </a:xfrm>
                <a:custGeom>
                  <a:avLst/>
                  <a:gdLst>
                    <a:gd name="T0" fmla="*/ 0 w 220"/>
                    <a:gd name="T1" fmla="*/ 0 h 187"/>
                    <a:gd name="T2" fmla="*/ 65 w 220"/>
                    <a:gd name="T3" fmla="*/ 187 h 187"/>
                    <a:gd name="T4" fmla="*/ 220 w 220"/>
                    <a:gd name="T5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" h="187">
                      <a:moveTo>
                        <a:pt x="0" y="0"/>
                      </a:moveTo>
                      <a:lnTo>
                        <a:pt x="65" y="187"/>
                      </a:lnTo>
                      <a:lnTo>
                        <a:pt x="22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112" name="Line 312"/>
                <p:cNvSpPr>
                  <a:spLocks noChangeShapeType="1"/>
                </p:cNvSpPr>
                <p:nvPr/>
              </p:nvSpPr>
              <p:spPr bwMode="auto">
                <a:xfrm flipH="1">
                  <a:off x="3730" y="3637"/>
                  <a:ext cx="10" cy="3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113" name="Freeform 313"/>
                <p:cNvSpPr>
                  <a:spLocks/>
                </p:cNvSpPr>
                <p:nvPr/>
              </p:nvSpPr>
              <p:spPr bwMode="auto">
                <a:xfrm>
                  <a:off x="3792" y="3633"/>
                  <a:ext cx="17" cy="50"/>
                </a:xfrm>
                <a:custGeom>
                  <a:avLst/>
                  <a:gdLst>
                    <a:gd name="T0" fmla="*/ 3 w 63"/>
                    <a:gd name="T1" fmla="*/ 256 h 256"/>
                    <a:gd name="T2" fmla="*/ 63 w 63"/>
                    <a:gd name="T3" fmla="*/ 0 h 256"/>
                    <a:gd name="T4" fmla="*/ 0 w 63"/>
                    <a:gd name="T5" fmla="*/ 58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56">
                      <a:moveTo>
                        <a:pt x="3" y="256"/>
                      </a:moveTo>
                      <a:lnTo>
                        <a:pt x="63" y="0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7114" name="Group 314"/>
              <p:cNvGrpSpPr>
                <a:grpSpLocks/>
              </p:cNvGrpSpPr>
              <p:nvPr/>
            </p:nvGrpSpPr>
            <p:grpSpPr bwMode="auto">
              <a:xfrm>
                <a:off x="2713" y="1632"/>
                <a:ext cx="147" cy="158"/>
                <a:chOff x="2447" y="3594"/>
                <a:chExt cx="75" cy="74"/>
              </a:xfrm>
            </p:grpSpPr>
            <p:sp>
              <p:nvSpPr>
                <p:cNvPr id="77115" name="Line 315"/>
                <p:cNvSpPr>
                  <a:spLocks noChangeShapeType="1"/>
                </p:cNvSpPr>
                <p:nvPr/>
              </p:nvSpPr>
              <p:spPr bwMode="auto">
                <a:xfrm>
                  <a:off x="2468" y="3594"/>
                  <a:ext cx="33" cy="7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116" name="Line 316"/>
                <p:cNvSpPr>
                  <a:spLocks noChangeShapeType="1"/>
                </p:cNvSpPr>
                <p:nvPr/>
              </p:nvSpPr>
              <p:spPr bwMode="auto">
                <a:xfrm flipH="1">
                  <a:off x="2447" y="3594"/>
                  <a:ext cx="75" cy="7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7117" name="Group 317"/>
              <p:cNvGrpSpPr>
                <a:grpSpLocks/>
              </p:cNvGrpSpPr>
              <p:nvPr/>
            </p:nvGrpSpPr>
            <p:grpSpPr bwMode="auto">
              <a:xfrm>
                <a:off x="4038" y="1749"/>
                <a:ext cx="109" cy="156"/>
                <a:chOff x="3125" y="3649"/>
                <a:chExt cx="55" cy="73"/>
              </a:xfrm>
            </p:grpSpPr>
            <p:sp>
              <p:nvSpPr>
                <p:cNvPr id="77118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3125" y="3669"/>
                  <a:ext cx="9" cy="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119" name="Freeform 319"/>
                <p:cNvSpPr>
                  <a:spLocks/>
                </p:cNvSpPr>
                <p:nvPr/>
              </p:nvSpPr>
              <p:spPr bwMode="auto">
                <a:xfrm>
                  <a:off x="3134" y="3649"/>
                  <a:ext cx="46" cy="20"/>
                </a:xfrm>
                <a:custGeom>
                  <a:avLst/>
                  <a:gdLst>
                    <a:gd name="T0" fmla="*/ 183 w 183"/>
                    <a:gd name="T1" fmla="*/ 103 h 103"/>
                    <a:gd name="T2" fmla="*/ 173 w 183"/>
                    <a:gd name="T3" fmla="*/ 30 h 103"/>
                    <a:gd name="T4" fmla="*/ 116 w 183"/>
                    <a:gd name="T5" fmla="*/ 0 h 103"/>
                    <a:gd name="T6" fmla="*/ 44 w 183"/>
                    <a:gd name="T7" fmla="*/ 30 h 103"/>
                    <a:gd name="T8" fmla="*/ 0 w 183"/>
                    <a:gd name="T9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103">
                      <a:moveTo>
                        <a:pt x="183" y="103"/>
                      </a:moveTo>
                      <a:lnTo>
                        <a:pt x="173" y="30"/>
                      </a:lnTo>
                      <a:lnTo>
                        <a:pt x="116" y="0"/>
                      </a:lnTo>
                      <a:lnTo>
                        <a:pt x="44" y="30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120" name="Line 320"/>
                <p:cNvSpPr>
                  <a:spLocks noChangeShapeType="1"/>
                </p:cNvSpPr>
                <p:nvPr/>
              </p:nvSpPr>
              <p:spPr bwMode="auto">
                <a:xfrm flipH="1">
                  <a:off x="3171" y="3669"/>
                  <a:ext cx="9" cy="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121" name="Freeform 321"/>
                <p:cNvSpPr>
                  <a:spLocks/>
                </p:cNvSpPr>
                <p:nvPr/>
              </p:nvSpPr>
              <p:spPr bwMode="auto">
                <a:xfrm>
                  <a:off x="3125" y="3702"/>
                  <a:ext cx="46" cy="20"/>
                </a:xfrm>
                <a:custGeom>
                  <a:avLst/>
                  <a:gdLst>
                    <a:gd name="T0" fmla="*/ 0 w 182"/>
                    <a:gd name="T1" fmla="*/ 0 h 104"/>
                    <a:gd name="T2" fmla="*/ 9 w 182"/>
                    <a:gd name="T3" fmla="*/ 74 h 104"/>
                    <a:gd name="T4" fmla="*/ 67 w 182"/>
                    <a:gd name="T5" fmla="*/ 104 h 104"/>
                    <a:gd name="T6" fmla="*/ 138 w 182"/>
                    <a:gd name="T7" fmla="*/ 74 h 104"/>
                    <a:gd name="T8" fmla="*/ 182 w 182"/>
                    <a:gd name="T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04">
                      <a:moveTo>
                        <a:pt x="0" y="0"/>
                      </a:moveTo>
                      <a:lnTo>
                        <a:pt x="9" y="74"/>
                      </a:lnTo>
                      <a:lnTo>
                        <a:pt x="67" y="104"/>
                      </a:lnTo>
                      <a:lnTo>
                        <a:pt x="138" y="74"/>
                      </a:lnTo>
                      <a:lnTo>
                        <a:pt x="182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7122" name="Group 322"/>
          <p:cNvGrpSpPr>
            <a:grpSpLocks/>
          </p:cNvGrpSpPr>
          <p:nvPr/>
        </p:nvGrpSpPr>
        <p:grpSpPr bwMode="auto">
          <a:xfrm>
            <a:off x="2060575" y="2393950"/>
            <a:ext cx="1911350" cy="1096963"/>
            <a:chOff x="1091" y="1744"/>
            <a:chExt cx="1204" cy="691"/>
          </a:xfrm>
        </p:grpSpPr>
        <p:sp>
          <p:nvSpPr>
            <p:cNvPr id="77123" name="Line 323"/>
            <p:cNvSpPr>
              <a:spLocks noChangeShapeType="1"/>
            </p:cNvSpPr>
            <p:nvPr/>
          </p:nvSpPr>
          <p:spPr bwMode="auto">
            <a:xfrm flipH="1">
              <a:off x="1091" y="1921"/>
              <a:ext cx="8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124" name="Line 324"/>
            <p:cNvSpPr>
              <a:spLocks noChangeShapeType="1"/>
            </p:cNvSpPr>
            <p:nvPr/>
          </p:nvSpPr>
          <p:spPr bwMode="auto">
            <a:xfrm flipH="1">
              <a:off x="1444" y="2434"/>
              <a:ext cx="85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125" name="Line 325"/>
            <p:cNvSpPr>
              <a:spLocks noChangeShapeType="1"/>
            </p:cNvSpPr>
            <p:nvPr/>
          </p:nvSpPr>
          <p:spPr bwMode="auto">
            <a:xfrm flipH="1">
              <a:off x="1312" y="1744"/>
              <a:ext cx="60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126" name="Group 326"/>
          <p:cNvGrpSpPr>
            <a:grpSpLocks/>
          </p:cNvGrpSpPr>
          <p:nvPr/>
        </p:nvGrpSpPr>
        <p:grpSpPr bwMode="auto">
          <a:xfrm>
            <a:off x="3371850" y="2106613"/>
            <a:ext cx="906463" cy="1519237"/>
            <a:chOff x="1917" y="1563"/>
            <a:chExt cx="571" cy="957"/>
          </a:xfrm>
        </p:grpSpPr>
        <p:grpSp>
          <p:nvGrpSpPr>
            <p:cNvPr id="77127" name="Group 327"/>
            <p:cNvGrpSpPr>
              <a:grpSpLocks/>
            </p:cNvGrpSpPr>
            <p:nvPr/>
          </p:nvGrpSpPr>
          <p:grpSpPr bwMode="auto">
            <a:xfrm>
              <a:off x="2312" y="2376"/>
              <a:ext cx="176" cy="144"/>
              <a:chOff x="2073" y="3820"/>
              <a:chExt cx="100" cy="75"/>
            </a:xfrm>
          </p:grpSpPr>
          <p:sp>
            <p:nvSpPr>
              <p:cNvPr id="77128" name="Line 328"/>
              <p:cNvSpPr>
                <a:spLocks noChangeShapeType="1"/>
              </p:cNvSpPr>
              <p:nvPr/>
            </p:nvSpPr>
            <p:spPr bwMode="auto">
              <a:xfrm flipH="1">
                <a:off x="2085" y="389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29" name="Freeform 329"/>
              <p:cNvSpPr>
                <a:spLocks/>
              </p:cNvSpPr>
              <p:nvPr/>
            </p:nvSpPr>
            <p:spPr bwMode="auto">
              <a:xfrm>
                <a:off x="2073" y="3879"/>
                <a:ext cx="12" cy="15"/>
              </a:xfrm>
              <a:custGeom>
                <a:avLst/>
                <a:gdLst>
                  <a:gd name="T0" fmla="*/ 0 w 46"/>
                  <a:gd name="T1" fmla="*/ 0 h 73"/>
                  <a:gd name="T2" fmla="*/ 7 w 46"/>
                  <a:gd name="T3" fmla="*/ 51 h 73"/>
                  <a:gd name="T4" fmla="*/ 46 w 46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73">
                    <a:moveTo>
                      <a:pt x="0" y="0"/>
                    </a:moveTo>
                    <a:lnTo>
                      <a:pt x="7" y="51"/>
                    </a:lnTo>
                    <a:lnTo>
                      <a:pt x="46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30" name="Line 330"/>
              <p:cNvSpPr>
                <a:spLocks noChangeShapeType="1"/>
              </p:cNvSpPr>
              <p:nvPr/>
            </p:nvSpPr>
            <p:spPr bwMode="auto">
              <a:xfrm flipV="1">
                <a:off x="2073" y="3860"/>
                <a:ext cx="7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31" name="Freeform 331"/>
              <p:cNvSpPr>
                <a:spLocks/>
              </p:cNvSpPr>
              <p:nvPr/>
            </p:nvSpPr>
            <p:spPr bwMode="auto">
              <a:xfrm>
                <a:off x="2080" y="3845"/>
                <a:ext cx="20" cy="15"/>
              </a:xfrm>
              <a:custGeom>
                <a:avLst/>
                <a:gdLst>
                  <a:gd name="T0" fmla="*/ 80 w 80"/>
                  <a:gd name="T1" fmla="*/ 0 h 73"/>
                  <a:gd name="T2" fmla="*/ 30 w 80"/>
                  <a:gd name="T3" fmla="*/ 22 h 73"/>
                  <a:gd name="T4" fmla="*/ 0 w 80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73">
                    <a:moveTo>
                      <a:pt x="80" y="0"/>
                    </a:moveTo>
                    <a:lnTo>
                      <a:pt x="30" y="22"/>
                    </a:lnTo>
                    <a:lnTo>
                      <a:pt x="0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32" name="Line 332"/>
              <p:cNvSpPr>
                <a:spLocks noChangeShapeType="1"/>
              </p:cNvSpPr>
              <p:nvPr/>
            </p:nvSpPr>
            <p:spPr bwMode="auto">
              <a:xfrm>
                <a:off x="2100" y="3845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33" name="Line 333"/>
              <p:cNvSpPr>
                <a:spLocks noChangeShapeType="1"/>
              </p:cNvSpPr>
              <p:nvPr/>
            </p:nvSpPr>
            <p:spPr bwMode="auto">
              <a:xfrm flipV="1">
                <a:off x="2141" y="3820"/>
                <a:ext cx="8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34" name="Line 334"/>
              <p:cNvSpPr>
                <a:spLocks noChangeShapeType="1"/>
              </p:cNvSpPr>
              <p:nvPr/>
            </p:nvSpPr>
            <p:spPr bwMode="auto">
              <a:xfrm flipH="1">
                <a:off x="2163" y="3820"/>
                <a:ext cx="10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135" name="Group 335"/>
            <p:cNvGrpSpPr>
              <a:grpSpLocks/>
            </p:cNvGrpSpPr>
            <p:nvPr/>
          </p:nvGrpSpPr>
          <p:grpSpPr bwMode="auto">
            <a:xfrm>
              <a:off x="1917" y="1709"/>
              <a:ext cx="199" cy="140"/>
              <a:chOff x="1848" y="3472"/>
              <a:chExt cx="113" cy="73"/>
            </a:xfrm>
          </p:grpSpPr>
          <p:sp>
            <p:nvSpPr>
              <p:cNvPr id="77136" name="Freeform 336"/>
              <p:cNvSpPr>
                <a:spLocks/>
              </p:cNvSpPr>
              <p:nvPr/>
            </p:nvSpPr>
            <p:spPr bwMode="auto">
              <a:xfrm>
                <a:off x="1848" y="3472"/>
                <a:ext cx="46" cy="73"/>
              </a:xfrm>
              <a:custGeom>
                <a:avLst/>
                <a:gdLst>
                  <a:gd name="T0" fmla="*/ 89 w 189"/>
                  <a:gd name="T1" fmla="*/ 0 h 375"/>
                  <a:gd name="T2" fmla="*/ 0 w 189"/>
                  <a:gd name="T3" fmla="*/ 375 h 375"/>
                  <a:gd name="T4" fmla="*/ 82 w 189"/>
                  <a:gd name="T5" fmla="*/ 375 h 375"/>
                  <a:gd name="T6" fmla="*/ 133 w 189"/>
                  <a:gd name="T7" fmla="*/ 353 h 375"/>
                  <a:gd name="T8" fmla="*/ 164 w 189"/>
                  <a:gd name="T9" fmla="*/ 302 h 375"/>
                  <a:gd name="T10" fmla="*/ 189 w 189"/>
                  <a:gd name="T11" fmla="*/ 197 h 375"/>
                  <a:gd name="T12" fmla="*/ 182 w 189"/>
                  <a:gd name="T13" fmla="*/ 146 h 375"/>
                  <a:gd name="T14" fmla="*/ 141 w 189"/>
                  <a:gd name="T15" fmla="*/ 124 h 375"/>
                  <a:gd name="T16" fmla="*/ 59 w 189"/>
                  <a:gd name="T17" fmla="*/ 12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75">
                    <a:moveTo>
                      <a:pt x="89" y="0"/>
                    </a:moveTo>
                    <a:lnTo>
                      <a:pt x="0" y="375"/>
                    </a:lnTo>
                    <a:lnTo>
                      <a:pt x="82" y="375"/>
                    </a:lnTo>
                    <a:lnTo>
                      <a:pt x="133" y="353"/>
                    </a:lnTo>
                    <a:lnTo>
                      <a:pt x="164" y="302"/>
                    </a:lnTo>
                    <a:lnTo>
                      <a:pt x="189" y="197"/>
                    </a:lnTo>
                    <a:lnTo>
                      <a:pt x="182" y="146"/>
                    </a:lnTo>
                    <a:lnTo>
                      <a:pt x="141" y="124"/>
                    </a:lnTo>
                    <a:lnTo>
                      <a:pt x="59" y="1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37" name="Line 337"/>
              <p:cNvSpPr>
                <a:spLocks noChangeShapeType="1"/>
              </p:cNvSpPr>
              <p:nvPr/>
            </p:nvSpPr>
            <p:spPr bwMode="auto">
              <a:xfrm flipV="1">
                <a:off x="1929" y="3472"/>
                <a:ext cx="9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38" name="Line 338"/>
              <p:cNvSpPr>
                <a:spLocks noChangeShapeType="1"/>
              </p:cNvSpPr>
              <p:nvPr/>
            </p:nvSpPr>
            <p:spPr bwMode="auto">
              <a:xfrm flipH="1">
                <a:off x="1952" y="3472"/>
                <a:ext cx="9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139" name="Group 339"/>
            <p:cNvGrpSpPr>
              <a:grpSpLocks/>
            </p:cNvGrpSpPr>
            <p:nvPr/>
          </p:nvGrpSpPr>
          <p:grpSpPr bwMode="auto">
            <a:xfrm>
              <a:off x="1933" y="1744"/>
              <a:ext cx="362" cy="690"/>
              <a:chOff x="1857" y="3491"/>
              <a:chExt cx="206" cy="359"/>
            </a:xfrm>
          </p:grpSpPr>
          <p:sp>
            <p:nvSpPr>
              <p:cNvPr id="77140" name="Line 340"/>
              <p:cNvSpPr>
                <a:spLocks noChangeShapeType="1"/>
              </p:cNvSpPr>
              <p:nvPr/>
            </p:nvSpPr>
            <p:spPr bwMode="auto">
              <a:xfrm flipH="1" flipV="1">
                <a:off x="1973" y="3491"/>
                <a:ext cx="90" cy="3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41" name="Line 341"/>
              <p:cNvSpPr>
                <a:spLocks noChangeShapeType="1"/>
              </p:cNvSpPr>
              <p:nvPr/>
            </p:nvSpPr>
            <p:spPr bwMode="auto">
              <a:xfrm flipH="1">
                <a:off x="1857" y="3491"/>
                <a:ext cx="116" cy="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42" name="Line 342"/>
              <p:cNvSpPr>
                <a:spLocks noChangeShapeType="1"/>
              </p:cNvSpPr>
              <p:nvPr/>
            </p:nvSpPr>
            <p:spPr bwMode="auto">
              <a:xfrm>
                <a:off x="1857" y="3583"/>
                <a:ext cx="206" cy="2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143" name="Group 343"/>
            <p:cNvGrpSpPr>
              <a:grpSpLocks/>
            </p:cNvGrpSpPr>
            <p:nvPr/>
          </p:nvGrpSpPr>
          <p:grpSpPr bwMode="auto">
            <a:xfrm>
              <a:off x="2176" y="1563"/>
              <a:ext cx="161" cy="137"/>
              <a:chOff x="1995" y="3396"/>
              <a:chExt cx="92" cy="72"/>
            </a:xfrm>
          </p:grpSpPr>
          <p:sp>
            <p:nvSpPr>
              <p:cNvPr id="77144" name="Line 344"/>
              <p:cNvSpPr>
                <a:spLocks noChangeShapeType="1"/>
              </p:cNvSpPr>
              <p:nvPr/>
            </p:nvSpPr>
            <p:spPr bwMode="auto">
              <a:xfrm flipV="1">
                <a:off x="2062" y="3396"/>
                <a:ext cx="8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45" name="Line 345"/>
              <p:cNvSpPr>
                <a:spLocks noChangeShapeType="1"/>
              </p:cNvSpPr>
              <p:nvPr/>
            </p:nvSpPr>
            <p:spPr bwMode="auto">
              <a:xfrm flipH="1">
                <a:off x="2080" y="3396"/>
                <a:ext cx="7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46" name="Line 346"/>
              <p:cNvSpPr>
                <a:spLocks noChangeShapeType="1"/>
              </p:cNvSpPr>
              <p:nvPr/>
            </p:nvSpPr>
            <p:spPr bwMode="auto">
              <a:xfrm flipH="1">
                <a:off x="2024" y="3417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47" name="Line 347"/>
              <p:cNvSpPr>
                <a:spLocks noChangeShapeType="1"/>
              </p:cNvSpPr>
              <p:nvPr/>
            </p:nvSpPr>
            <p:spPr bwMode="auto">
              <a:xfrm flipH="1">
                <a:off x="2024" y="3417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48" name="Freeform 348"/>
              <p:cNvSpPr>
                <a:spLocks/>
              </p:cNvSpPr>
              <p:nvPr/>
            </p:nvSpPr>
            <p:spPr bwMode="auto">
              <a:xfrm>
                <a:off x="2032" y="3458"/>
                <a:ext cx="5" cy="10"/>
              </a:xfrm>
              <a:custGeom>
                <a:avLst/>
                <a:gdLst>
                  <a:gd name="T0" fmla="*/ 0 w 17"/>
                  <a:gd name="T1" fmla="*/ 0 h 49"/>
                  <a:gd name="T2" fmla="*/ 1 w 17"/>
                  <a:gd name="T3" fmla="*/ 28 h 49"/>
                  <a:gd name="T4" fmla="*/ 17 w 17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1" y="28"/>
                    </a:lnTo>
                    <a:lnTo>
                      <a:pt x="17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49" name="Freeform 349"/>
              <p:cNvSpPr>
                <a:spLocks/>
              </p:cNvSpPr>
              <p:nvPr/>
            </p:nvSpPr>
            <p:spPr bwMode="auto">
              <a:xfrm>
                <a:off x="2032" y="3458"/>
                <a:ext cx="5" cy="10"/>
              </a:xfrm>
              <a:custGeom>
                <a:avLst/>
                <a:gdLst>
                  <a:gd name="T0" fmla="*/ 0 w 17"/>
                  <a:gd name="T1" fmla="*/ 0 h 49"/>
                  <a:gd name="T2" fmla="*/ 1 w 17"/>
                  <a:gd name="T3" fmla="*/ 28 h 49"/>
                  <a:gd name="T4" fmla="*/ 17 w 17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1" y="28"/>
                    </a:lnTo>
                    <a:lnTo>
                      <a:pt x="17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50" name="Line 350"/>
              <p:cNvSpPr>
                <a:spLocks noChangeShapeType="1"/>
              </p:cNvSpPr>
              <p:nvPr/>
            </p:nvSpPr>
            <p:spPr bwMode="auto">
              <a:xfrm flipH="1">
                <a:off x="2032" y="3417"/>
                <a:ext cx="13" cy="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51" name="Line 351"/>
              <p:cNvSpPr>
                <a:spLocks noChangeShapeType="1"/>
              </p:cNvSpPr>
              <p:nvPr/>
            </p:nvSpPr>
            <p:spPr bwMode="auto">
              <a:xfrm flipH="1">
                <a:off x="2032" y="3417"/>
                <a:ext cx="13" cy="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52" name="Freeform 352"/>
              <p:cNvSpPr>
                <a:spLocks/>
              </p:cNvSpPr>
              <p:nvPr/>
            </p:nvSpPr>
            <p:spPr bwMode="auto">
              <a:xfrm>
                <a:off x="1995" y="3417"/>
                <a:ext cx="37" cy="49"/>
              </a:xfrm>
              <a:custGeom>
                <a:avLst/>
                <a:gdLst>
                  <a:gd name="T0" fmla="*/ 113 w 151"/>
                  <a:gd name="T1" fmla="*/ 0 h 250"/>
                  <a:gd name="T2" fmla="*/ 79 w 151"/>
                  <a:gd name="T3" fmla="*/ 0 h 250"/>
                  <a:gd name="T4" fmla="*/ 53 w 151"/>
                  <a:gd name="T5" fmla="*/ 11 h 250"/>
                  <a:gd name="T6" fmla="*/ 38 w 151"/>
                  <a:gd name="T7" fmla="*/ 39 h 250"/>
                  <a:gd name="T8" fmla="*/ 0 w 151"/>
                  <a:gd name="T9" fmla="*/ 197 h 250"/>
                  <a:gd name="T10" fmla="*/ 6 w 151"/>
                  <a:gd name="T11" fmla="*/ 234 h 250"/>
                  <a:gd name="T12" fmla="*/ 36 w 151"/>
                  <a:gd name="T13" fmla="*/ 250 h 250"/>
                  <a:gd name="T14" fmla="*/ 72 w 151"/>
                  <a:gd name="T15" fmla="*/ 250 h 250"/>
                  <a:gd name="T16" fmla="*/ 151 w 151"/>
                  <a:gd name="T17" fmla="*/ 20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50">
                    <a:moveTo>
                      <a:pt x="113" y="0"/>
                    </a:moveTo>
                    <a:lnTo>
                      <a:pt x="79" y="0"/>
                    </a:lnTo>
                    <a:lnTo>
                      <a:pt x="53" y="11"/>
                    </a:lnTo>
                    <a:lnTo>
                      <a:pt x="38" y="39"/>
                    </a:lnTo>
                    <a:lnTo>
                      <a:pt x="0" y="197"/>
                    </a:lnTo>
                    <a:lnTo>
                      <a:pt x="6" y="234"/>
                    </a:lnTo>
                    <a:lnTo>
                      <a:pt x="36" y="250"/>
                    </a:lnTo>
                    <a:lnTo>
                      <a:pt x="72" y="250"/>
                    </a:lnTo>
                    <a:lnTo>
                      <a:pt x="151" y="2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53" name="Freeform 353"/>
              <p:cNvSpPr>
                <a:spLocks/>
              </p:cNvSpPr>
              <p:nvPr/>
            </p:nvSpPr>
            <p:spPr bwMode="auto">
              <a:xfrm>
                <a:off x="1995" y="3417"/>
                <a:ext cx="37" cy="49"/>
              </a:xfrm>
              <a:custGeom>
                <a:avLst/>
                <a:gdLst>
                  <a:gd name="T0" fmla="*/ 113 w 151"/>
                  <a:gd name="T1" fmla="*/ 0 h 250"/>
                  <a:gd name="T2" fmla="*/ 79 w 151"/>
                  <a:gd name="T3" fmla="*/ 0 h 250"/>
                  <a:gd name="T4" fmla="*/ 53 w 151"/>
                  <a:gd name="T5" fmla="*/ 11 h 250"/>
                  <a:gd name="T6" fmla="*/ 38 w 151"/>
                  <a:gd name="T7" fmla="*/ 39 h 250"/>
                  <a:gd name="T8" fmla="*/ 0 w 151"/>
                  <a:gd name="T9" fmla="*/ 197 h 250"/>
                  <a:gd name="T10" fmla="*/ 6 w 151"/>
                  <a:gd name="T11" fmla="*/ 234 h 250"/>
                  <a:gd name="T12" fmla="*/ 36 w 151"/>
                  <a:gd name="T13" fmla="*/ 250 h 250"/>
                  <a:gd name="T14" fmla="*/ 72 w 151"/>
                  <a:gd name="T15" fmla="*/ 250 h 250"/>
                  <a:gd name="T16" fmla="*/ 151 w 151"/>
                  <a:gd name="T17" fmla="*/ 20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50">
                    <a:moveTo>
                      <a:pt x="113" y="0"/>
                    </a:moveTo>
                    <a:lnTo>
                      <a:pt x="79" y="0"/>
                    </a:lnTo>
                    <a:lnTo>
                      <a:pt x="53" y="11"/>
                    </a:lnTo>
                    <a:lnTo>
                      <a:pt x="38" y="39"/>
                    </a:lnTo>
                    <a:lnTo>
                      <a:pt x="0" y="197"/>
                    </a:lnTo>
                    <a:lnTo>
                      <a:pt x="6" y="234"/>
                    </a:lnTo>
                    <a:lnTo>
                      <a:pt x="36" y="250"/>
                    </a:lnTo>
                    <a:lnTo>
                      <a:pt x="72" y="250"/>
                    </a:lnTo>
                    <a:lnTo>
                      <a:pt x="151" y="2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7154" name="Group 354"/>
          <p:cNvGrpSpPr>
            <a:grpSpLocks/>
          </p:cNvGrpSpPr>
          <p:nvPr/>
        </p:nvGrpSpPr>
        <p:grpSpPr bwMode="auto">
          <a:xfrm>
            <a:off x="1928813" y="1530350"/>
            <a:ext cx="1209675" cy="2667000"/>
            <a:chOff x="1008" y="1200"/>
            <a:chExt cx="762" cy="1680"/>
          </a:xfrm>
        </p:grpSpPr>
        <p:sp>
          <p:nvSpPr>
            <p:cNvPr id="77155" name="AutoShape 355"/>
            <p:cNvSpPr>
              <a:spLocks noChangeArrowheads="1"/>
            </p:cNvSpPr>
            <p:nvPr/>
          </p:nvSpPr>
          <p:spPr bwMode="auto">
            <a:xfrm rot="-5400000">
              <a:off x="549" y="1659"/>
              <a:ext cx="1680" cy="762"/>
            </a:xfrm>
            <a:prstGeom prst="parallelogram">
              <a:avLst>
                <a:gd name="adj" fmla="val 96038"/>
              </a:avLst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7156" name="Group 356"/>
            <p:cNvGrpSpPr>
              <a:grpSpLocks/>
            </p:cNvGrpSpPr>
            <p:nvPr/>
          </p:nvGrpSpPr>
          <p:grpSpPr bwMode="auto">
            <a:xfrm>
              <a:off x="1315" y="1576"/>
              <a:ext cx="94" cy="141"/>
              <a:chOff x="1505" y="3403"/>
              <a:chExt cx="53" cy="74"/>
            </a:xfrm>
          </p:grpSpPr>
          <p:sp>
            <p:nvSpPr>
              <p:cNvPr id="77157" name="Freeform 357"/>
              <p:cNvSpPr>
                <a:spLocks/>
              </p:cNvSpPr>
              <p:nvPr/>
            </p:nvSpPr>
            <p:spPr bwMode="auto">
              <a:xfrm>
                <a:off x="1505" y="3403"/>
                <a:ext cx="53" cy="74"/>
              </a:xfrm>
              <a:custGeom>
                <a:avLst/>
                <a:gdLst>
                  <a:gd name="T0" fmla="*/ 0 w 219"/>
                  <a:gd name="T1" fmla="*/ 375 h 375"/>
                  <a:gd name="T2" fmla="*/ 198 w 219"/>
                  <a:gd name="T3" fmla="*/ 0 h 375"/>
                  <a:gd name="T4" fmla="*/ 219 w 219"/>
                  <a:gd name="T5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" h="375">
                    <a:moveTo>
                      <a:pt x="0" y="375"/>
                    </a:moveTo>
                    <a:lnTo>
                      <a:pt x="198" y="0"/>
                    </a:lnTo>
                    <a:lnTo>
                      <a:pt x="219" y="37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58" name="Line 358"/>
              <p:cNvSpPr>
                <a:spLocks noChangeShapeType="1"/>
              </p:cNvSpPr>
              <p:nvPr/>
            </p:nvSpPr>
            <p:spPr bwMode="auto">
              <a:xfrm flipH="1">
                <a:off x="1519" y="3456"/>
                <a:ext cx="3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159" name="Group 359"/>
            <p:cNvGrpSpPr>
              <a:grpSpLocks/>
            </p:cNvGrpSpPr>
            <p:nvPr/>
          </p:nvGrpSpPr>
          <p:grpSpPr bwMode="auto">
            <a:xfrm>
              <a:off x="1492" y="2246"/>
              <a:ext cx="96" cy="144"/>
              <a:chOff x="1613" y="3824"/>
              <a:chExt cx="54" cy="75"/>
            </a:xfrm>
          </p:grpSpPr>
          <p:sp>
            <p:nvSpPr>
              <p:cNvPr id="77160" name="Line 360"/>
              <p:cNvSpPr>
                <a:spLocks noChangeShapeType="1"/>
              </p:cNvSpPr>
              <p:nvPr/>
            </p:nvSpPr>
            <p:spPr bwMode="auto">
              <a:xfrm flipH="1">
                <a:off x="1629" y="3898"/>
                <a:ext cx="1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61" name="Freeform 361"/>
              <p:cNvSpPr>
                <a:spLocks/>
              </p:cNvSpPr>
              <p:nvPr/>
            </p:nvSpPr>
            <p:spPr bwMode="auto">
              <a:xfrm>
                <a:off x="1613" y="3880"/>
                <a:ext cx="16" cy="18"/>
              </a:xfrm>
              <a:custGeom>
                <a:avLst/>
                <a:gdLst>
                  <a:gd name="T0" fmla="*/ 0 w 61"/>
                  <a:gd name="T1" fmla="*/ 0 h 94"/>
                  <a:gd name="T2" fmla="*/ 9 w 61"/>
                  <a:gd name="T3" fmla="*/ 67 h 94"/>
                  <a:gd name="T4" fmla="*/ 61 w 61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94">
                    <a:moveTo>
                      <a:pt x="0" y="0"/>
                    </a:moveTo>
                    <a:lnTo>
                      <a:pt x="9" y="67"/>
                    </a:lnTo>
                    <a:lnTo>
                      <a:pt x="61" y="9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62" name="Line 362"/>
              <p:cNvSpPr>
                <a:spLocks noChangeShapeType="1"/>
              </p:cNvSpPr>
              <p:nvPr/>
            </p:nvSpPr>
            <p:spPr bwMode="auto">
              <a:xfrm flipV="1">
                <a:off x="1613" y="3843"/>
                <a:ext cx="11" cy="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63" name="Freeform 363"/>
              <p:cNvSpPr>
                <a:spLocks/>
              </p:cNvSpPr>
              <p:nvPr/>
            </p:nvSpPr>
            <p:spPr bwMode="auto">
              <a:xfrm>
                <a:off x="1624" y="3824"/>
                <a:ext cx="27" cy="19"/>
              </a:xfrm>
              <a:custGeom>
                <a:avLst/>
                <a:gdLst>
                  <a:gd name="T0" fmla="*/ 105 w 105"/>
                  <a:gd name="T1" fmla="*/ 0 h 94"/>
                  <a:gd name="T2" fmla="*/ 41 w 105"/>
                  <a:gd name="T3" fmla="*/ 28 h 94"/>
                  <a:gd name="T4" fmla="*/ 0 w 105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94">
                    <a:moveTo>
                      <a:pt x="105" y="0"/>
                    </a:moveTo>
                    <a:lnTo>
                      <a:pt x="41" y="28"/>
                    </a:lnTo>
                    <a:lnTo>
                      <a:pt x="0" y="9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64" name="Line 364"/>
              <p:cNvSpPr>
                <a:spLocks noChangeShapeType="1"/>
              </p:cNvSpPr>
              <p:nvPr/>
            </p:nvSpPr>
            <p:spPr bwMode="auto">
              <a:xfrm>
                <a:off x="1651" y="3824"/>
                <a:ext cx="1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165" name="Group 365"/>
            <p:cNvGrpSpPr>
              <a:grpSpLocks/>
            </p:cNvGrpSpPr>
            <p:nvPr/>
          </p:nvGrpSpPr>
          <p:grpSpPr bwMode="auto">
            <a:xfrm>
              <a:off x="1079" y="1706"/>
              <a:ext cx="102" cy="138"/>
              <a:chOff x="1371" y="3470"/>
              <a:chExt cx="58" cy="73"/>
            </a:xfrm>
          </p:grpSpPr>
          <p:sp>
            <p:nvSpPr>
              <p:cNvPr id="77166" name="Freeform 366"/>
              <p:cNvSpPr>
                <a:spLocks/>
              </p:cNvSpPr>
              <p:nvPr/>
            </p:nvSpPr>
            <p:spPr bwMode="auto">
              <a:xfrm>
                <a:off x="1371" y="3502"/>
                <a:ext cx="52" cy="41"/>
              </a:xfrm>
              <a:custGeom>
                <a:avLst/>
                <a:gdLst>
                  <a:gd name="T0" fmla="*/ 0 w 208"/>
                  <a:gd name="T1" fmla="*/ 208 h 208"/>
                  <a:gd name="T2" fmla="*/ 91 w 208"/>
                  <a:gd name="T3" fmla="*/ 208 h 208"/>
                  <a:gd name="T4" fmla="*/ 163 w 208"/>
                  <a:gd name="T5" fmla="*/ 178 h 208"/>
                  <a:gd name="T6" fmla="*/ 208 w 208"/>
                  <a:gd name="T7" fmla="*/ 105 h 208"/>
                  <a:gd name="T8" fmla="*/ 199 w 208"/>
                  <a:gd name="T9" fmla="*/ 31 h 208"/>
                  <a:gd name="T10" fmla="*/ 141 w 208"/>
                  <a:gd name="T11" fmla="*/ 0 h 208"/>
                  <a:gd name="T12" fmla="*/ 50 w 208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08">
                    <a:moveTo>
                      <a:pt x="0" y="208"/>
                    </a:moveTo>
                    <a:lnTo>
                      <a:pt x="91" y="208"/>
                    </a:lnTo>
                    <a:lnTo>
                      <a:pt x="163" y="178"/>
                    </a:lnTo>
                    <a:lnTo>
                      <a:pt x="208" y="105"/>
                    </a:lnTo>
                    <a:lnTo>
                      <a:pt x="199" y="31"/>
                    </a:lnTo>
                    <a:lnTo>
                      <a:pt x="141" y="0"/>
                    </a:lnTo>
                    <a:lnTo>
                      <a:pt x="50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67" name="Freeform 367"/>
              <p:cNvSpPr>
                <a:spLocks/>
              </p:cNvSpPr>
              <p:nvPr/>
            </p:nvSpPr>
            <p:spPr bwMode="auto">
              <a:xfrm>
                <a:off x="1371" y="3470"/>
                <a:ext cx="58" cy="73"/>
              </a:xfrm>
              <a:custGeom>
                <a:avLst/>
                <a:gdLst>
                  <a:gd name="T0" fmla="*/ 141 w 234"/>
                  <a:gd name="T1" fmla="*/ 166 h 374"/>
                  <a:gd name="T2" fmla="*/ 199 w 234"/>
                  <a:gd name="T3" fmla="*/ 142 h 374"/>
                  <a:gd name="T4" fmla="*/ 234 w 234"/>
                  <a:gd name="T5" fmla="*/ 84 h 374"/>
                  <a:gd name="T6" fmla="*/ 227 w 234"/>
                  <a:gd name="T7" fmla="*/ 24 h 374"/>
                  <a:gd name="T8" fmla="*/ 180 w 234"/>
                  <a:gd name="T9" fmla="*/ 0 h 374"/>
                  <a:gd name="T10" fmla="*/ 88 w 234"/>
                  <a:gd name="T11" fmla="*/ 0 h 374"/>
                  <a:gd name="T12" fmla="*/ 0 w 234"/>
                  <a:gd name="T13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374">
                    <a:moveTo>
                      <a:pt x="141" y="166"/>
                    </a:moveTo>
                    <a:lnTo>
                      <a:pt x="199" y="142"/>
                    </a:lnTo>
                    <a:lnTo>
                      <a:pt x="234" y="84"/>
                    </a:lnTo>
                    <a:lnTo>
                      <a:pt x="227" y="24"/>
                    </a:lnTo>
                    <a:lnTo>
                      <a:pt x="180" y="0"/>
                    </a:lnTo>
                    <a:lnTo>
                      <a:pt x="88" y="0"/>
                    </a:lnTo>
                    <a:lnTo>
                      <a:pt x="0" y="37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168" name="Group 368"/>
            <p:cNvGrpSpPr>
              <a:grpSpLocks/>
            </p:cNvGrpSpPr>
            <p:nvPr/>
          </p:nvGrpSpPr>
          <p:grpSpPr bwMode="auto">
            <a:xfrm>
              <a:off x="1632" y="2496"/>
              <a:ext cx="105" cy="143"/>
              <a:chOff x="1660" y="3558"/>
              <a:chExt cx="60" cy="74"/>
            </a:xfrm>
          </p:grpSpPr>
          <p:sp>
            <p:nvSpPr>
              <p:cNvPr id="77169" name="Freeform 369"/>
              <p:cNvSpPr>
                <a:spLocks/>
              </p:cNvSpPr>
              <p:nvPr/>
            </p:nvSpPr>
            <p:spPr bwMode="auto">
              <a:xfrm>
                <a:off x="1674" y="3558"/>
                <a:ext cx="46" cy="42"/>
              </a:xfrm>
              <a:custGeom>
                <a:avLst/>
                <a:gdLst>
                  <a:gd name="T0" fmla="*/ 182 w 182"/>
                  <a:gd name="T1" fmla="*/ 20 h 216"/>
                  <a:gd name="T2" fmla="*/ 95 w 182"/>
                  <a:gd name="T3" fmla="*/ 0 h 216"/>
                  <a:gd name="T4" fmla="*/ 31 w 182"/>
                  <a:gd name="T5" fmla="*/ 31 h 216"/>
                  <a:gd name="T6" fmla="*/ 0 w 182"/>
                  <a:gd name="T7" fmla="*/ 101 h 216"/>
                  <a:gd name="T8" fmla="*/ 24 w 182"/>
                  <a:gd name="T9" fmla="*/ 158 h 216"/>
                  <a:gd name="T10" fmla="*/ 113 w 182"/>
                  <a:gd name="T1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216">
                    <a:moveTo>
                      <a:pt x="182" y="20"/>
                    </a:moveTo>
                    <a:lnTo>
                      <a:pt x="95" y="0"/>
                    </a:lnTo>
                    <a:lnTo>
                      <a:pt x="31" y="31"/>
                    </a:lnTo>
                    <a:lnTo>
                      <a:pt x="0" y="101"/>
                    </a:lnTo>
                    <a:lnTo>
                      <a:pt x="24" y="158"/>
                    </a:lnTo>
                    <a:lnTo>
                      <a:pt x="113" y="21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70" name="Freeform 370"/>
              <p:cNvSpPr>
                <a:spLocks/>
              </p:cNvSpPr>
              <p:nvPr/>
            </p:nvSpPr>
            <p:spPr bwMode="auto">
              <a:xfrm>
                <a:off x="1685" y="3600"/>
                <a:ext cx="24" cy="32"/>
              </a:xfrm>
              <a:custGeom>
                <a:avLst/>
                <a:gdLst>
                  <a:gd name="T0" fmla="*/ 0 w 95"/>
                  <a:gd name="T1" fmla="*/ 158 h 158"/>
                  <a:gd name="T2" fmla="*/ 64 w 95"/>
                  <a:gd name="T3" fmla="*/ 128 h 158"/>
                  <a:gd name="T4" fmla="*/ 95 w 95"/>
                  <a:gd name="T5" fmla="*/ 57 h 158"/>
                  <a:gd name="T6" fmla="*/ 69 w 95"/>
                  <a:gd name="T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58">
                    <a:moveTo>
                      <a:pt x="0" y="158"/>
                    </a:moveTo>
                    <a:lnTo>
                      <a:pt x="64" y="128"/>
                    </a:lnTo>
                    <a:lnTo>
                      <a:pt x="95" y="57"/>
                    </a:lnTo>
                    <a:lnTo>
                      <a:pt x="69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71" name="Line 371"/>
              <p:cNvSpPr>
                <a:spLocks noChangeShapeType="1"/>
              </p:cNvSpPr>
              <p:nvPr/>
            </p:nvSpPr>
            <p:spPr bwMode="auto">
              <a:xfrm>
                <a:off x="1660" y="3624"/>
                <a:ext cx="25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172" name="Group 372"/>
            <p:cNvGrpSpPr>
              <a:grpSpLocks/>
            </p:cNvGrpSpPr>
            <p:nvPr/>
          </p:nvGrpSpPr>
          <p:grpSpPr bwMode="auto">
            <a:xfrm>
              <a:off x="1098" y="1744"/>
              <a:ext cx="363" cy="690"/>
              <a:chOff x="1382" y="3491"/>
              <a:chExt cx="206" cy="359"/>
            </a:xfrm>
          </p:grpSpPr>
          <p:sp>
            <p:nvSpPr>
              <p:cNvPr id="77173" name="Line 373"/>
              <p:cNvSpPr>
                <a:spLocks noChangeShapeType="1"/>
              </p:cNvSpPr>
              <p:nvPr/>
            </p:nvSpPr>
            <p:spPr bwMode="auto">
              <a:xfrm flipH="1">
                <a:off x="1382" y="3491"/>
                <a:ext cx="117" cy="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74" name="Line 374"/>
              <p:cNvSpPr>
                <a:spLocks noChangeShapeType="1"/>
              </p:cNvSpPr>
              <p:nvPr/>
            </p:nvSpPr>
            <p:spPr bwMode="auto">
              <a:xfrm>
                <a:off x="1382" y="3583"/>
                <a:ext cx="206" cy="2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75" name="Line 375"/>
              <p:cNvSpPr>
                <a:spLocks noChangeShapeType="1"/>
              </p:cNvSpPr>
              <p:nvPr/>
            </p:nvSpPr>
            <p:spPr bwMode="auto">
              <a:xfrm flipH="1" flipV="1">
                <a:off x="1499" y="3491"/>
                <a:ext cx="89" cy="3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7176" name="Group 376"/>
          <p:cNvGrpSpPr>
            <a:grpSpLocks/>
          </p:cNvGrpSpPr>
          <p:nvPr/>
        </p:nvGrpSpPr>
        <p:grpSpPr bwMode="auto">
          <a:xfrm>
            <a:off x="2071688" y="2444750"/>
            <a:ext cx="581025" cy="1295400"/>
            <a:chOff x="1098" y="1776"/>
            <a:chExt cx="366" cy="816"/>
          </a:xfrm>
        </p:grpSpPr>
        <p:sp>
          <p:nvSpPr>
            <p:cNvPr id="77177" name="Line 377"/>
            <p:cNvSpPr>
              <a:spLocks noChangeShapeType="1"/>
            </p:cNvSpPr>
            <p:nvPr/>
          </p:nvSpPr>
          <p:spPr bwMode="auto">
            <a:xfrm>
              <a:off x="1304" y="1776"/>
              <a:ext cx="3" cy="6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178" name="Line 378"/>
            <p:cNvSpPr>
              <a:spLocks noChangeShapeType="1"/>
            </p:cNvSpPr>
            <p:nvPr/>
          </p:nvSpPr>
          <p:spPr bwMode="auto">
            <a:xfrm>
              <a:off x="1098" y="1921"/>
              <a:ext cx="3" cy="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179" name="Line 379"/>
            <p:cNvSpPr>
              <a:spLocks noChangeShapeType="1"/>
            </p:cNvSpPr>
            <p:nvPr/>
          </p:nvSpPr>
          <p:spPr bwMode="auto">
            <a:xfrm>
              <a:off x="1461" y="2434"/>
              <a:ext cx="3" cy="1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180" name="Group 380"/>
          <p:cNvGrpSpPr>
            <a:grpSpLocks/>
          </p:cNvGrpSpPr>
          <p:nvPr/>
        </p:nvGrpSpPr>
        <p:grpSpPr bwMode="auto">
          <a:xfrm>
            <a:off x="1984375" y="3175000"/>
            <a:ext cx="663575" cy="804863"/>
            <a:chOff x="1043" y="2236"/>
            <a:chExt cx="418" cy="507"/>
          </a:xfrm>
        </p:grpSpPr>
        <p:grpSp>
          <p:nvGrpSpPr>
            <p:cNvPr id="77181" name="Group 381"/>
            <p:cNvGrpSpPr>
              <a:grpSpLocks/>
            </p:cNvGrpSpPr>
            <p:nvPr/>
          </p:nvGrpSpPr>
          <p:grpSpPr bwMode="auto">
            <a:xfrm>
              <a:off x="1388" y="2647"/>
              <a:ext cx="68" cy="96"/>
              <a:chOff x="1547" y="3961"/>
              <a:chExt cx="38" cy="50"/>
            </a:xfrm>
          </p:grpSpPr>
          <p:sp>
            <p:nvSpPr>
              <p:cNvPr id="77182" name="Line 382"/>
              <p:cNvSpPr>
                <a:spLocks noChangeShapeType="1"/>
              </p:cNvSpPr>
              <p:nvPr/>
            </p:nvSpPr>
            <p:spPr bwMode="auto">
              <a:xfrm flipH="1">
                <a:off x="1558" y="4010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83" name="Freeform 383"/>
              <p:cNvSpPr>
                <a:spLocks/>
              </p:cNvSpPr>
              <p:nvPr/>
            </p:nvSpPr>
            <p:spPr bwMode="auto">
              <a:xfrm>
                <a:off x="1547" y="3995"/>
                <a:ext cx="11" cy="15"/>
              </a:xfrm>
              <a:custGeom>
                <a:avLst/>
                <a:gdLst>
                  <a:gd name="T0" fmla="*/ 0 w 46"/>
                  <a:gd name="T1" fmla="*/ 0 h 73"/>
                  <a:gd name="T2" fmla="*/ 7 w 46"/>
                  <a:gd name="T3" fmla="*/ 51 h 73"/>
                  <a:gd name="T4" fmla="*/ 46 w 46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73">
                    <a:moveTo>
                      <a:pt x="0" y="0"/>
                    </a:moveTo>
                    <a:lnTo>
                      <a:pt x="7" y="51"/>
                    </a:lnTo>
                    <a:lnTo>
                      <a:pt x="46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84" name="Line 384"/>
              <p:cNvSpPr>
                <a:spLocks noChangeShapeType="1"/>
              </p:cNvSpPr>
              <p:nvPr/>
            </p:nvSpPr>
            <p:spPr bwMode="auto">
              <a:xfrm flipV="1">
                <a:off x="1547" y="3975"/>
                <a:ext cx="7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85" name="Freeform 385"/>
              <p:cNvSpPr>
                <a:spLocks/>
              </p:cNvSpPr>
              <p:nvPr/>
            </p:nvSpPr>
            <p:spPr bwMode="auto">
              <a:xfrm>
                <a:off x="1554" y="3961"/>
                <a:ext cx="19" cy="14"/>
              </a:xfrm>
              <a:custGeom>
                <a:avLst/>
                <a:gdLst>
                  <a:gd name="T0" fmla="*/ 81 w 81"/>
                  <a:gd name="T1" fmla="*/ 0 h 72"/>
                  <a:gd name="T2" fmla="*/ 31 w 81"/>
                  <a:gd name="T3" fmla="*/ 21 h 72"/>
                  <a:gd name="T4" fmla="*/ 0 w 81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2">
                    <a:moveTo>
                      <a:pt x="81" y="0"/>
                    </a:moveTo>
                    <a:lnTo>
                      <a:pt x="31" y="21"/>
                    </a:lnTo>
                    <a:lnTo>
                      <a:pt x="0" y="7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86" name="Line 386"/>
              <p:cNvSpPr>
                <a:spLocks noChangeShapeType="1"/>
              </p:cNvSpPr>
              <p:nvPr/>
            </p:nvSpPr>
            <p:spPr bwMode="auto">
              <a:xfrm>
                <a:off x="1573" y="3961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7187" name="Freeform 387"/>
            <p:cNvSpPr>
              <a:spLocks/>
            </p:cNvSpPr>
            <p:nvPr/>
          </p:nvSpPr>
          <p:spPr bwMode="auto">
            <a:xfrm>
              <a:off x="1043" y="2285"/>
              <a:ext cx="82" cy="142"/>
            </a:xfrm>
            <a:custGeom>
              <a:avLst/>
              <a:gdLst>
                <a:gd name="T0" fmla="*/ 90 w 189"/>
                <a:gd name="T1" fmla="*/ 0 h 374"/>
                <a:gd name="T2" fmla="*/ 0 w 189"/>
                <a:gd name="T3" fmla="*/ 374 h 374"/>
                <a:gd name="T4" fmla="*/ 83 w 189"/>
                <a:gd name="T5" fmla="*/ 374 h 374"/>
                <a:gd name="T6" fmla="*/ 133 w 189"/>
                <a:gd name="T7" fmla="*/ 352 h 374"/>
                <a:gd name="T8" fmla="*/ 165 w 189"/>
                <a:gd name="T9" fmla="*/ 301 h 374"/>
                <a:gd name="T10" fmla="*/ 189 w 189"/>
                <a:gd name="T11" fmla="*/ 197 h 374"/>
                <a:gd name="T12" fmla="*/ 183 w 189"/>
                <a:gd name="T13" fmla="*/ 146 h 374"/>
                <a:gd name="T14" fmla="*/ 142 w 189"/>
                <a:gd name="T15" fmla="*/ 124 h 374"/>
                <a:gd name="T16" fmla="*/ 59 w 189"/>
                <a:gd name="T17" fmla="*/ 12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74">
                  <a:moveTo>
                    <a:pt x="90" y="0"/>
                  </a:moveTo>
                  <a:lnTo>
                    <a:pt x="0" y="374"/>
                  </a:lnTo>
                  <a:lnTo>
                    <a:pt x="83" y="374"/>
                  </a:lnTo>
                  <a:lnTo>
                    <a:pt x="133" y="352"/>
                  </a:lnTo>
                  <a:lnTo>
                    <a:pt x="165" y="301"/>
                  </a:lnTo>
                  <a:lnTo>
                    <a:pt x="189" y="197"/>
                  </a:lnTo>
                  <a:lnTo>
                    <a:pt x="183" y="146"/>
                  </a:lnTo>
                  <a:lnTo>
                    <a:pt x="142" y="124"/>
                  </a:lnTo>
                  <a:lnTo>
                    <a:pt x="59" y="1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188" name="Line 388"/>
            <p:cNvSpPr>
              <a:spLocks noChangeShapeType="1"/>
            </p:cNvSpPr>
            <p:nvPr/>
          </p:nvSpPr>
          <p:spPr bwMode="auto">
            <a:xfrm>
              <a:off x="1098" y="2236"/>
              <a:ext cx="363" cy="3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7189" name="Group 389"/>
            <p:cNvGrpSpPr>
              <a:grpSpLocks/>
            </p:cNvGrpSpPr>
            <p:nvPr/>
          </p:nvGrpSpPr>
          <p:grpSpPr bwMode="auto">
            <a:xfrm>
              <a:off x="1183" y="2464"/>
              <a:ext cx="88" cy="98"/>
              <a:chOff x="1430" y="3866"/>
              <a:chExt cx="50" cy="51"/>
            </a:xfrm>
          </p:grpSpPr>
          <p:sp>
            <p:nvSpPr>
              <p:cNvPr id="77190" name="Freeform 390"/>
              <p:cNvSpPr>
                <a:spLocks/>
              </p:cNvSpPr>
              <p:nvPr/>
            </p:nvSpPr>
            <p:spPr bwMode="auto">
              <a:xfrm>
                <a:off x="1468" y="3907"/>
                <a:ext cx="3" cy="10"/>
              </a:xfrm>
              <a:custGeom>
                <a:avLst/>
                <a:gdLst>
                  <a:gd name="T0" fmla="*/ 0 w 16"/>
                  <a:gd name="T1" fmla="*/ 0 h 49"/>
                  <a:gd name="T2" fmla="*/ 1 w 16"/>
                  <a:gd name="T3" fmla="*/ 28 h 49"/>
                  <a:gd name="T4" fmla="*/ 16 w 16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9">
                    <a:moveTo>
                      <a:pt x="0" y="0"/>
                    </a:moveTo>
                    <a:lnTo>
                      <a:pt x="1" y="28"/>
                    </a:lnTo>
                    <a:lnTo>
                      <a:pt x="16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91" name="Freeform 391"/>
              <p:cNvSpPr>
                <a:spLocks/>
              </p:cNvSpPr>
              <p:nvPr/>
            </p:nvSpPr>
            <p:spPr bwMode="auto">
              <a:xfrm>
                <a:off x="1430" y="3866"/>
                <a:ext cx="38" cy="49"/>
              </a:xfrm>
              <a:custGeom>
                <a:avLst/>
                <a:gdLst>
                  <a:gd name="T0" fmla="*/ 113 w 152"/>
                  <a:gd name="T1" fmla="*/ 0 h 250"/>
                  <a:gd name="T2" fmla="*/ 80 w 152"/>
                  <a:gd name="T3" fmla="*/ 0 h 250"/>
                  <a:gd name="T4" fmla="*/ 53 w 152"/>
                  <a:gd name="T5" fmla="*/ 11 h 250"/>
                  <a:gd name="T6" fmla="*/ 38 w 152"/>
                  <a:gd name="T7" fmla="*/ 39 h 250"/>
                  <a:gd name="T8" fmla="*/ 0 w 152"/>
                  <a:gd name="T9" fmla="*/ 197 h 250"/>
                  <a:gd name="T10" fmla="*/ 7 w 152"/>
                  <a:gd name="T11" fmla="*/ 234 h 250"/>
                  <a:gd name="T12" fmla="*/ 37 w 152"/>
                  <a:gd name="T13" fmla="*/ 250 h 250"/>
                  <a:gd name="T14" fmla="*/ 72 w 152"/>
                  <a:gd name="T15" fmla="*/ 250 h 250"/>
                  <a:gd name="T16" fmla="*/ 152 w 152"/>
                  <a:gd name="T17" fmla="*/ 20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250">
                    <a:moveTo>
                      <a:pt x="113" y="0"/>
                    </a:moveTo>
                    <a:lnTo>
                      <a:pt x="80" y="0"/>
                    </a:lnTo>
                    <a:lnTo>
                      <a:pt x="53" y="11"/>
                    </a:lnTo>
                    <a:lnTo>
                      <a:pt x="38" y="39"/>
                    </a:lnTo>
                    <a:lnTo>
                      <a:pt x="0" y="197"/>
                    </a:lnTo>
                    <a:lnTo>
                      <a:pt x="7" y="234"/>
                    </a:lnTo>
                    <a:lnTo>
                      <a:pt x="37" y="250"/>
                    </a:lnTo>
                    <a:lnTo>
                      <a:pt x="72" y="250"/>
                    </a:lnTo>
                    <a:lnTo>
                      <a:pt x="152" y="2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92" name="Line 392"/>
              <p:cNvSpPr>
                <a:spLocks noChangeShapeType="1"/>
              </p:cNvSpPr>
              <p:nvPr/>
            </p:nvSpPr>
            <p:spPr bwMode="auto">
              <a:xfrm flipH="1">
                <a:off x="1459" y="3866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93" name="Line 393"/>
              <p:cNvSpPr>
                <a:spLocks noChangeShapeType="1"/>
              </p:cNvSpPr>
              <p:nvPr/>
            </p:nvSpPr>
            <p:spPr bwMode="auto">
              <a:xfrm flipH="1">
                <a:off x="1468" y="3866"/>
                <a:ext cx="12" cy="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7194" name="Line 394"/>
          <p:cNvSpPr>
            <a:spLocks noChangeShapeType="1"/>
          </p:cNvSpPr>
          <p:nvPr/>
        </p:nvSpPr>
        <p:spPr bwMode="auto">
          <a:xfrm>
            <a:off x="2359025" y="2455863"/>
            <a:ext cx="15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7195" name="Group 395"/>
          <p:cNvGrpSpPr>
            <a:grpSpLocks/>
          </p:cNvGrpSpPr>
          <p:nvPr/>
        </p:nvGrpSpPr>
        <p:grpSpPr bwMode="auto">
          <a:xfrm>
            <a:off x="1930400" y="1938338"/>
            <a:ext cx="717550" cy="1550987"/>
            <a:chOff x="1009" y="1457"/>
            <a:chExt cx="452" cy="977"/>
          </a:xfrm>
        </p:grpSpPr>
        <p:sp>
          <p:nvSpPr>
            <p:cNvPr id="77196" name="Line 396"/>
            <p:cNvSpPr>
              <a:spLocks noChangeShapeType="1"/>
            </p:cNvSpPr>
            <p:nvPr/>
          </p:nvSpPr>
          <p:spPr bwMode="auto">
            <a:xfrm>
              <a:off x="1009" y="1457"/>
              <a:ext cx="295" cy="2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197" name="Line 397"/>
            <p:cNvSpPr>
              <a:spLocks noChangeShapeType="1"/>
            </p:cNvSpPr>
            <p:nvPr/>
          </p:nvSpPr>
          <p:spPr bwMode="auto">
            <a:xfrm>
              <a:off x="1009" y="1990"/>
              <a:ext cx="452" cy="4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198" name="Line 398"/>
            <p:cNvSpPr>
              <a:spLocks noChangeShapeType="1"/>
            </p:cNvSpPr>
            <p:nvPr/>
          </p:nvSpPr>
          <p:spPr bwMode="auto">
            <a:xfrm>
              <a:off x="1009" y="1835"/>
              <a:ext cx="89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199" name="Group 399"/>
          <p:cNvGrpSpPr>
            <a:grpSpLocks/>
          </p:cNvGrpSpPr>
          <p:nvPr/>
        </p:nvGrpSpPr>
        <p:grpSpPr bwMode="auto">
          <a:xfrm>
            <a:off x="1611313" y="1860550"/>
            <a:ext cx="320675" cy="981075"/>
            <a:chOff x="808" y="1408"/>
            <a:chExt cx="202" cy="618"/>
          </a:xfrm>
        </p:grpSpPr>
        <p:grpSp>
          <p:nvGrpSpPr>
            <p:cNvPr id="77200" name="Group 400"/>
            <p:cNvGrpSpPr>
              <a:grpSpLocks/>
            </p:cNvGrpSpPr>
            <p:nvPr/>
          </p:nvGrpSpPr>
          <p:grpSpPr bwMode="auto">
            <a:xfrm>
              <a:off x="822" y="1883"/>
              <a:ext cx="135" cy="143"/>
              <a:chOff x="1224" y="3563"/>
              <a:chExt cx="77" cy="75"/>
            </a:xfrm>
          </p:grpSpPr>
          <p:sp>
            <p:nvSpPr>
              <p:cNvPr id="77201" name="Line 401"/>
              <p:cNvSpPr>
                <a:spLocks noChangeShapeType="1"/>
              </p:cNvSpPr>
              <p:nvPr/>
            </p:nvSpPr>
            <p:spPr bwMode="auto">
              <a:xfrm flipH="1">
                <a:off x="1235" y="363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02" name="Freeform 402"/>
              <p:cNvSpPr>
                <a:spLocks/>
              </p:cNvSpPr>
              <p:nvPr/>
            </p:nvSpPr>
            <p:spPr bwMode="auto">
              <a:xfrm>
                <a:off x="1224" y="3622"/>
                <a:ext cx="11" cy="15"/>
              </a:xfrm>
              <a:custGeom>
                <a:avLst/>
                <a:gdLst>
                  <a:gd name="T0" fmla="*/ 0 w 47"/>
                  <a:gd name="T1" fmla="*/ 0 h 73"/>
                  <a:gd name="T2" fmla="*/ 7 w 47"/>
                  <a:gd name="T3" fmla="*/ 51 h 73"/>
                  <a:gd name="T4" fmla="*/ 47 w 47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73">
                    <a:moveTo>
                      <a:pt x="0" y="0"/>
                    </a:moveTo>
                    <a:lnTo>
                      <a:pt x="7" y="51"/>
                    </a:lnTo>
                    <a:lnTo>
                      <a:pt x="47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03" name="Line 403"/>
              <p:cNvSpPr>
                <a:spLocks noChangeShapeType="1"/>
              </p:cNvSpPr>
              <p:nvPr/>
            </p:nvSpPr>
            <p:spPr bwMode="auto">
              <a:xfrm flipV="1">
                <a:off x="1224" y="3601"/>
                <a:ext cx="6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04" name="Freeform 404"/>
              <p:cNvSpPr>
                <a:spLocks/>
              </p:cNvSpPr>
              <p:nvPr/>
            </p:nvSpPr>
            <p:spPr bwMode="auto">
              <a:xfrm>
                <a:off x="1230" y="3588"/>
                <a:ext cx="20" cy="13"/>
              </a:xfrm>
              <a:custGeom>
                <a:avLst/>
                <a:gdLst>
                  <a:gd name="T0" fmla="*/ 81 w 81"/>
                  <a:gd name="T1" fmla="*/ 0 h 73"/>
                  <a:gd name="T2" fmla="*/ 31 w 81"/>
                  <a:gd name="T3" fmla="*/ 22 h 73"/>
                  <a:gd name="T4" fmla="*/ 0 w 81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3">
                    <a:moveTo>
                      <a:pt x="81" y="0"/>
                    </a:moveTo>
                    <a:lnTo>
                      <a:pt x="31" y="22"/>
                    </a:lnTo>
                    <a:lnTo>
                      <a:pt x="0" y="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05" name="Line 405"/>
              <p:cNvSpPr>
                <a:spLocks noChangeShapeType="1"/>
              </p:cNvSpPr>
              <p:nvPr/>
            </p:nvSpPr>
            <p:spPr bwMode="auto">
              <a:xfrm>
                <a:off x="1250" y="3588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06" name="Line 406"/>
              <p:cNvSpPr>
                <a:spLocks noChangeShapeType="1"/>
              </p:cNvSpPr>
              <p:nvPr/>
            </p:nvSpPr>
            <p:spPr bwMode="auto">
              <a:xfrm flipV="1">
                <a:off x="1291" y="3563"/>
                <a:ext cx="10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207" name="Group 407"/>
            <p:cNvGrpSpPr>
              <a:grpSpLocks/>
            </p:cNvGrpSpPr>
            <p:nvPr/>
          </p:nvGrpSpPr>
          <p:grpSpPr bwMode="auto">
            <a:xfrm>
              <a:off x="808" y="1678"/>
              <a:ext cx="157" cy="139"/>
              <a:chOff x="1216" y="3456"/>
              <a:chExt cx="90" cy="73"/>
            </a:xfrm>
          </p:grpSpPr>
          <p:sp>
            <p:nvSpPr>
              <p:cNvPr id="77208" name="Freeform 408"/>
              <p:cNvSpPr>
                <a:spLocks/>
              </p:cNvSpPr>
              <p:nvPr/>
            </p:nvSpPr>
            <p:spPr bwMode="auto">
              <a:xfrm>
                <a:off x="1216" y="3456"/>
                <a:ext cx="46" cy="73"/>
              </a:xfrm>
              <a:custGeom>
                <a:avLst/>
                <a:gdLst>
                  <a:gd name="T0" fmla="*/ 89 w 189"/>
                  <a:gd name="T1" fmla="*/ 0 h 374"/>
                  <a:gd name="T2" fmla="*/ 0 w 189"/>
                  <a:gd name="T3" fmla="*/ 374 h 374"/>
                  <a:gd name="T4" fmla="*/ 83 w 189"/>
                  <a:gd name="T5" fmla="*/ 374 h 374"/>
                  <a:gd name="T6" fmla="*/ 133 w 189"/>
                  <a:gd name="T7" fmla="*/ 353 h 374"/>
                  <a:gd name="T8" fmla="*/ 164 w 189"/>
                  <a:gd name="T9" fmla="*/ 301 h 374"/>
                  <a:gd name="T10" fmla="*/ 189 w 189"/>
                  <a:gd name="T11" fmla="*/ 197 h 374"/>
                  <a:gd name="T12" fmla="*/ 182 w 189"/>
                  <a:gd name="T13" fmla="*/ 146 h 374"/>
                  <a:gd name="T14" fmla="*/ 142 w 189"/>
                  <a:gd name="T15" fmla="*/ 124 h 374"/>
                  <a:gd name="T16" fmla="*/ 59 w 189"/>
                  <a:gd name="T17" fmla="*/ 12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74">
                    <a:moveTo>
                      <a:pt x="89" y="0"/>
                    </a:moveTo>
                    <a:lnTo>
                      <a:pt x="0" y="374"/>
                    </a:lnTo>
                    <a:lnTo>
                      <a:pt x="83" y="374"/>
                    </a:lnTo>
                    <a:lnTo>
                      <a:pt x="133" y="353"/>
                    </a:lnTo>
                    <a:lnTo>
                      <a:pt x="164" y="301"/>
                    </a:lnTo>
                    <a:lnTo>
                      <a:pt x="189" y="197"/>
                    </a:lnTo>
                    <a:lnTo>
                      <a:pt x="182" y="146"/>
                    </a:lnTo>
                    <a:lnTo>
                      <a:pt x="142" y="124"/>
                    </a:lnTo>
                    <a:lnTo>
                      <a:pt x="59" y="1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09" name="Line 409"/>
              <p:cNvSpPr>
                <a:spLocks noChangeShapeType="1"/>
              </p:cNvSpPr>
              <p:nvPr/>
            </p:nvSpPr>
            <p:spPr bwMode="auto">
              <a:xfrm flipV="1">
                <a:off x="1297" y="3456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7210" name="Line 410"/>
            <p:cNvSpPr>
              <a:spLocks noChangeShapeType="1"/>
            </p:cNvSpPr>
            <p:nvPr/>
          </p:nvSpPr>
          <p:spPr bwMode="auto">
            <a:xfrm flipV="1">
              <a:off x="1009" y="1462"/>
              <a:ext cx="1" cy="5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7211" name="Group 411"/>
            <p:cNvGrpSpPr>
              <a:grpSpLocks/>
            </p:cNvGrpSpPr>
            <p:nvPr/>
          </p:nvGrpSpPr>
          <p:grpSpPr bwMode="auto">
            <a:xfrm>
              <a:off x="822" y="1408"/>
              <a:ext cx="152" cy="140"/>
              <a:chOff x="1224" y="3316"/>
              <a:chExt cx="87" cy="72"/>
            </a:xfrm>
          </p:grpSpPr>
          <p:sp>
            <p:nvSpPr>
              <p:cNvPr id="77212" name="Freeform 412"/>
              <p:cNvSpPr>
                <a:spLocks/>
              </p:cNvSpPr>
              <p:nvPr/>
            </p:nvSpPr>
            <p:spPr bwMode="auto">
              <a:xfrm>
                <a:off x="1224" y="3338"/>
                <a:ext cx="38" cy="49"/>
              </a:xfrm>
              <a:custGeom>
                <a:avLst/>
                <a:gdLst>
                  <a:gd name="T0" fmla="*/ 112 w 152"/>
                  <a:gd name="T1" fmla="*/ 0 h 251"/>
                  <a:gd name="T2" fmla="*/ 80 w 152"/>
                  <a:gd name="T3" fmla="*/ 0 h 251"/>
                  <a:gd name="T4" fmla="*/ 53 w 152"/>
                  <a:gd name="T5" fmla="*/ 11 h 251"/>
                  <a:gd name="T6" fmla="*/ 37 w 152"/>
                  <a:gd name="T7" fmla="*/ 39 h 251"/>
                  <a:gd name="T8" fmla="*/ 0 w 152"/>
                  <a:gd name="T9" fmla="*/ 197 h 251"/>
                  <a:gd name="T10" fmla="*/ 7 w 152"/>
                  <a:gd name="T11" fmla="*/ 234 h 251"/>
                  <a:gd name="T12" fmla="*/ 37 w 152"/>
                  <a:gd name="T13" fmla="*/ 251 h 251"/>
                  <a:gd name="T14" fmla="*/ 72 w 152"/>
                  <a:gd name="T15" fmla="*/ 251 h 251"/>
                  <a:gd name="T16" fmla="*/ 152 w 152"/>
                  <a:gd name="T17" fmla="*/ 20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251">
                    <a:moveTo>
                      <a:pt x="112" y="0"/>
                    </a:moveTo>
                    <a:lnTo>
                      <a:pt x="80" y="0"/>
                    </a:lnTo>
                    <a:lnTo>
                      <a:pt x="53" y="11"/>
                    </a:lnTo>
                    <a:lnTo>
                      <a:pt x="37" y="39"/>
                    </a:lnTo>
                    <a:lnTo>
                      <a:pt x="0" y="197"/>
                    </a:lnTo>
                    <a:lnTo>
                      <a:pt x="7" y="234"/>
                    </a:lnTo>
                    <a:lnTo>
                      <a:pt x="37" y="251"/>
                    </a:lnTo>
                    <a:lnTo>
                      <a:pt x="72" y="251"/>
                    </a:lnTo>
                    <a:lnTo>
                      <a:pt x="152" y="20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13" name="Line 413"/>
              <p:cNvSpPr>
                <a:spLocks noChangeShapeType="1"/>
              </p:cNvSpPr>
              <p:nvPr/>
            </p:nvSpPr>
            <p:spPr bwMode="auto">
              <a:xfrm flipH="1">
                <a:off x="1261" y="3338"/>
                <a:ext cx="13" cy="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14" name="Freeform 414"/>
              <p:cNvSpPr>
                <a:spLocks/>
              </p:cNvSpPr>
              <p:nvPr/>
            </p:nvSpPr>
            <p:spPr bwMode="auto">
              <a:xfrm>
                <a:off x="1261" y="3378"/>
                <a:ext cx="5" cy="10"/>
              </a:xfrm>
              <a:custGeom>
                <a:avLst/>
                <a:gdLst>
                  <a:gd name="T0" fmla="*/ 0 w 17"/>
                  <a:gd name="T1" fmla="*/ 0 h 49"/>
                  <a:gd name="T2" fmla="*/ 2 w 17"/>
                  <a:gd name="T3" fmla="*/ 28 h 49"/>
                  <a:gd name="T4" fmla="*/ 17 w 17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9">
                    <a:moveTo>
                      <a:pt x="0" y="0"/>
                    </a:moveTo>
                    <a:lnTo>
                      <a:pt x="2" y="28"/>
                    </a:lnTo>
                    <a:lnTo>
                      <a:pt x="17" y="4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15" name="Line 415"/>
              <p:cNvSpPr>
                <a:spLocks noChangeShapeType="1"/>
              </p:cNvSpPr>
              <p:nvPr/>
            </p:nvSpPr>
            <p:spPr bwMode="auto">
              <a:xfrm flipH="1">
                <a:off x="1252" y="3338"/>
                <a:ext cx="2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16" name="Line 416"/>
              <p:cNvSpPr>
                <a:spLocks noChangeShapeType="1"/>
              </p:cNvSpPr>
              <p:nvPr/>
            </p:nvSpPr>
            <p:spPr bwMode="auto">
              <a:xfrm flipV="1">
                <a:off x="1302" y="3316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7217" name="Rectangle 417"/>
          <p:cNvSpPr>
            <a:spLocks noChangeArrowheads="1"/>
          </p:cNvSpPr>
          <p:nvPr/>
        </p:nvSpPr>
        <p:spPr bwMode="auto">
          <a:xfrm>
            <a:off x="587375" y="4479925"/>
            <a:ext cx="83740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zh-CN" altLang="en-US" dirty="0" smtClean="0">
                <a:ea typeface="隶书" pitchFamily="49" charset="-122"/>
              </a:rPr>
              <a:t>　　　　　　　　　　投影</a:t>
            </a:r>
            <a:r>
              <a:rPr lang="zh-CN" altLang="en-US" dirty="0">
                <a:ea typeface="隶书" pitchFamily="49" charset="-122"/>
              </a:rPr>
              <a:t>特性</a:t>
            </a:r>
            <a:r>
              <a:rPr lang="zh-CN" altLang="en-US" dirty="0">
                <a:ea typeface="楷体_GB2312" pitchFamily="49" charset="-122"/>
              </a:rPr>
              <a:t>：</a:t>
            </a:r>
          </a:p>
          <a:p>
            <a:pPr marL="342900" indent="-342900" algn="l">
              <a:spcBef>
                <a:spcPct val="20000"/>
              </a:spcBef>
            </a:pPr>
            <a:r>
              <a:rPr lang="zh-CN" altLang="en-US" dirty="0">
                <a:ea typeface="楷体_GB2312" pitchFamily="49" charset="-122"/>
              </a:rPr>
              <a:t>    </a:t>
            </a:r>
            <a:r>
              <a:rPr lang="en-US" altLang="zh-CN" dirty="0">
                <a:ea typeface="楷体_GB2312" pitchFamily="49" charset="-122"/>
              </a:rPr>
              <a:t>(1) </a:t>
            </a:r>
            <a:r>
              <a:rPr lang="zh-CN" altLang="en-US" dirty="0">
                <a:ea typeface="隶书" pitchFamily="49" charset="-122"/>
              </a:rPr>
              <a:t>侧面投影反映平面实形；</a:t>
            </a:r>
          </a:p>
          <a:p>
            <a:pPr marL="342900" indent="-342900" algn="l">
              <a:spcBef>
                <a:spcPct val="20000"/>
              </a:spcBef>
            </a:pPr>
            <a:r>
              <a:rPr lang="zh-CN" altLang="en-US" dirty="0">
                <a:ea typeface="隶书" pitchFamily="49" charset="-122"/>
              </a:rPr>
              <a:t>    </a:t>
            </a:r>
            <a:r>
              <a:rPr lang="en-US" altLang="zh-CN" dirty="0">
                <a:ea typeface="楷体_GB2312" pitchFamily="49" charset="-122"/>
              </a:rPr>
              <a:t>(2) </a:t>
            </a:r>
            <a:r>
              <a:rPr lang="zh-CN" altLang="en-US" dirty="0">
                <a:ea typeface="隶书" pitchFamily="49" charset="-122"/>
              </a:rPr>
              <a:t>水平投影</a:t>
            </a:r>
            <a:r>
              <a:rPr lang="zh-CN" altLang="en-US" dirty="0">
                <a:ea typeface="楷体_GB2312" pitchFamily="49" charset="-122"/>
              </a:rPr>
              <a:t>、</a:t>
            </a:r>
            <a:r>
              <a:rPr lang="zh-CN" altLang="en-US" dirty="0">
                <a:ea typeface="隶书" pitchFamily="49" charset="-122"/>
              </a:rPr>
              <a:t>正面投影积聚为一条直线，且分别平行于</a:t>
            </a:r>
          </a:p>
          <a:p>
            <a:pPr marL="342900" indent="-342900" algn="l">
              <a:spcBef>
                <a:spcPct val="20000"/>
              </a:spcBef>
            </a:pPr>
            <a:r>
              <a:rPr lang="zh-CN" altLang="en-US" dirty="0">
                <a:ea typeface="隶书" pitchFamily="49" charset="-122"/>
              </a:rPr>
              <a:t>          相应的</a:t>
            </a:r>
            <a:r>
              <a:rPr lang="en-US" altLang="zh-CN" i="1" dirty="0">
                <a:ea typeface="隶书" pitchFamily="49" charset="-122"/>
              </a:rPr>
              <a:t>OY</a:t>
            </a:r>
            <a:r>
              <a:rPr lang="zh-CN" altLang="en-US" dirty="0">
                <a:ea typeface="隶书" pitchFamily="49" charset="-122"/>
              </a:rPr>
              <a:t>、</a:t>
            </a:r>
            <a:r>
              <a:rPr lang="en-US" altLang="zh-CN" i="1" dirty="0">
                <a:ea typeface="隶书" pitchFamily="49" charset="-122"/>
              </a:rPr>
              <a:t>OZ </a:t>
            </a:r>
            <a:r>
              <a:rPr lang="zh-CN" altLang="en-US" dirty="0">
                <a:ea typeface="隶书" pitchFamily="49" charset="-122"/>
              </a:rPr>
              <a:t>投影轴。</a:t>
            </a:r>
          </a:p>
        </p:txBody>
      </p:sp>
    </p:spTree>
    <p:extLst>
      <p:ext uri="{BB962C8B-B14F-4D97-AF65-F5344CB8AC3E}">
        <p14:creationId xmlns:p14="http://schemas.microsoft.com/office/powerpoint/2010/main" val="1874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7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7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7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7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7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7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7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26" grpId="0" animBg="1"/>
      <p:bldP spid="7721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6" name="Rectangle 50"/>
          <p:cNvSpPr>
            <a:spLocks noChangeArrowheads="1"/>
          </p:cNvSpPr>
          <p:nvPr/>
        </p:nvSpPr>
        <p:spPr bwMode="auto">
          <a:xfrm flipV="1">
            <a:off x="1331913" y="981075"/>
            <a:ext cx="6553200" cy="3816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5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650" y="188913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已知正平面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ABC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的两面投影，作第三投影。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019800" y="17526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>
            <a:off x="4038600" y="4191000"/>
            <a:ext cx="1981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H="1" flipV="1">
            <a:off x="6019800" y="1752600"/>
            <a:ext cx="0" cy="2438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2438400" y="2286000"/>
            <a:ext cx="3581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>
            <a:off x="2819400" y="2819400"/>
            <a:ext cx="3200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V="1">
            <a:off x="4038600" y="1752600"/>
            <a:ext cx="1981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505" name="Group 49"/>
          <p:cNvGrpSpPr>
            <a:grpSpLocks/>
          </p:cNvGrpSpPr>
          <p:nvPr/>
        </p:nvGrpSpPr>
        <p:grpSpPr bwMode="auto">
          <a:xfrm>
            <a:off x="1371600" y="914400"/>
            <a:ext cx="6172200" cy="3733800"/>
            <a:chOff x="864" y="576"/>
            <a:chExt cx="3888" cy="235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1008" y="1968"/>
              <a:ext cx="3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864" y="176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</a:rPr>
                <a:t>X</a:t>
              </a: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832" y="1728"/>
              <a:ext cx="2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</a:rPr>
                <a:t>O</a:t>
              </a: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1440" y="258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a</a:t>
              </a:r>
              <a:endParaRPr lang="en-US" altLang="zh-CN" sz="2000" b="1" i="1">
                <a:ea typeface="楷体_GB2312" pitchFamily="49" charset="-122"/>
                <a:sym typeface="Symbol" pitchFamily="18" charset="2"/>
              </a:endParaRP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492" y="1200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a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680" y="25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b</a:t>
              </a:r>
              <a:endParaRPr lang="en-US" altLang="zh-CN" sz="2000" b="1" i="1">
                <a:ea typeface="楷体_GB2312" pitchFamily="49" charset="-122"/>
                <a:sym typeface="Symbol" pitchFamily="18" charset="2"/>
              </a:endParaRPr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2448" y="2582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c</a:t>
              </a:r>
              <a:endParaRPr lang="en-US" altLang="zh-CN" sz="2000" b="1" i="1">
                <a:ea typeface="楷体_GB2312" pitchFamily="49" charset="-122"/>
                <a:sym typeface="Symbol" pitchFamily="18" charset="2"/>
              </a:endParaRP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2509" y="86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c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1492" y="1670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b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H="1">
              <a:off x="1776" y="1104"/>
              <a:ext cx="76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H="1">
              <a:off x="1536" y="1104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flipH="1" flipV="1">
              <a:off x="1536" y="1440"/>
              <a:ext cx="24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flipH="1">
              <a:off x="1527" y="2640"/>
              <a:ext cx="10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1767" y="1776"/>
              <a:ext cx="9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1527" y="1440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flipV="1">
              <a:off x="2544" y="1104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2789" y="2678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</a:rPr>
                <a:t>Y</a:t>
              </a:r>
              <a:endParaRPr lang="en-US" altLang="zh-CN" sz="2000" b="1" i="1" baseline="-25000">
                <a:ea typeface="楷体_GB2312" pitchFamily="49" charset="-122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3072" y="768"/>
              <a:ext cx="0" cy="2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3072" y="1968"/>
              <a:ext cx="105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2880" y="576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</a:rPr>
                <a:t>Z</a:t>
              </a:r>
            </a:p>
          </p:txBody>
        </p:sp>
        <p:sp>
          <p:nvSpPr>
            <p:cNvPr id="19490" name="Rectangle 34"/>
            <p:cNvSpPr>
              <a:spLocks noChangeArrowheads="1"/>
            </p:cNvSpPr>
            <p:nvPr/>
          </p:nvSpPr>
          <p:spPr bwMode="auto">
            <a:xfrm>
              <a:off x="4313" y="1670"/>
              <a:ext cx="2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</a:rPr>
                <a:t>Y</a:t>
              </a:r>
              <a:r>
                <a:rPr lang="en-US" altLang="zh-CN" sz="2000" b="1" i="1" baseline="-25000">
                  <a:ea typeface="楷体_GB2312" pitchFamily="49" charset="-122"/>
                </a:rPr>
                <a:t>1</a:t>
              </a:r>
            </a:p>
          </p:txBody>
        </p:sp>
      </p:grp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5984875" y="1965325"/>
            <a:ext cx="41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a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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6061075" y="2727325"/>
            <a:ext cx="41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b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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999163" y="1431925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c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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1219200" y="4876800"/>
            <a:ext cx="739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思考：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正平面的侧面投影有什么特征？为什么？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295400" y="5486400"/>
            <a:ext cx="73914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积聚成一条直线，且与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Z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轴平行。因为平面上的各点距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V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面等远，即各点的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Y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坐标皆相等。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2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77" grpId="0" animBg="1"/>
      <p:bldP spid="19481" grpId="0" animBg="1"/>
      <p:bldP spid="19482" grpId="0" animBg="1"/>
      <p:bldP spid="19485" grpId="0" animBg="1"/>
      <p:bldP spid="19488" grpId="0" animBg="1"/>
      <p:bldP spid="19493" grpId="0" autoUpdateAnimBg="0"/>
      <p:bldP spid="19494" grpId="0" autoUpdateAnimBg="0"/>
      <p:bldP spid="19500" grpId="0" autoUpdateAnimBg="0"/>
      <p:bldP spid="19503" grpId="0" build="p" autoUpdateAnimBg="0"/>
      <p:bldP spid="1950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20700" y="1117600"/>
            <a:ext cx="8559800" cy="5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投影面平行面的投影特性</a:t>
            </a:r>
          </a:p>
        </p:txBody>
      </p:sp>
      <p:pic>
        <p:nvPicPr>
          <p:cNvPr id="20483" name="Picture 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57707" name="ShockwaveFlash1" r:id="rId2" imgW="8425735" imgH="4940243"/>
        </mc:Choice>
        <mc:Fallback>
          <p:control name="ShockwaveFlash1" r:id="rId2" imgW="8425735" imgH="49402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850" y="1184275"/>
                  <a:ext cx="8424863" cy="4940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439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447800" y="100013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一般位置平面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1825" y="1006475"/>
            <a:ext cx="8293100" cy="3649663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060450" y="4738688"/>
            <a:ext cx="7391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一般位置平面和三个投影面既不垂直也不平行，与三个投影面都倾斜，所以，如用平面形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例如三角形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表示一般位置平面，则它的三个投影均不是实形，但具有类似性。 </a:t>
            </a:r>
          </a:p>
        </p:txBody>
      </p:sp>
      <p:pic>
        <p:nvPicPr>
          <p:cNvPr id="56327" name="Picture 7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57238"/>
            <a:ext cx="6858000" cy="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328" name="Group 8"/>
          <p:cNvGrpSpPr>
            <a:grpSpLocks/>
          </p:cNvGrpSpPr>
          <p:nvPr/>
        </p:nvGrpSpPr>
        <p:grpSpPr bwMode="auto">
          <a:xfrm>
            <a:off x="698500" y="1344613"/>
            <a:ext cx="3873500" cy="3270250"/>
            <a:chOff x="192" y="956"/>
            <a:chExt cx="2440" cy="2060"/>
          </a:xfrm>
        </p:grpSpPr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192" y="957"/>
              <a:ext cx="1479" cy="118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auto">
            <a:xfrm>
              <a:off x="192" y="2137"/>
              <a:ext cx="2436" cy="870"/>
            </a:xfrm>
            <a:custGeom>
              <a:avLst/>
              <a:gdLst>
                <a:gd name="T0" fmla="*/ 0 w 2592"/>
                <a:gd name="T1" fmla="*/ 0 h 912"/>
                <a:gd name="T2" fmla="*/ 912 w 2592"/>
                <a:gd name="T3" fmla="*/ 912 h 912"/>
                <a:gd name="T4" fmla="*/ 2592 w 2592"/>
                <a:gd name="T5" fmla="*/ 912 h 912"/>
                <a:gd name="T6" fmla="*/ 1680 w 2592"/>
                <a:gd name="T7" fmla="*/ 0 h 912"/>
                <a:gd name="T8" fmla="*/ 0 w 259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912">
                  <a:moveTo>
                    <a:pt x="0" y="0"/>
                  </a:moveTo>
                  <a:lnTo>
                    <a:pt x="912" y="912"/>
                  </a:lnTo>
                  <a:lnTo>
                    <a:pt x="2592" y="912"/>
                  </a:lnTo>
                  <a:lnTo>
                    <a:pt x="168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 rot="-5400000">
              <a:off x="1120" y="1504"/>
              <a:ext cx="2060" cy="964"/>
            </a:xfrm>
            <a:prstGeom prst="parallelogram">
              <a:avLst>
                <a:gd name="adj" fmla="val 9308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auto">
            <a:xfrm>
              <a:off x="2478" y="1823"/>
              <a:ext cx="94" cy="236"/>
            </a:xfrm>
            <a:custGeom>
              <a:avLst/>
              <a:gdLst>
                <a:gd name="T0" fmla="*/ 0 w 287"/>
                <a:gd name="T1" fmla="*/ 0 h 619"/>
                <a:gd name="T2" fmla="*/ 72 w 287"/>
                <a:gd name="T3" fmla="*/ 475 h 619"/>
                <a:gd name="T4" fmla="*/ 144 w 287"/>
                <a:gd name="T5" fmla="*/ 278 h 619"/>
                <a:gd name="T6" fmla="*/ 216 w 287"/>
                <a:gd name="T7" fmla="*/ 619 h 619"/>
                <a:gd name="T8" fmla="*/ 287 w 287"/>
                <a:gd name="T9" fmla="*/ 28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19">
                  <a:moveTo>
                    <a:pt x="0" y="0"/>
                  </a:moveTo>
                  <a:lnTo>
                    <a:pt x="72" y="475"/>
                  </a:lnTo>
                  <a:lnTo>
                    <a:pt x="144" y="278"/>
                  </a:lnTo>
                  <a:lnTo>
                    <a:pt x="216" y="619"/>
                  </a:lnTo>
                  <a:lnTo>
                    <a:pt x="287" y="28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333" name="Group 13"/>
            <p:cNvGrpSpPr>
              <a:grpSpLocks/>
            </p:cNvGrpSpPr>
            <p:nvPr/>
          </p:nvGrpSpPr>
          <p:grpSpPr bwMode="auto">
            <a:xfrm>
              <a:off x="2252" y="2844"/>
              <a:ext cx="173" cy="97"/>
              <a:chOff x="3379" y="2407"/>
              <a:chExt cx="86" cy="56"/>
            </a:xfrm>
          </p:grpSpPr>
          <p:sp>
            <p:nvSpPr>
              <p:cNvPr id="56334" name="Line 14"/>
              <p:cNvSpPr>
                <a:spLocks noChangeShapeType="1"/>
              </p:cNvSpPr>
              <p:nvPr/>
            </p:nvSpPr>
            <p:spPr bwMode="auto">
              <a:xfrm flipH="1" flipV="1">
                <a:off x="3379" y="2407"/>
                <a:ext cx="45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35" name="Line 15"/>
              <p:cNvSpPr>
                <a:spLocks noChangeShapeType="1"/>
              </p:cNvSpPr>
              <p:nvPr/>
            </p:nvSpPr>
            <p:spPr bwMode="auto">
              <a:xfrm>
                <a:off x="3399" y="2431"/>
                <a:ext cx="4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36" name="Line 16"/>
              <p:cNvSpPr>
                <a:spLocks noChangeShapeType="1"/>
              </p:cNvSpPr>
              <p:nvPr/>
            </p:nvSpPr>
            <p:spPr bwMode="auto">
              <a:xfrm>
                <a:off x="3419" y="2407"/>
                <a:ext cx="46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6337" name="Freeform 17"/>
            <p:cNvSpPr>
              <a:spLocks/>
            </p:cNvSpPr>
            <p:nvPr/>
          </p:nvSpPr>
          <p:spPr bwMode="auto">
            <a:xfrm>
              <a:off x="277" y="1030"/>
              <a:ext cx="80" cy="131"/>
            </a:xfrm>
            <a:custGeom>
              <a:avLst/>
              <a:gdLst>
                <a:gd name="T0" fmla="*/ 0 w 319"/>
                <a:gd name="T1" fmla="*/ 0 h 480"/>
                <a:gd name="T2" fmla="*/ 31 w 319"/>
                <a:gd name="T3" fmla="*/ 480 h 480"/>
                <a:gd name="T4" fmla="*/ 319 w 319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480">
                  <a:moveTo>
                    <a:pt x="0" y="0"/>
                  </a:moveTo>
                  <a:lnTo>
                    <a:pt x="31" y="480"/>
                  </a:lnTo>
                  <a:lnTo>
                    <a:pt x="31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38" name="Group 18"/>
          <p:cNvGrpSpPr>
            <a:grpSpLocks/>
          </p:cNvGrpSpPr>
          <p:nvPr/>
        </p:nvGrpSpPr>
        <p:grpSpPr bwMode="auto">
          <a:xfrm>
            <a:off x="2325688" y="1982788"/>
            <a:ext cx="1135062" cy="2057400"/>
            <a:chOff x="1217" y="1358"/>
            <a:chExt cx="715" cy="1296"/>
          </a:xfrm>
        </p:grpSpPr>
        <p:sp>
          <p:nvSpPr>
            <p:cNvPr id="56339" name="Freeform 19"/>
            <p:cNvSpPr>
              <a:spLocks/>
            </p:cNvSpPr>
            <p:nvPr/>
          </p:nvSpPr>
          <p:spPr bwMode="auto">
            <a:xfrm>
              <a:off x="1217" y="1946"/>
              <a:ext cx="1" cy="708"/>
            </a:xfrm>
            <a:custGeom>
              <a:avLst/>
              <a:gdLst>
                <a:gd name="T0" fmla="*/ 0 w 1"/>
                <a:gd name="T1" fmla="*/ 0 h 5263"/>
                <a:gd name="T2" fmla="*/ 0 w 1"/>
                <a:gd name="T3" fmla="*/ 5263 h 5263"/>
                <a:gd name="T4" fmla="*/ 1 w 1"/>
                <a:gd name="T5" fmla="*/ 5263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263">
                  <a:moveTo>
                    <a:pt x="0" y="0"/>
                  </a:moveTo>
                  <a:lnTo>
                    <a:pt x="0" y="5263"/>
                  </a:lnTo>
                  <a:lnTo>
                    <a:pt x="1" y="526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auto">
            <a:xfrm>
              <a:off x="1343" y="1358"/>
              <a:ext cx="2" cy="1033"/>
            </a:xfrm>
            <a:custGeom>
              <a:avLst/>
              <a:gdLst>
                <a:gd name="T0" fmla="*/ 0 w 1"/>
                <a:gd name="T1" fmla="*/ 0 h 7669"/>
                <a:gd name="T2" fmla="*/ 0 w 1"/>
                <a:gd name="T3" fmla="*/ 7669 h 7669"/>
                <a:gd name="T4" fmla="*/ 1 w 1"/>
                <a:gd name="T5" fmla="*/ 7669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669">
                  <a:moveTo>
                    <a:pt x="0" y="0"/>
                  </a:moveTo>
                  <a:lnTo>
                    <a:pt x="0" y="7669"/>
                  </a:lnTo>
                  <a:lnTo>
                    <a:pt x="1" y="766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1" name="Freeform 21"/>
            <p:cNvSpPr>
              <a:spLocks/>
            </p:cNvSpPr>
            <p:nvPr/>
          </p:nvSpPr>
          <p:spPr bwMode="auto">
            <a:xfrm>
              <a:off x="1930" y="2110"/>
              <a:ext cx="2" cy="324"/>
            </a:xfrm>
            <a:custGeom>
              <a:avLst/>
              <a:gdLst>
                <a:gd name="T0" fmla="*/ 0 w 1"/>
                <a:gd name="T1" fmla="*/ 0 h 2406"/>
                <a:gd name="T2" fmla="*/ 0 w 1"/>
                <a:gd name="T3" fmla="*/ 2406 h 2406"/>
                <a:gd name="T4" fmla="*/ 1 w 1"/>
                <a:gd name="T5" fmla="*/ 2406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406">
                  <a:moveTo>
                    <a:pt x="0" y="0"/>
                  </a:moveTo>
                  <a:lnTo>
                    <a:pt x="0" y="2406"/>
                  </a:lnTo>
                  <a:lnTo>
                    <a:pt x="1" y="240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42" name="Group 22"/>
          <p:cNvGrpSpPr>
            <a:grpSpLocks/>
          </p:cNvGrpSpPr>
          <p:nvPr/>
        </p:nvGrpSpPr>
        <p:grpSpPr bwMode="auto">
          <a:xfrm>
            <a:off x="2325688" y="1982788"/>
            <a:ext cx="1628775" cy="1196975"/>
            <a:chOff x="1217" y="1358"/>
            <a:chExt cx="1026" cy="754"/>
          </a:xfrm>
        </p:grpSpPr>
        <p:sp>
          <p:nvSpPr>
            <p:cNvPr id="56343" name="Freeform 23"/>
            <p:cNvSpPr>
              <a:spLocks/>
            </p:cNvSpPr>
            <p:nvPr/>
          </p:nvSpPr>
          <p:spPr bwMode="auto">
            <a:xfrm>
              <a:off x="1930" y="2110"/>
              <a:ext cx="93" cy="2"/>
            </a:xfrm>
            <a:custGeom>
              <a:avLst/>
              <a:gdLst>
                <a:gd name="T0" fmla="*/ 0 w 685"/>
                <a:gd name="T1" fmla="*/ 684 w 685"/>
                <a:gd name="T2" fmla="*/ 685 w 6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85">
                  <a:moveTo>
                    <a:pt x="0" y="0"/>
                  </a:moveTo>
                  <a:lnTo>
                    <a:pt x="684" y="0"/>
                  </a:lnTo>
                  <a:lnTo>
                    <a:pt x="685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4" name="Freeform 24"/>
            <p:cNvSpPr>
              <a:spLocks/>
            </p:cNvSpPr>
            <p:nvPr/>
          </p:nvSpPr>
          <p:spPr bwMode="auto">
            <a:xfrm>
              <a:off x="1217" y="1946"/>
              <a:ext cx="1026" cy="1"/>
            </a:xfrm>
            <a:custGeom>
              <a:avLst/>
              <a:gdLst>
                <a:gd name="T0" fmla="*/ 0 w 7622"/>
                <a:gd name="T1" fmla="*/ 7621 w 7622"/>
                <a:gd name="T2" fmla="*/ 7622 w 76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22">
                  <a:moveTo>
                    <a:pt x="0" y="0"/>
                  </a:moveTo>
                  <a:lnTo>
                    <a:pt x="7621" y="0"/>
                  </a:lnTo>
                  <a:lnTo>
                    <a:pt x="762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5" name="Freeform 25"/>
            <p:cNvSpPr>
              <a:spLocks/>
            </p:cNvSpPr>
            <p:nvPr/>
          </p:nvSpPr>
          <p:spPr bwMode="auto">
            <a:xfrm>
              <a:off x="1343" y="1358"/>
              <a:ext cx="636" cy="2"/>
            </a:xfrm>
            <a:custGeom>
              <a:avLst/>
              <a:gdLst>
                <a:gd name="T0" fmla="*/ 0 w 4724"/>
                <a:gd name="T1" fmla="*/ 4723 w 4724"/>
                <a:gd name="T2" fmla="*/ 4724 w 47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24">
                  <a:moveTo>
                    <a:pt x="0" y="0"/>
                  </a:moveTo>
                  <a:lnTo>
                    <a:pt x="4723" y="0"/>
                  </a:lnTo>
                  <a:lnTo>
                    <a:pt x="472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46" name="Group 26"/>
          <p:cNvGrpSpPr>
            <a:grpSpLocks/>
          </p:cNvGrpSpPr>
          <p:nvPr/>
        </p:nvGrpSpPr>
        <p:grpSpPr bwMode="auto">
          <a:xfrm>
            <a:off x="1481138" y="1555750"/>
            <a:ext cx="1044575" cy="1360488"/>
            <a:chOff x="685" y="1089"/>
            <a:chExt cx="658" cy="857"/>
          </a:xfrm>
        </p:grpSpPr>
        <p:sp>
          <p:nvSpPr>
            <p:cNvPr id="56347" name="Freeform 27"/>
            <p:cNvSpPr>
              <a:spLocks/>
            </p:cNvSpPr>
            <p:nvPr/>
          </p:nvSpPr>
          <p:spPr bwMode="auto">
            <a:xfrm>
              <a:off x="685" y="1413"/>
              <a:ext cx="532" cy="533"/>
            </a:xfrm>
            <a:custGeom>
              <a:avLst/>
              <a:gdLst>
                <a:gd name="T0" fmla="*/ 0 w 3953"/>
                <a:gd name="T1" fmla="*/ 0 h 3956"/>
                <a:gd name="T2" fmla="*/ 3952 w 3953"/>
                <a:gd name="T3" fmla="*/ 3956 h 3956"/>
                <a:gd name="T4" fmla="*/ 3953 w 3953"/>
                <a:gd name="T5" fmla="*/ 3956 h 3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53" h="3956">
                  <a:moveTo>
                    <a:pt x="0" y="0"/>
                  </a:moveTo>
                  <a:lnTo>
                    <a:pt x="3952" y="3956"/>
                  </a:lnTo>
                  <a:lnTo>
                    <a:pt x="3953" y="395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8" name="Freeform 28"/>
            <p:cNvSpPr>
              <a:spLocks/>
            </p:cNvSpPr>
            <p:nvPr/>
          </p:nvSpPr>
          <p:spPr bwMode="auto">
            <a:xfrm>
              <a:off x="1074" y="1089"/>
              <a:ext cx="269" cy="269"/>
            </a:xfrm>
            <a:custGeom>
              <a:avLst/>
              <a:gdLst>
                <a:gd name="T0" fmla="*/ 0 w 1997"/>
                <a:gd name="T1" fmla="*/ 0 h 1998"/>
                <a:gd name="T2" fmla="*/ 1996 w 1997"/>
                <a:gd name="T3" fmla="*/ 1998 h 1998"/>
                <a:gd name="T4" fmla="*/ 1997 w 1997"/>
                <a:gd name="T5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7" h="1998">
                  <a:moveTo>
                    <a:pt x="0" y="0"/>
                  </a:moveTo>
                  <a:lnTo>
                    <a:pt x="1996" y="1998"/>
                  </a:lnTo>
                  <a:lnTo>
                    <a:pt x="1997" y="199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49" name="Group 29"/>
          <p:cNvGrpSpPr>
            <a:grpSpLocks/>
          </p:cNvGrpSpPr>
          <p:nvPr/>
        </p:nvGrpSpPr>
        <p:grpSpPr bwMode="auto">
          <a:xfrm>
            <a:off x="1266825" y="1382713"/>
            <a:ext cx="1695450" cy="1296987"/>
            <a:chOff x="550" y="980"/>
            <a:chExt cx="1068" cy="817"/>
          </a:xfrm>
        </p:grpSpPr>
        <p:sp>
          <p:nvSpPr>
            <p:cNvPr id="56350" name="Freeform 30"/>
            <p:cNvSpPr>
              <a:spLocks/>
            </p:cNvSpPr>
            <p:nvPr/>
          </p:nvSpPr>
          <p:spPr bwMode="auto">
            <a:xfrm>
              <a:off x="685" y="1089"/>
              <a:ext cx="933" cy="708"/>
            </a:xfrm>
            <a:custGeom>
              <a:avLst/>
              <a:gdLst>
                <a:gd name="T0" fmla="*/ 0 w 6934"/>
                <a:gd name="T1" fmla="*/ 2407 h 5262"/>
                <a:gd name="T2" fmla="*/ 2895 w 6934"/>
                <a:gd name="T3" fmla="*/ 0 h 5262"/>
                <a:gd name="T4" fmla="*/ 6934 w 6934"/>
                <a:gd name="T5" fmla="*/ 5262 h 5262"/>
                <a:gd name="T6" fmla="*/ 0 w 6934"/>
                <a:gd name="T7" fmla="*/ 2407 h 5262"/>
                <a:gd name="T8" fmla="*/ 1 w 6934"/>
                <a:gd name="T9" fmla="*/ 2407 h 5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4" h="5262">
                  <a:moveTo>
                    <a:pt x="0" y="2407"/>
                  </a:moveTo>
                  <a:lnTo>
                    <a:pt x="2895" y="0"/>
                  </a:lnTo>
                  <a:lnTo>
                    <a:pt x="6934" y="5262"/>
                  </a:lnTo>
                  <a:lnTo>
                    <a:pt x="0" y="2407"/>
                  </a:lnTo>
                  <a:lnTo>
                    <a:pt x="1" y="2407"/>
                  </a:lnTo>
                </a:path>
              </a:pathLst>
            </a:custGeom>
            <a:noFill/>
            <a:ln w="3810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351" name="Group 31"/>
            <p:cNvGrpSpPr>
              <a:grpSpLocks/>
            </p:cNvGrpSpPr>
            <p:nvPr/>
          </p:nvGrpSpPr>
          <p:grpSpPr bwMode="auto">
            <a:xfrm>
              <a:off x="906" y="980"/>
              <a:ext cx="147" cy="140"/>
              <a:chOff x="3366" y="1501"/>
              <a:chExt cx="151" cy="120"/>
            </a:xfrm>
          </p:grpSpPr>
          <p:sp>
            <p:nvSpPr>
              <p:cNvPr id="56352" name="Freeform 32"/>
              <p:cNvSpPr>
                <a:spLocks/>
              </p:cNvSpPr>
              <p:nvPr/>
            </p:nvSpPr>
            <p:spPr bwMode="auto">
              <a:xfrm>
                <a:off x="3366" y="1501"/>
                <a:ext cx="79" cy="120"/>
              </a:xfrm>
              <a:custGeom>
                <a:avLst/>
                <a:gdLst>
                  <a:gd name="T0" fmla="*/ 139 w 297"/>
                  <a:gd name="T1" fmla="*/ 0 h 520"/>
                  <a:gd name="T2" fmla="*/ 0 w 297"/>
                  <a:gd name="T3" fmla="*/ 520 h 520"/>
                  <a:gd name="T4" fmla="*/ 129 w 297"/>
                  <a:gd name="T5" fmla="*/ 520 h 520"/>
                  <a:gd name="T6" fmla="*/ 209 w 297"/>
                  <a:gd name="T7" fmla="*/ 491 h 520"/>
                  <a:gd name="T8" fmla="*/ 258 w 297"/>
                  <a:gd name="T9" fmla="*/ 419 h 520"/>
                  <a:gd name="T10" fmla="*/ 297 w 297"/>
                  <a:gd name="T11" fmla="*/ 275 h 520"/>
                  <a:gd name="T12" fmla="*/ 286 w 297"/>
                  <a:gd name="T13" fmla="*/ 203 h 520"/>
                  <a:gd name="T14" fmla="*/ 223 w 297"/>
                  <a:gd name="T15" fmla="*/ 174 h 520"/>
                  <a:gd name="T16" fmla="*/ 93 w 297"/>
                  <a:gd name="T17" fmla="*/ 17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520">
                    <a:moveTo>
                      <a:pt x="139" y="0"/>
                    </a:moveTo>
                    <a:lnTo>
                      <a:pt x="0" y="520"/>
                    </a:lnTo>
                    <a:lnTo>
                      <a:pt x="129" y="520"/>
                    </a:lnTo>
                    <a:lnTo>
                      <a:pt x="209" y="491"/>
                    </a:lnTo>
                    <a:lnTo>
                      <a:pt x="258" y="419"/>
                    </a:lnTo>
                    <a:lnTo>
                      <a:pt x="297" y="275"/>
                    </a:lnTo>
                    <a:lnTo>
                      <a:pt x="286" y="203"/>
                    </a:lnTo>
                    <a:lnTo>
                      <a:pt x="223" y="174"/>
                    </a:lnTo>
                    <a:lnTo>
                      <a:pt x="93" y="17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53" name="Line 33"/>
              <p:cNvSpPr>
                <a:spLocks noChangeShapeType="1"/>
              </p:cNvSpPr>
              <p:nvPr/>
            </p:nvSpPr>
            <p:spPr bwMode="auto">
              <a:xfrm flipV="1">
                <a:off x="3502" y="1501"/>
                <a:ext cx="15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6354" name="Group 34"/>
            <p:cNvGrpSpPr>
              <a:grpSpLocks/>
            </p:cNvGrpSpPr>
            <p:nvPr/>
          </p:nvGrpSpPr>
          <p:grpSpPr bwMode="auto">
            <a:xfrm>
              <a:off x="550" y="1324"/>
              <a:ext cx="142" cy="138"/>
              <a:chOff x="4562" y="636"/>
              <a:chExt cx="147" cy="118"/>
            </a:xfrm>
          </p:grpSpPr>
          <p:sp>
            <p:nvSpPr>
              <p:cNvPr id="56355" name="Freeform 35"/>
              <p:cNvSpPr>
                <a:spLocks/>
              </p:cNvSpPr>
              <p:nvPr/>
            </p:nvSpPr>
            <p:spPr bwMode="auto">
              <a:xfrm>
                <a:off x="4562" y="671"/>
                <a:ext cx="64" cy="81"/>
              </a:xfrm>
              <a:custGeom>
                <a:avLst/>
                <a:gdLst>
                  <a:gd name="T0" fmla="*/ 177 w 239"/>
                  <a:gd name="T1" fmla="*/ 0 h 350"/>
                  <a:gd name="T2" fmla="*/ 125 w 239"/>
                  <a:gd name="T3" fmla="*/ 0 h 350"/>
                  <a:gd name="T4" fmla="*/ 82 w 239"/>
                  <a:gd name="T5" fmla="*/ 15 h 350"/>
                  <a:gd name="T6" fmla="*/ 59 w 239"/>
                  <a:gd name="T7" fmla="*/ 55 h 350"/>
                  <a:gd name="T8" fmla="*/ 0 w 239"/>
                  <a:gd name="T9" fmla="*/ 274 h 350"/>
                  <a:gd name="T10" fmla="*/ 10 w 239"/>
                  <a:gd name="T11" fmla="*/ 327 h 350"/>
                  <a:gd name="T12" fmla="*/ 57 w 239"/>
                  <a:gd name="T13" fmla="*/ 350 h 350"/>
                  <a:gd name="T14" fmla="*/ 113 w 239"/>
                  <a:gd name="T15" fmla="*/ 350 h 350"/>
                  <a:gd name="T16" fmla="*/ 239 w 239"/>
                  <a:gd name="T17" fmla="*/ 28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350">
                    <a:moveTo>
                      <a:pt x="177" y="0"/>
                    </a:moveTo>
                    <a:lnTo>
                      <a:pt x="125" y="0"/>
                    </a:lnTo>
                    <a:lnTo>
                      <a:pt x="82" y="15"/>
                    </a:lnTo>
                    <a:lnTo>
                      <a:pt x="59" y="55"/>
                    </a:lnTo>
                    <a:lnTo>
                      <a:pt x="0" y="274"/>
                    </a:lnTo>
                    <a:lnTo>
                      <a:pt x="10" y="327"/>
                    </a:lnTo>
                    <a:lnTo>
                      <a:pt x="57" y="350"/>
                    </a:lnTo>
                    <a:lnTo>
                      <a:pt x="113" y="350"/>
                    </a:lnTo>
                    <a:lnTo>
                      <a:pt x="239" y="28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56" name="Line 36"/>
              <p:cNvSpPr>
                <a:spLocks noChangeShapeType="1"/>
              </p:cNvSpPr>
              <p:nvPr/>
            </p:nvSpPr>
            <p:spPr bwMode="auto">
              <a:xfrm flipH="1">
                <a:off x="4609" y="671"/>
                <a:ext cx="36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57" name="Freeform 37"/>
              <p:cNvSpPr>
                <a:spLocks/>
              </p:cNvSpPr>
              <p:nvPr/>
            </p:nvSpPr>
            <p:spPr bwMode="auto">
              <a:xfrm>
                <a:off x="4626" y="739"/>
                <a:ext cx="6" cy="15"/>
              </a:xfrm>
              <a:custGeom>
                <a:avLst/>
                <a:gdLst>
                  <a:gd name="T0" fmla="*/ 0 w 27"/>
                  <a:gd name="T1" fmla="*/ 0 h 68"/>
                  <a:gd name="T2" fmla="*/ 2 w 27"/>
                  <a:gd name="T3" fmla="*/ 39 h 68"/>
                  <a:gd name="T4" fmla="*/ 27 w 27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68">
                    <a:moveTo>
                      <a:pt x="0" y="0"/>
                    </a:moveTo>
                    <a:lnTo>
                      <a:pt x="2" y="39"/>
                    </a:lnTo>
                    <a:lnTo>
                      <a:pt x="27" y="6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58" name="Line 38"/>
              <p:cNvSpPr>
                <a:spLocks noChangeShapeType="1"/>
              </p:cNvSpPr>
              <p:nvPr/>
            </p:nvSpPr>
            <p:spPr bwMode="auto">
              <a:xfrm flipH="1">
                <a:off x="4626" y="671"/>
                <a:ext cx="19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59" name="Line 39"/>
              <p:cNvSpPr>
                <a:spLocks noChangeShapeType="1"/>
              </p:cNvSpPr>
              <p:nvPr/>
            </p:nvSpPr>
            <p:spPr bwMode="auto">
              <a:xfrm flipV="1">
                <a:off x="4694" y="636"/>
                <a:ext cx="15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6360" name="Group 40"/>
          <p:cNvGrpSpPr>
            <a:grpSpLocks/>
          </p:cNvGrpSpPr>
          <p:nvPr/>
        </p:nvGrpSpPr>
        <p:grpSpPr bwMode="auto">
          <a:xfrm>
            <a:off x="2168525" y="3352800"/>
            <a:ext cx="1335088" cy="882650"/>
            <a:chOff x="1118" y="2221"/>
            <a:chExt cx="841" cy="556"/>
          </a:xfrm>
        </p:grpSpPr>
        <p:sp>
          <p:nvSpPr>
            <p:cNvPr id="56361" name="Freeform 41"/>
            <p:cNvSpPr>
              <a:spLocks/>
            </p:cNvSpPr>
            <p:nvPr/>
          </p:nvSpPr>
          <p:spPr bwMode="auto">
            <a:xfrm>
              <a:off x="1217" y="2391"/>
              <a:ext cx="713" cy="263"/>
            </a:xfrm>
            <a:custGeom>
              <a:avLst/>
              <a:gdLst>
                <a:gd name="T0" fmla="*/ 939 w 5304"/>
                <a:gd name="T1" fmla="*/ 0 h 1959"/>
                <a:gd name="T2" fmla="*/ 5304 w 5304"/>
                <a:gd name="T3" fmla="*/ 326 h 1959"/>
                <a:gd name="T4" fmla="*/ 0 w 5304"/>
                <a:gd name="T5" fmla="*/ 1959 h 1959"/>
                <a:gd name="T6" fmla="*/ 939 w 5304"/>
                <a:gd name="T7" fmla="*/ 0 h 1959"/>
                <a:gd name="T8" fmla="*/ 940 w 5304"/>
                <a:gd name="T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4" h="1959">
                  <a:moveTo>
                    <a:pt x="939" y="0"/>
                  </a:moveTo>
                  <a:lnTo>
                    <a:pt x="5304" y="326"/>
                  </a:lnTo>
                  <a:lnTo>
                    <a:pt x="0" y="1959"/>
                  </a:lnTo>
                  <a:lnTo>
                    <a:pt x="939" y="0"/>
                  </a:lnTo>
                  <a:lnTo>
                    <a:pt x="940" y="0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2" name="Freeform 42"/>
            <p:cNvSpPr>
              <a:spLocks/>
            </p:cNvSpPr>
            <p:nvPr/>
          </p:nvSpPr>
          <p:spPr bwMode="auto">
            <a:xfrm>
              <a:off x="1376" y="2221"/>
              <a:ext cx="76" cy="140"/>
            </a:xfrm>
            <a:custGeom>
              <a:avLst/>
              <a:gdLst>
                <a:gd name="T0" fmla="*/ 139 w 297"/>
                <a:gd name="T1" fmla="*/ 0 h 521"/>
                <a:gd name="T2" fmla="*/ 0 w 297"/>
                <a:gd name="T3" fmla="*/ 521 h 521"/>
                <a:gd name="T4" fmla="*/ 130 w 297"/>
                <a:gd name="T5" fmla="*/ 521 h 521"/>
                <a:gd name="T6" fmla="*/ 209 w 297"/>
                <a:gd name="T7" fmla="*/ 492 h 521"/>
                <a:gd name="T8" fmla="*/ 258 w 297"/>
                <a:gd name="T9" fmla="*/ 419 h 521"/>
                <a:gd name="T10" fmla="*/ 297 w 297"/>
                <a:gd name="T11" fmla="*/ 275 h 521"/>
                <a:gd name="T12" fmla="*/ 286 w 297"/>
                <a:gd name="T13" fmla="*/ 204 h 521"/>
                <a:gd name="T14" fmla="*/ 223 w 297"/>
                <a:gd name="T15" fmla="*/ 174 h 521"/>
                <a:gd name="T16" fmla="*/ 93 w 297"/>
                <a:gd name="T17" fmla="*/ 17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521">
                  <a:moveTo>
                    <a:pt x="139" y="0"/>
                  </a:moveTo>
                  <a:lnTo>
                    <a:pt x="0" y="521"/>
                  </a:lnTo>
                  <a:lnTo>
                    <a:pt x="130" y="521"/>
                  </a:lnTo>
                  <a:lnTo>
                    <a:pt x="209" y="492"/>
                  </a:lnTo>
                  <a:lnTo>
                    <a:pt x="258" y="419"/>
                  </a:lnTo>
                  <a:lnTo>
                    <a:pt x="297" y="275"/>
                  </a:lnTo>
                  <a:lnTo>
                    <a:pt x="286" y="204"/>
                  </a:lnTo>
                  <a:lnTo>
                    <a:pt x="223" y="174"/>
                  </a:lnTo>
                  <a:lnTo>
                    <a:pt x="93" y="17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363" name="Group 43"/>
            <p:cNvGrpSpPr>
              <a:grpSpLocks/>
            </p:cNvGrpSpPr>
            <p:nvPr/>
          </p:nvGrpSpPr>
          <p:grpSpPr bwMode="auto">
            <a:xfrm>
              <a:off x="1898" y="2481"/>
              <a:ext cx="61" cy="97"/>
              <a:chOff x="3632" y="1110"/>
              <a:chExt cx="78" cy="126"/>
            </a:xfrm>
          </p:grpSpPr>
          <p:sp>
            <p:nvSpPr>
              <p:cNvPr id="56364" name="Line 44"/>
              <p:cNvSpPr>
                <a:spLocks noChangeShapeType="1"/>
              </p:cNvSpPr>
              <p:nvPr/>
            </p:nvSpPr>
            <p:spPr bwMode="auto">
              <a:xfrm flipH="1">
                <a:off x="3658" y="1233"/>
                <a:ext cx="23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65" name="Freeform 45"/>
              <p:cNvSpPr>
                <a:spLocks/>
              </p:cNvSpPr>
              <p:nvPr/>
            </p:nvSpPr>
            <p:spPr bwMode="auto">
              <a:xfrm>
                <a:off x="3632" y="1197"/>
                <a:ext cx="26" cy="36"/>
              </a:xfrm>
              <a:custGeom>
                <a:avLst/>
                <a:gdLst>
                  <a:gd name="T0" fmla="*/ 0 w 74"/>
                  <a:gd name="T1" fmla="*/ 0 h 101"/>
                  <a:gd name="T2" fmla="*/ 10 w 74"/>
                  <a:gd name="T3" fmla="*/ 71 h 101"/>
                  <a:gd name="T4" fmla="*/ 74 w 74"/>
                  <a:gd name="T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101">
                    <a:moveTo>
                      <a:pt x="0" y="0"/>
                    </a:moveTo>
                    <a:lnTo>
                      <a:pt x="10" y="71"/>
                    </a:lnTo>
                    <a:lnTo>
                      <a:pt x="74" y="10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66" name="Line 46"/>
              <p:cNvSpPr>
                <a:spLocks noChangeShapeType="1"/>
              </p:cNvSpPr>
              <p:nvPr/>
            </p:nvSpPr>
            <p:spPr bwMode="auto">
              <a:xfrm flipV="1">
                <a:off x="3632" y="1146"/>
                <a:ext cx="12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67" name="Freeform 47"/>
              <p:cNvSpPr>
                <a:spLocks/>
              </p:cNvSpPr>
              <p:nvPr/>
            </p:nvSpPr>
            <p:spPr bwMode="auto">
              <a:xfrm>
                <a:off x="3644" y="1110"/>
                <a:ext cx="42" cy="36"/>
              </a:xfrm>
              <a:custGeom>
                <a:avLst/>
                <a:gdLst>
                  <a:gd name="T0" fmla="*/ 128 w 128"/>
                  <a:gd name="T1" fmla="*/ 0 h 102"/>
                  <a:gd name="T2" fmla="*/ 49 w 128"/>
                  <a:gd name="T3" fmla="*/ 30 h 102"/>
                  <a:gd name="T4" fmla="*/ 0 w 128"/>
                  <a:gd name="T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102">
                    <a:moveTo>
                      <a:pt x="128" y="0"/>
                    </a:moveTo>
                    <a:lnTo>
                      <a:pt x="49" y="30"/>
                    </a:lnTo>
                    <a:lnTo>
                      <a:pt x="0" y="10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68" name="Line 48"/>
              <p:cNvSpPr>
                <a:spLocks noChangeShapeType="1"/>
              </p:cNvSpPr>
              <p:nvPr/>
            </p:nvSpPr>
            <p:spPr bwMode="auto">
              <a:xfrm>
                <a:off x="3686" y="1110"/>
                <a:ext cx="2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6369" name="Group 49"/>
            <p:cNvGrpSpPr>
              <a:grpSpLocks/>
            </p:cNvGrpSpPr>
            <p:nvPr/>
          </p:nvGrpSpPr>
          <p:grpSpPr bwMode="auto">
            <a:xfrm>
              <a:off x="1118" y="2681"/>
              <a:ext cx="81" cy="96"/>
              <a:chOff x="2880" y="629"/>
              <a:chExt cx="104" cy="125"/>
            </a:xfrm>
          </p:grpSpPr>
          <p:sp>
            <p:nvSpPr>
              <p:cNvPr id="56370" name="Freeform 50"/>
              <p:cNvSpPr>
                <a:spLocks/>
              </p:cNvSpPr>
              <p:nvPr/>
            </p:nvSpPr>
            <p:spPr bwMode="auto">
              <a:xfrm>
                <a:off x="2880" y="629"/>
                <a:ext cx="80" cy="122"/>
              </a:xfrm>
              <a:custGeom>
                <a:avLst/>
                <a:gdLst>
                  <a:gd name="T0" fmla="*/ 177 w 239"/>
                  <a:gd name="T1" fmla="*/ 0 h 350"/>
                  <a:gd name="T2" fmla="*/ 125 w 239"/>
                  <a:gd name="T3" fmla="*/ 0 h 350"/>
                  <a:gd name="T4" fmla="*/ 82 w 239"/>
                  <a:gd name="T5" fmla="*/ 15 h 350"/>
                  <a:gd name="T6" fmla="*/ 59 w 239"/>
                  <a:gd name="T7" fmla="*/ 55 h 350"/>
                  <a:gd name="T8" fmla="*/ 0 w 239"/>
                  <a:gd name="T9" fmla="*/ 274 h 350"/>
                  <a:gd name="T10" fmla="*/ 10 w 239"/>
                  <a:gd name="T11" fmla="*/ 327 h 350"/>
                  <a:gd name="T12" fmla="*/ 57 w 239"/>
                  <a:gd name="T13" fmla="*/ 350 h 350"/>
                  <a:gd name="T14" fmla="*/ 113 w 239"/>
                  <a:gd name="T15" fmla="*/ 350 h 350"/>
                  <a:gd name="T16" fmla="*/ 239 w 239"/>
                  <a:gd name="T17" fmla="*/ 28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350">
                    <a:moveTo>
                      <a:pt x="177" y="0"/>
                    </a:moveTo>
                    <a:lnTo>
                      <a:pt x="125" y="0"/>
                    </a:lnTo>
                    <a:lnTo>
                      <a:pt x="82" y="15"/>
                    </a:lnTo>
                    <a:lnTo>
                      <a:pt x="59" y="55"/>
                    </a:lnTo>
                    <a:lnTo>
                      <a:pt x="0" y="274"/>
                    </a:lnTo>
                    <a:lnTo>
                      <a:pt x="10" y="327"/>
                    </a:lnTo>
                    <a:lnTo>
                      <a:pt x="57" y="350"/>
                    </a:lnTo>
                    <a:lnTo>
                      <a:pt x="113" y="350"/>
                    </a:lnTo>
                    <a:lnTo>
                      <a:pt x="239" y="28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71" name="Line 51"/>
              <p:cNvSpPr>
                <a:spLocks noChangeShapeType="1"/>
              </p:cNvSpPr>
              <p:nvPr/>
            </p:nvSpPr>
            <p:spPr bwMode="auto">
              <a:xfrm flipH="1">
                <a:off x="2939" y="629"/>
                <a:ext cx="45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72" name="Freeform 52"/>
              <p:cNvSpPr>
                <a:spLocks/>
              </p:cNvSpPr>
              <p:nvPr/>
            </p:nvSpPr>
            <p:spPr bwMode="auto">
              <a:xfrm>
                <a:off x="2960" y="731"/>
                <a:ext cx="8" cy="23"/>
              </a:xfrm>
              <a:custGeom>
                <a:avLst/>
                <a:gdLst>
                  <a:gd name="T0" fmla="*/ 0 w 27"/>
                  <a:gd name="T1" fmla="*/ 0 h 68"/>
                  <a:gd name="T2" fmla="*/ 2 w 27"/>
                  <a:gd name="T3" fmla="*/ 39 h 68"/>
                  <a:gd name="T4" fmla="*/ 27 w 27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68">
                    <a:moveTo>
                      <a:pt x="0" y="0"/>
                    </a:moveTo>
                    <a:lnTo>
                      <a:pt x="2" y="39"/>
                    </a:lnTo>
                    <a:lnTo>
                      <a:pt x="27" y="6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73" name="Line 53"/>
              <p:cNvSpPr>
                <a:spLocks noChangeShapeType="1"/>
              </p:cNvSpPr>
              <p:nvPr/>
            </p:nvSpPr>
            <p:spPr bwMode="auto">
              <a:xfrm flipH="1">
                <a:off x="2960" y="629"/>
                <a:ext cx="24" cy="1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6374" name="Group 54"/>
          <p:cNvGrpSpPr>
            <a:grpSpLocks/>
          </p:cNvGrpSpPr>
          <p:nvPr/>
        </p:nvGrpSpPr>
        <p:grpSpPr bwMode="auto">
          <a:xfrm>
            <a:off x="3213100" y="1982788"/>
            <a:ext cx="1020763" cy="1447800"/>
            <a:chOff x="1776" y="1358"/>
            <a:chExt cx="643" cy="912"/>
          </a:xfrm>
        </p:grpSpPr>
        <p:sp>
          <p:nvSpPr>
            <p:cNvPr id="56375" name="Freeform 55"/>
            <p:cNvSpPr>
              <a:spLocks/>
            </p:cNvSpPr>
            <p:nvPr/>
          </p:nvSpPr>
          <p:spPr bwMode="auto">
            <a:xfrm>
              <a:off x="1979" y="1358"/>
              <a:ext cx="264" cy="752"/>
            </a:xfrm>
            <a:custGeom>
              <a:avLst/>
              <a:gdLst>
                <a:gd name="T0" fmla="*/ 0 w 1959"/>
                <a:gd name="T1" fmla="*/ 0 h 5589"/>
                <a:gd name="T2" fmla="*/ 1959 w 1959"/>
                <a:gd name="T3" fmla="*/ 4365 h 5589"/>
                <a:gd name="T4" fmla="*/ 326 w 1959"/>
                <a:gd name="T5" fmla="*/ 5589 h 5589"/>
                <a:gd name="T6" fmla="*/ 0 w 1959"/>
                <a:gd name="T7" fmla="*/ 0 h 5589"/>
                <a:gd name="T8" fmla="*/ 1 w 1959"/>
                <a:gd name="T9" fmla="*/ 0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9" h="5589">
                  <a:moveTo>
                    <a:pt x="0" y="0"/>
                  </a:moveTo>
                  <a:lnTo>
                    <a:pt x="1959" y="4365"/>
                  </a:lnTo>
                  <a:lnTo>
                    <a:pt x="326" y="5589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810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376" name="Group 56"/>
            <p:cNvGrpSpPr>
              <a:grpSpLocks/>
            </p:cNvGrpSpPr>
            <p:nvPr/>
          </p:nvGrpSpPr>
          <p:grpSpPr bwMode="auto">
            <a:xfrm>
              <a:off x="2246" y="1944"/>
              <a:ext cx="173" cy="138"/>
              <a:chOff x="3156" y="576"/>
              <a:chExt cx="223" cy="178"/>
            </a:xfrm>
          </p:grpSpPr>
          <p:sp>
            <p:nvSpPr>
              <p:cNvPr id="56377" name="Line 57"/>
              <p:cNvSpPr>
                <a:spLocks noChangeShapeType="1"/>
              </p:cNvSpPr>
              <p:nvPr/>
            </p:nvSpPr>
            <p:spPr bwMode="auto">
              <a:xfrm flipV="1">
                <a:off x="3360" y="576"/>
                <a:ext cx="19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6378" name="Group 58"/>
              <p:cNvGrpSpPr>
                <a:grpSpLocks/>
              </p:cNvGrpSpPr>
              <p:nvPr/>
            </p:nvGrpSpPr>
            <p:grpSpPr bwMode="auto">
              <a:xfrm>
                <a:off x="3156" y="576"/>
                <a:ext cx="184" cy="178"/>
                <a:chOff x="4562" y="636"/>
                <a:chExt cx="147" cy="118"/>
              </a:xfrm>
            </p:grpSpPr>
            <p:sp>
              <p:nvSpPr>
                <p:cNvPr id="56379" name="Freeform 59"/>
                <p:cNvSpPr>
                  <a:spLocks/>
                </p:cNvSpPr>
                <p:nvPr/>
              </p:nvSpPr>
              <p:spPr bwMode="auto">
                <a:xfrm>
                  <a:off x="4562" y="671"/>
                  <a:ext cx="64" cy="81"/>
                </a:xfrm>
                <a:custGeom>
                  <a:avLst/>
                  <a:gdLst>
                    <a:gd name="T0" fmla="*/ 177 w 239"/>
                    <a:gd name="T1" fmla="*/ 0 h 350"/>
                    <a:gd name="T2" fmla="*/ 125 w 239"/>
                    <a:gd name="T3" fmla="*/ 0 h 350"/>
                    <a:gd name="T4" fmla="*/ 82 w 239"/>
                    <a:gd name="T5" fmla="*/ 15 h 350"/>
                    <a:gd name="T6" fmla="*/ 59 w 239"/>
                    <a:gd name="T7" fmla="*/ 55 h 350"/>
                    <a:gd name="T8" fmla="*/ 0 w 239"/>
                    <a:gd name="T9" fmla="*/ 274 h 350"/>
                    <a:gd name="T10" fmla="*/ 10 w 239"/>
                    <a:gd name="T11" fmla="*/ 327 h 350"/>
                    <a:gd name="T12" fmla="*/ 57 w 239"/>
                    <a:gd name="T13" fmla="*/ 350 h 350"/>
                    <a:gd name="T14" fmla="*/ 113 w 239"/>
                    <a:gd name="T15" fmla="*/ 350 h 350"/>
                    <a:gd name="T16" fmla="*/ 239 w 239"/>
                    <a:gd name="T17" fmla="*/ 28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9" h="350">
                      <a:moveTo>
                        <a:pt x="177" y="0"/>
                      </a:moveTo>
                      <a:lnTo>
                        <a:pt x="125" y="0"/>
                      </a:lnTo>
                      <a:lnTo>
                        <a:pt x="82" y="15"/>
                      </a:lnTo>
                      <a:lnTo>
                        <a:pt x="59" y="55"/>
                      </a:lnTo>
                      <a:lnTo>
                        <a:pt x="0" y="274"/>
                      </a:lnTo>
                      <a:lnTo>
                        <a:pt x="10" y="327"/>
                      </a:lnTo>
                      <a:lnTo>
                        <a:pt x="57" y="350"/>
                      </a:lnTo>
                      <a:lnTo>
                        <a:pt x="113" y="350"/>
                      </a:lnTo>
                      <a:lnTo>
                        <a:pt x="239" y="28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80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609" y="671"/>
                  <a:ext cx="36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81" name="Freeform 61"/>
                <p:cNvSpPr>
                  <a:spLocks/>
                </p:cNvSpPr>
                <p:nvPr/>
              </p:nvSpPr>
              <p:spPr bwMode="auto">
                <a:xfrm>
                  <a:off x="4626" y="739"/>
                  <a:ext cx="6" cy="15"/>
                </a:xfrm>
                <a:custGeom>
                  <a:avLst/>
                  <a:gdLst>
                    <a:gd name="T0" fmla="*/ 0 w 27"/>
                    <a:gd name="T1" fmla="*/ 0 h 68"/>
                    <a:gd name="T2" fmla="*/ 2 w 27"/>
                    <a:gd name="T3" fmla="*/ 39 h 68"/>
                    <a:gd name="T4" fmla="*/ 27 w 27"/>
                    <a:gd name="T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68">
                      <a:moveTo>
                        <a:pt x="0" y="0"/>
                      </a:moveTo>
                      <a:lnTo>
                        <a:pt x="2" y="39"/>
                      </a:lnTo>
                      <a:lnTo>
                        <a:pt x="27" y="6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8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4626" y="671"/>
                  <a:ext cx="19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8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694" y="636"/>
                  <a:ext cx="15" cy="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6384" name="Group 64"/>
            <p:cNvGrpSpPr>
              <a:grpSpLocks/>
            </p:cNvGrpSpPr>
            <p:nvPr/>
          </p:nvGrpSpPr>
          <p:grpSpPr bwMode="auto">
            <a:xfrm>
              <a:off x="1776" y="1398"/>
              <a:ext cx="178" cy="140"/>
              <a:chOff x="3264" y="336"/>
              <a:chExt cx="229" cy="181"/>
            </a:xfrm>
          </p:grpSpPr>
          <p:grpSp>
            <p:nvGrpSpPr>
              <p:cNvPr id="56385" name="Group 65"/>
              <p:cNvGrpSpPr>
                <a:grpSpLocks/>
              </p:cNvGrpSpPr>
              <p:nvPr/>
            </p:nvGrpSpPr>
            <p:grpSpPr bwMode="auto">
              <a:xfrm>
                <a:off x="3264" y="336"/>
                <a:ext cx="189" cy="181"/>
                <a:chOff x="3366" y="1501"/>
                <a:chExt cx="151" cy="120"/>
              </a:xfrm>
            </p:grpSpPr>
            <p:sp>
              <p:nvSpPr>
                <p:cNvPr id="56386" name="Freeform 66"/>
                <p:cNvSpPr>
                  <a:spLocks/>
                </p:cNvSpPr>
                <p:nvPr/>
              </p:nvSpPr>
              <p:spPr bwMode="auto">
                <a:xfrm>
                  <a:off x="3366" y="1501"/>
                  <a:ext cx="79" cy="120"/>
                </a:xfrm>
                <a:custGeom>
                  <a:avLst/>
                  <a:gdLst>
                    <a:gd name="T0" fmla="*/ 139 w 297"/>
                    <a:gd name="T1" fmla="*/ 0 h 520"/>
                    <a:gd name="T2" fmla="*/ 0 w 297"/>
                    <a:gd name="T3" fmla="*/ 520 h 520"/>
                    <a:gd name="T4" fmla="*/ 129 w 297"/>
                    <a:gd name="T5" fmla="*/ 520 h 520"/>
                    <a:gd name="T6" fmla="*/ 209 w 297"/>
                    <a:gd name="T7" fmla="*/ 491 h 520"/>
                    <a:gd name="T8" fmla="*/ 258 w 297"/>
                    <a:gd name="T9" fmla="*/ 419 h 520"/>
                    <a:gd name="T10" fmla="*/ 297 w 297"/>
                    <a:gd name="T11" fmla="*/ 275 h 520"/>
                    <a:gd name="T12" fmla="*/ 286 w 297"/>
                    <a:gd name="T13" fmla="*/ 203 h 520"/>
                    <a:gd name="T14" fmla="*/ 223 w 297"/>
                    <a:gd name="T15" fmla="*/ 174 h 520"/>
                    <a:gd name="T16" fmla="*/ 93 w 297"/>
                    <a:gd name="T17" fmla="*/ 17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7" h="520">
                      <a:moveTo>
                        <a:pt x="139" y="0"/>
                      </a:moveTo>
                      <a:lnTo>
                        <a:pt x="0" y="520"/>
                      </a:lnTo>
                      <a:lnTo>
                        <a:pt x="129" y="520"/>
                      </a:lnTo>
                      <a:lnTo>
                        <a:pt x="209" y="491"/>
                      </a:lnTo>
                      <a:lnTo>
                        <a:pt x="258" y="419"/>
                      </a:lnTo>
                      <a:lnTo>
                        <a:pt x="297" y="275"/>
                      </a:lnTo>
                      <a:lnTo>
                        <a:pt x="286" y="203"/>
                      </a:lnTo>
                      <a:lnTo>
                        <a:pt x="223" y="174"/>
                      </a:lnTo>
                      <a:lnTo>
                        <a:pt x="93" y="17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8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502" y="1501"/>
                  <a:ext cx="15" cy="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6388" name="Line 68"/>
              <p:cNvSpPr>
                <a:spLocks noChangeShapeType="1"/>
              </p:cNvSpPr>
              <p:nvPr/>
            </p:nvSpPr>
            <p:spPr bwMode="auto">
              <a:xfrm flipV="1">
                <a:off x="3474" y="336"/>
                <a:ext cx="19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6389" name="Group 69"/>
            <p:cNvGrpSpPr>
              <a:grpSpLocks/>
            </p:cNvGrpSpPr>
            <p:nvPr/>
          </p:nvGrpSpPr>
          <p:grpSpPr bwMode="auto">
            <a:xfrm>
              <a:off x="1974" y="2128"/>
              <a:ext cx="159" cy="142"/>
              <a:chOff x="3604" y="912"/>
              <a:chExt cx="205" cy="184"/>
            </a:xfrm>
          </p:grpSpPr>
          <p:sp>
            <p:nvSpPr>
              <p:cNvPr id="56390" name="Line 70"/>
              <p:cNvSpPr>
                <a:spLocks noChangeShapeType="1"/>
              </p:cNvSpPr>
              <p:nvPr/>
            </p:nvSpPr>
            <p:spPr bwMode="auto">
              <a:xfrm flipV="1">
                <a:off x="3790" y="912"/>
                <a:ext cx="19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6391" name="Group 71"/>
              <p:cNvGrpSpPr>
                <a:grpSpLocks/>
              </p:cNvGrpSpPr>
              <p:nvPr/>
            </p:nvGrpSpPr>
            <p:grpSpPr bwMode="auto">
              <a:xfrm>
                <a:off x="3604" y="912"/>
                <a:ext cx="161" cy="184"/>
                <a:chOff x="5022" y="1206"/>
                <a:chExt cx="129" cy="122"/>
              </a:xfrm>
            </p:grpSpPr>
            <p:sp>
              <p:nvSpPr>
                <p:cNvPr id="56392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5043" y="1326"/>
                  <a:ext cx="1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93" name="Freeform 73"/>
                <p:cNvSpPr>
                  <a:spLocks/>
                </p:cNvSpPr>
                <p:nvPr/>
              </p:nvSpPr>
              <p:spPr bwMode="auto">
                <a:xfrm>
                  <a:off x="5022" y="1302"/>
                  <a:ext cx="21" cy="24"/>
                </a:xfrm>
                <a:custGeom>
                  <a:avLst/>
                  <a:gdLst>
                    <a:gd name="T0" fmla="*/ 0 w 74"/>
                    <a:gd name="T1" fmla="*/ 0 h 101"/>
                    <a:gd name="T2" fmla="*/ 10 w 74"/>
                    <a:gd name="T3" fmla="*/ 73 h 101"/>
                    <a:gd name="T4" fmla="*/ 74 w 74"/>
                    <a:gd name="T5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101">
                      <a:moveTo>
                        <a:pt x="0" y="0"/>
                      </a:moveTo>
                      <a:lnTo>
                        <a:pt x="10" y="73"/>
                      </a:lnTo>
                      <a:lnTo>
                        <a:pt x="74" y="10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9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5022" y="1269"/>
                  <a:ext cx="10" cy="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95" name="Freeform 75"/>
                <p:cNvSpPr>
                  <a:spLocks/>
                </p:cNvSpPr>
                <p:nvPr/>
              </p:nvSpPr>
              <p:spPr bwMode="auto">
                <a:xfrm>
                  <a:off x="5032" y="1245"/>
                  <a:ext cx="34" cy="24"/>
                </a:xfrm>
                <a:custGeom>
                  <a:avLst/>
                  <a:gdLst>
                    <a:gd name="T0" fmla="*/ 129 w 129"/>
                    <a:gd name="T1" fmla="*/ 0 h 101"/>
                    <a:gd name="T2" fmla="*/ 49 w 129"/>
                    <a:gd name="T3" fmla="*/ 30 h 101"/>
                    <a:gd name="T4" fmla="*/ 0 w 129"/>
                    <a:gd name="T5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101">
                      <a:moveTo>
                        <a:pt x="129" y="0"/>
                      </a:moveTo>
                      <a:lnTo>
                        <a:pt x="49" y="30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96" name="Line 76"/>
                <p:cNvSpPr>
                  <a:spLocks noChangeShapeType="1"/>
                </p:cNvSpPr>
                <p:nvPr/>
              </p:nvSpPr>
              <p:spPr bwMode="auto">
                <a:xfrm>
                  <a:off x="5066" y="1245"/>
                  <a:ext cx="1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97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5136" y="1206"/>
                  <a:ext cx="15" cy="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2089150" y="1684338"/>
            <a:ext cx="1374775" cy="1739900"/>
            <a:chOff x="1068" y="1170"/>
            <a:chExt cx="866" cy="1096"/>
          </a:xfrm>
        </p:grpSpPr>
        <p:sp>
          <p:nvSpPr>
            <p:cNvPr id="56399" name="Freeform 79"/>
            <p:cNvSpPr>
              <a:spLocks/>
            </p:cNvSpPr>
            <p:nvPr/>
          </p:nvSpPr>
          <p:spPr bwMode="auto">
            <a:xfrm>
              <a:off x="1221" y="1358"/>
              <a:ext cx="713" cy="753"/>
            </a:xfrm>
            <a:custGeom>
              <a:avLst/>
              <a:gdLst>
                <a:gd name="T0" fmla="*/ 939 w 5304"/>
                <a:gd name="T1" fmla="*/ 0 h 5589"/>
                <a:gd name="T2" fmla="*/ 0 w 5304"/>
                <a:gd name="T3" fmla="*/ 4365 h 5589"/>
                <a:gd name="T4" fmla="*/ 5304 w 5304"/>
                <a:gd name="T5" fmla="*/ 5589 h 5589"/>
                <a:gd name="T6" fmla="*/ 939 w 5304"/>
                <a:gd name="T7" fmla="*/ 0 h 5589"/>
                <a:gd name="T8" fmla="*/ 940 w 5304"/>
                <a:gd name="T9" fmla="*/ 0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4" h="5589">
                  <a:moveTo>
                    <a:pt x="939" y="0"/>
                  </a:moveTo>
                  <a:lnTo>
                    <a:pt x="0" y="4365"/>
                  </a:lnTo>
                  <a:lnTo>
                    <a:pt x="5304" y="5589"/>
                  </a:lnTo>
                  <a:lnTo>
                    <a:pt x="939" y="0"/>
                  </a:lnTo>
                  <a:lnTo>
                    <a:pt x="940" y="0"/>
                  </a:lnTo>
                </a:path>
              </a:pathLst>
            </a:custGeom>
            <a:solidFill>
              <a:srgbClr val="FFCCFF"/>
            </a:solidFill>
            <a:ln w="38100" cmpd="sng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400" name="Group 80"/>
            <p:cNvGrpSpPr>
              <a:grpSpLocks/>
            </p:cNvGrpSpPr>
            <p:nvPr/>
          </p:nvGrpSpPr>
          <p:grpSpPr bwMode="auto">
            <a:xfrm>
              <a:off x="1068" y="1961"/>
              <a:ext cx="84" cy="126"/>
              <a:chOff x="4150" y="3755"/>
              <a:chExt cx="51" cy="76"/>
            </a:xfrm>
          </p:grpSpPr>
          <p:sp>
            <p:nvSpPr>
              <p:cNvPr id="56401" name="Freeform 81"/>
              <p:cNvSpPr>
                <a:spLocks/>
              </p:cNvSpPr>
              <p:nvPr/>
            </p:nvSpPr>
            <p:spPr bwMode="auto">
              <a:xfrm>
                <a:off x="4150" y="3755"/>
                <a:ext cx="51" cy="76"/>
              </a:xfrm>
              <a:custGeom>
                <a:avLst/>
                <a:gdLst>
                  <a:gd name="T0" fmla="*/ 0 w 407"/>
                  <a:gd name="T1" fmla="*/ 610 h 610"/>
                  <a:gd name="T2" fmla="*/ 367 w 407"/>
                  <a:gd name="T3" fmla="*/ 0 h 610"/>
                  <a:gd name="T4" fmla="*/ 407 w 407"/>
                  <a:gd name="T5" fmla="*/ 61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7" h="610">
                    <a:moveTo>
                      <a:pt x="0" y="610"/>
                    </a:moveTo>
                    <a:lnTo>
                      <a:pt x="367" y="0"/>
                    </a:lnTo>
                    <a:lnTo>
                      <a:pt x="407" y="61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02" name="Line 82"/>
              <p:cNvSpPr>
                <a:spLocks noChangeShapeType="1"/>
              </p:cNvSpPr>
              <p:nvPr/>
            </p:nvSpPr>
            <p:spPr bwMode="auto">
              <a:xfrm flipH="1">
                <a:off x="4163" y="3810"/>
                <a:ext cx="3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6403" name="Group 83"/>
            <p:cNvGrpSpPr>
              <a:grpSpLocks/>
            </p:cNvGrpSpPr>
            <p:nvPr/>
          </p:nvGrpSpPr>
          <p:grpSpPr bwMode="auto">
            <a:xfrm>
              <a:off x="1341" y="1170"/>
              <a:ext cx="88" cy="125"/>
              <a:chOff x="1595" y="3119"/>
              <a:chExt cx="93" cy="134"/>
            </a:xfrm>
          </p:grpSpPr>
          <p:sp>
            <p:nvSpPr>
              <p:cNvPr id="56404" name="Freeform 84"/>
              <p:cNvSpPr>
                <a:spLocks/>
              </p:cNvSpPr>
              <p:nvPr/>
            </p:nvSpPr>
            <p:spPr bwMode="auto">
              <a:xfrm>
                <a:off x="1595" y="3177"/>
                <a:ext cx="84" cy="76"/>
              </a:xfrm>
              <a:custGeom>
                <a:avLst/>
                <a:gdLst>
                  <a:gd name="T0" fmla="*/ 0 w 384"/>
                  <a:gd name="T1" fmla="*/ 338 h 338"/>
                  <a:gd name="T2" fmla="*/ 170 w 384"/>
                  <a:gd name="T3" fmla="*/ 338 h 338"/>
                  <a:gd name="T4" fmla="*/ 302 w 384"/>
                  <a:gd name="T5" fmla="*/ 288 h 338"/>
                  <a:gd name="T6" fmla="*/ 384 w 384"/>
                  <a:gd name="T7" fmla="*/ 168 h 338"/>
                  <a:gd name="T8" fmla="*/ 366 w 384"/>
                  <a:gd name="T9" fmla="*/ 49 h 338"/>
                  <a:gd name="T10" fmla="*/ 260 w 384"/>
                  <a:gd name="T11" fmla="*/ 0 h 338"/>
                  <a:gd name="T12" fmla="*/ 90 w 384"/>
                  <a:gd name="T1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338">
                    <a:moveTo>
                      <a:pt x="0" y="338"/>
                    </a:moveTo>
                    <a:lnTo>
                      <a:pt x="170" y="338"/>
                    </a:lnTo>
                    <a:lnTo>
                      <a:pt x="302" y="288"/>
                    </a:lnTo>
                    <a:lnTo>
                      <a:pt x="384" y="168"/>
                    </a:lnTo>
                    <a:lnTo>
                      <a:pt x="366" y="49"/>
                    </a:lnTo>
                    <a:lnTo>
                      <a:pt x="260" y="0"/>
                    </a:lnTo>
                    <a:lnTo>
                      <a:pt x="9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05" name="Freeform 85"/>
              <p:cNvSpPr>
                <a:spLocks/>
              </p:cNvSpPr>
              <p:nvPr/>
            </p:nvSpPr>
            <p:spPr bwMode="auto">
              <a:xfrm>
                <a:off x="1595" y="3119"/>
                <a:ext cx="93" cy="134"/>
              </a:xfrm>
              <a:custGeom>
                <a:avLst/>
                <a:gdLst>
                  <a:gd name="T0" fmla="*/ 260 w 431"/>
                  <a:gd name="T1" fmla="*/ 272 h 610"/>
                  <a:gd name="T2" fmla="*/ 366 w 431"/>
                  <a:gd name="T3" fmla="*/ 231 h 610"/>
                  <a:gd name="T4" fmla="*/ 431 w 431"/>
                  <a:gd name="T5" fmla="*/ 135 h 610"/>
                  <a:gd name="T6" fmla="*/ 417 w 431"/>
                  <a:gd name="T7" fmla="*/ 40 h 610"/>
                  <a:gd name="T8" fmla="*/ 333 w 431"/>
                  <a:gd name="T9" fmla="*/ 0 h 610"/>
                  <a:gd name="T10" fmla="*/ 163 w 431"/>
                  <a:gd name="T11" fmla="*/ 0 h 610"/>
                  <a:gd name="T12" fmla="*/ 0 w 431"/>
                  <a:gd name="T13" fmla="*/ 61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610">
                    <a:moveTo>
                      <a:pt x="260" y="272"/>
                    </a:moveTo>
                    <a:lnTo>
                      <a:pt x="366" y="231"/>
                    </a:lnTo>
                    <a:lnTo>
                      <a:pt x="431" y="135"/>
                    </a:lnTo>
                    <a:lnTo>
                      <a:pt x="417" y="40"/>
                    </a:lnTo>
                    <a:lnTo>
                      <a:pt x="333" y="0"/>
                    </a:lnTo>
                    <a:lnTo>
                      <a:pt x="163" y="0"/>
                    </a:lnTo>
                    <a:lnTo>
                      <a:pt x="0" y="61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6406" name="Group 86"/>
            <p:cNvGrpSpPr>
              <a:grpSpLocks/>
            </p:cNvGrpSpPr>
            <p:nvPr/>
          </p:nvGrpSpPr>
          <p:grpSpPr bwMode="auto">
            <a:xfrm>
              <a:off x="1816" y="2140"/>
              <a:ext cx="82" cy="126"/>
              <a:chOff x="2212" y="2175"/>
              <a:chExt cx="87" cy="136"/>
            </a:xfrm>
          </p:grpSpPr>
          <p:sp>
            <p:nvSpPr>
              <p:cNvPr id="56407" name="Line 87"/>
              <p:cNvSpPr>
                <a:spLocks noChangeShapeType="1"/>
              </p:cNvSpPr>
              <p:nvPr/>
            </p:nvSpPr>
            <p:spPr bwMode="auto">
              <a:xfrm flipH="1">
                <a:off x="2237" y="2309"/>
                <a:ext cx="27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08" name="Freeform 88"/>
              <p:cNvSpPr>
                <a:spLocks/>
              </p:cNvSpPr>
              <p:nvPr/>
            </p:nvSpPr>
            <p:spPr bwMode="auto">
              <a:xfrm>
                <a:off x="2212" y="2275"/>
                <a:ext cx="25" cy="34"/>
              </a:xfrm>
              <a:custGeom>
                <a:avLst/>
                <a:gdLst>
                  <a:gd name="T0" fmla="*/ 0 w 110"/>
                  <a:gd name="T1" fmla="*/ 0 h 152"/>
                  <a:gd name="T2" fmla="*/ 15 w 110"/>
                  <a:gd name="T3" fmla="*/ 108 h 152"/>
                  <a:gd name="T4" fmla="*/ 110 w 110"/>
                  <a:gd name="T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2">
                    <a:moveTo>
                      <a:pt x="0" y="0"/>
                    </a:moveTo>
                    <a:lnTo>
                      <a:pt x="15" y="108"/>
                    </a:lnTo>
                    <a:lnTo>
                      <a:pt x="110" y="15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09" name="Line 89"/>
              <p:cNvSpPr>
                <a:spLocks noChangeShapeType="1"/>
              </p:cNvSpPr>
              <p:nvPr/>
            </p:nvSpPr>
            <p:spPr bwMode="auto">
              <a:xfrm flipV="1">
                <a:off x="2212" y="2208"/>
                <a:ext cx="20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10" name="Freeform 90"/>
              <p:cNvSpPr>
                <a:spLocks/>
              </p:cNvSpPr>
              <p:nvPr/>
            </p:nvSpPr>
            <p:spPr bwMode="auto">
              <a:xfrm>
                <a:off x="2232" y="2175"/>
                <a:ext cx="42" cy="33"/>
              </a:xfrm>
              <a:custGeom>
                <a:avLst/>
                <a:gdLst>
                  <a:gd name="T0" fmla="*/ 193 w 193"/>
                  <a:gd name="T1" fmla="*/ 0 h 152"/>
                  <a:gd name="T2" fmla="*/ 73 w 193"/>
                  <a:gd name="T3" fmla="*/ 45 h 152"/>
                  <a:gd name="T4" fmla="*/ 0 w 193"/>
                  <a:gd name="T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152">
                    <a:moveTo>
                      <a:pt x="193" y="0"/>
                    </a:moveTo>
                    <a:lnTo>
                      <a:pt x="73" y="45"/>
                    </a:lnTo>
                    <a:lnTo>
                      <a:pt x="0" y="15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11" name="Line 91"/>
              <p:cNvSpPr>
                <a:spLocks noChangeShapeType="1"/>
              </p:cNvSpPr>
              <p:nvPr/>
            </p:nvSpPr>
            <p:spPr bwMode="auto">
              <a:xfrm>
                <a:off x="2274" y="2175"/>
                <a:ext cx="2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5049838" y="1008063"/>
            <a:ext cx="3810000" cy="3386137"/>
            <a:chOff x="2765" y="744"/>
            <a:chExt cx="2851" cy="2505"/>
          </a:xfrm>
        </p:grpSpPr>
        <p:grpSp>
          <p:nvGrpSpPr>
            <p:cNvPr id="56413" name="Group 93"/>
            <p:cNvGrpSpPr>
              <a:grpSpLocks/>
            </p:cNvGrpSpPr>
            <p:nvPr/>
          </p:nvGrpSpPr>
          <p:grpSpPr bwMode="auto">
            <a:xfrm>
              <a:off x="2765" y="744"/>
              <a:ext cx="2851" cy="2505"/>
              <a:chOff x="2765" y="744"/>
              <a:chExt cx="2851" cy="2505"/>
            </a:xfrm>
          </p:grpSpPr>
          <p:sp>
            <p:nvSpPr>
              <p:cNvPr id="56414" name="Text Box 94"/>
              <p:cNvSpPr txBox="1">
                <a:spLocks noChangeArrowheads="1"/>
              </p:cNvSpPr>
              <p:nvPr/>
            </p:nvSpPr>
            <p:spPr bwMode="auto">
              <a:xfrm>
                <a:off x="5081" y="1141"/>
                <a:ext cx="535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zh-CN" i="1"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6415" name="Text Box 95"/>
              <p:cNvSpPr txBox="1">
                <a:spLocks noChangeArrowheads="1"/>
              </p:cNvSpPr>
              <p:nvPr/>
            </p:nvSpPr>
            <p:spPr bwMode="auto">
              <a:xfrm>
                <a:off x="2765" y="1184"/>
                <a:ext cx="529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zh-CN" i="1">
                  <a:sym typeface="Symbol" pitchFamily="18" charset="2"/>
                </a:endParaRPr>
              </a:p>
            </p:txBody>
          </p:sp>
          <p:sp>
            <p:nvSpPr>
              <p:cNvPr id="56416" name="Text Box 96"/>
              <p:cNvSpPr txBox="1">
                <a:spLocks noChangeArrowheads="1"/>
              </p:cNvSpPr>
              <p:nvPr/>
            </p:nvSpPr>
            <p:spPr bwMode="auto">
              <a:xfrm>
                <a:off x="3216" y="744"/>
                <a:ext cx="529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zh-CN" i="1">
                  <a:sym typeface="Symbol" pitchFamily="18" charset="2"/>
                </a:endParaRPr>
              </a:p>
            </p:txBody>
          </p:sp>
          <p:sp>
            <p:nvSpPr>
              <p:cNvPr id="56417" name="Text Box 97"/>
              <p:cNvSpPr txBox="1">
                <a:spLocks noChangeArrowheads="1"/>
              </p:cNvSpPr>
              <p:nvPr/>
            </p:nvSpPr>
            <p:spPr bwMode="auto">
              <a:xfrm>
                <a:off x="4202" y="752"/>
                <a:ext cx="610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zh-CN" b="1" i="1">
                  <a:latin typeface="ISOCP" pitchFamily="2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6418" name="Text Box 98"/>
              <p:cNvSpPr txBox="1">
                <a:spLocks noChangeArrowheads="1"/>
              </p:cNvSpPr>
              <p:nvPr/>
            </p:nvSpPr>
            <p:spPr bwMode="auto">
              <a:xfrm>
                <a:off x="3741" y="1487"/>
                <a:ext cx="534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zh-CN" i="1">
                  <a:sym typeface="Symbol" pitchFamily="18" charset="2"/>
                </a:endParaRPr>
              </a:p>
            </p:txBody>
          </p:sp>
          <p:sp>
            <p:nvSpPr>
              <p:cNvPr id="56419" name="Text Box 99"/>
              <p:cNvSpPr txBox="1">
                <a:spLocks noChangeArrowheads="1"/>
              </p:cNvSpPr>
              <p:nvPr/>
            </p:nvSpPr>
            <p:spPr bwMode="auto">
              <a:xfrm>
                <a:off x="4661" y="1601"/>
                <a:ext cx="420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zh-CN" i="1"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6420" name="Text Box 100"/>
              <p:cNvSpPr txBox="1">
                <a:spLocks noChangeArrowheads="1"/>
              </p:cNvSpPr>
              <p:nvPr/>
            </p:nvSpPr>
            <p:spPr bwMode="auto">
              <a:xfrm>
                <a:off x="3152" y="2024"/>
                <a:ext cx="530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zh-CN" i="1"/>
              </a:p>
            </p:txBody>
          </p:sp>
          <p:sp>
            <p:nvSpPr>
              <p:cNvPr id="56421" name="Text Box 101"/>
              <p:cNvSpPr txBox="1">
                <a:spLocks noChangeArrowheads="1"/>
              </p:cNvSpPr>
              <p:nvPr/>
            </p:nvSpPr>
            <p:spPr bwMode="auto">
              <a:xfrm>
                <a:off x="2788" y="2911"/>
                <a:ext cx="529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zh-CN" i="1"/>
              </a:p>
            </p:txBody>
          </p:sp>
          <p:sp>
            <p:nvSpPr>
              <p:cNvPr id="56422" name="Text Box 102"/>
              <p:cNvSpPr txBox="1">
                <a:spLocks noChangeArrowheads="1"/>
              </p:cNvSpPr>
              <p:nvPr/>
            </p:nvSpPr>
            <p:spPr bwMode="auto">
              <a:xfrm>
                <a:off x="3681" y="2591"/>
                <a:ext cx="325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zh-CN" i="1"/>
              </a:p>
            </p:txBody>
          </p:sp>
          <p:grpSp>
            <p:nvGrpSpPr>
              <p:cNvPr id="56423" name="Group 103"/>
              <p:cNvGrpSpPr>
                <a:grpSpLocks/>
              </p:cNvGrpSpPr>
              <p:nvPr/>
            </p:nvGrpSpPr>
            <p:grpSpPr bwMode="auto">
              <a:xfrm>
                <a:off x="2861" y="822"/>
                <a:ext cx="2438" cy="2384"/>
                <a:chOff x="2861" y="822"/>
                <a:chExt cx="2438" cy="2384"/>
              </a:xfrm>
            </p:grpSpPr>
            <p:sp>
              <p:nvSpPr>
                <p:cNvPr id="56424" name="Freeform 104"/>
                <p:cNvSpPr>
                  <a:spLocks/>
                </p:cNvSpPr>
                <p:nvPr/>
              </p:nvSpPr>
              <p:spPr bwMode="auto">
                <a:xfrm>
                  <a:off x="3354" y="975"/>
                  <a:ext cx="1" cy="1248"/>
                </a:xfrm>
                <a:custGeom>
                  <a:avLst/>
                  <a:gdLst>
                    <a:gd name="T0" fmla="*/ 0 w 2"/>
                    <a:gd name="T1" fmla="*/ 0 h 7695"/>
                    <a:gd name="T2" fmla="*/ 0 w 2"/>
                    <a:gd name="T3" fmla="*/ 7695 h 7695"/>
                    <a:gd name="T4" fmla="*/ 2 w 2"/>
                    <a:gd name="T5" fmla="*/ 7695 h 7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695">
                      <a:moveTo>
                        <a:pt x="0" y="0"/>
                      </a:moveTo>
                      <a:lnTo>
                        <a:pt x="0" y="7695"/>
                      </a:lnTo>
                      <a:lnTo>
                        <a:pt x="2" y="7695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25" name="Freeform 105"/>
                <p:cNvSpPr>
                  <a:spLocks/>
                </p:cNvSpPr>
                <p:nvPr/>
              </p:nvSpPr>
              <p:spPr bwMode="auto">
                <a:xfrm>
                  <a:off x="2976" y="1341"/>
                  <a:ext cx="2" cy="1713"/>
                </a:xfrm>
                <a:custGeom>
                  <a:avLst/>
                  <a:gdLst>
                    <a:gd name="T0" fmla="*/ 0 w 1"/>
                    <a:gd name="T1" fmla="*/ 0 h 10567"/>
                    <a:gd name="T2" fmla="*/ 0 w 1"/>
                    <a:gd name="T3" fmla="*/ 10567 h 10567"/>
                    <a:gd name="T4" fmla="*/ 1 w 1"/>
                    <a:gd name="T5" fmla="*/ 10567 h 10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0567">
                      <a:moveTo>
                        <a:pt x="0" y="0"/>
                      </a:moveTo>
                      <a:lnTo>
                        <a:pt x="0" y="10567"/>
                      </a:lnTo>
                      <a:lnTo>
                        <a:pt x="1" y="10567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26" name="Freeform 106"/>
                <p:cNvSpPr>
                  <a:spLocks/>
                </p:cNvSpPr>
                <p:nvPr/>
              </p:nvSpPr>
              <p:spPr bwMode="auto">
                <a:xfrm>
                  <a:off x="3771" y="1697"/>
                  <a:ext cx="1" cy="946"/>
                </a:xfrm>
                <a:custGeom>
                  <a:avLst/>
                  <a:gdLst>
                    <a:gd name="T0" fmla="*/ 0 w 1"/>
                    <a:gd name="T1" fmla="*/ 0 h 5828"/>
                    <a:gd name="T2" fmla="*/ 0 w 1"/>
                    <a:gd name="T3" fmla="*/ 5828 h 5828"/>
                    <a:gd name="T4" fmla="*/ 1 w 1"/>
                    <a:gd name="T5" fmla="*/ 5828 h 5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828">
                      <a:moveTo>
                        <a:pt x="0" y="0"/>
                      </a:moveTo>
                      <a:lnTo>
                        <a:pt x="0" y="5828"/>
                      </a:lnTo>
                      <a:lnTo>
                        <a:pt x="1" y="58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27" name="Freeform 107"/>
                <p:cNvSpPr>
                  <a:spLocks/>
                </p:cNvSpPr>
                <p:nvPr/>
              </p:nvSpPr>
              <p:spPr bwMode="auto">
                <a:xfrm>
                  <a:off x="3354" y="975"/>
                  <a:ext cx="928" cy="1"/>
                </a:xfrm>
                <a:custGeom>
                  <a:avLst/>
                  <a:gdLst>
                    <a:gd name="T0" fmla="*/ 0 w 5723"/>
                    <a:gd name="T1" fmla="*/ 5722 w 5723"/>
                    <a:gd name="T2" fmla="*/ 5723 w 572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723">
                      <a:moveTo>
                        <a:pt x="0" y="0"/>
                      </a:moveTo>
                      <a:lnTo>
                        <a:pt x="5722" y="0"/>
                      </a:lnTo>
                      <a:lnTo>
                        <a:pt x="5723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28" name="Freeform 108"/>
                <p:cNvSpPr>
                  <a:spLocks/>
                </p:cNvSpPr>
                <p:nvPr/>
              </p:nvSpPr>
              <p:spPr bwMode="auto">
                <a:xfrm>
                  <a:off x="2976" y="1343"/>
                  <a:ext cx="2137" cy="1"/>
                </a:xfrm>
                <a:custGeom>
                  <a:avLst/>
                  <a:gdLst>
                    <a:gd name="T0" fmla="*/ 0 w 13181"/>
                    <a:gd name="T1" fmla="*/ 13180 w 13181"/>
                    <a:gd name="T2" fmla="*/ 13181 w 1318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3181">
                      <a:moveTo>
                        <a:pt x="0" y="0"/>
                      </a:moveTo>
                      <a:lnTo>
                        <a:pt x="13180" y="0"/>
                      </a:lnTo>
                      <a:lnTo>
                        <a:pt x="13181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29" name="Freeform 109"/>
                <p:cNvSpPr>
                  <a:spLocks/>
                </p:cNvSpPr>
                <p:nvPr/>
              </p:nvSpPr>
              <p:spPr bwMode="auto">
                <a:xfrm>
                  <a:off x="3771" y="1697"/>
                  <a:ext cx="930" cy="2"/>
                </a:xfrm>
                <a:custGeom>
                  <a:avLst/>
                  <a:gdLst>
                    <a:gd name="T0" fmla="*/ 0 w 5739"/>
                    <a:gd name="T1" fmla="*/ 5738 w 5739"/>
                    <a:gd name="T2" fmla="*/ 5739 w 573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739">
                      <a:moveTo>
                        <a:pt x="0" y="0"/>
                      </a:moveTo>
                      <a:lnTo>
                        <a:pt x="5738" y="0"/>
                      </a:lnTo>
                      <a:lnTo>
                        <a:pt x="5739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30" name="Freeform 110"/>
                <p:cNvSpPr>
                  <a:spLocks/>
                </p:cNvSpPr>
                <p:nvPr/>
              </p:nvSpPr>
              <p:spPr bwMode="auto">
                <a:xfrm>
                  <a:off x="2861" y="1961"/>
                  <a:ext cx="2438" cy="2"/>
                </a:xfrm>
                <a:custGeom>
                  <a:avLst/>
                  <a:gdLst>
                    <a:gd name="T0" fmla="*/ 0 w 15048"/>
                    <a:gd name="T1" fmla="*/ 15047 w 15048"/>
                    <a:gd name="T2" fmla="*/ 15048 w 1504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048">
                      <a:moveTo>
                        <a:pt x="0" y="0"/>
                      </a:moveTo>
                      <a:lnTo>
                        <a:pt x="15047" y="0"/>
                      </a:lnTo>
                      <a:lnTo>
                        <a:pt x="15048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31" name="Freeform 111"/>
                <p:cNvSpPr>
                  <a:spLocks/>
                </p:cNvSpPr>
                <p:nvPr/>
              </p:nvSpPr>
              <p:spPr bwMode="auto">
                <a:xfrm>
                  <a:off x="4021" y="822"/>
                  <a:ext cx="2" cy="2384"/>
                </a:xfrm>
                <a:custGeom>
                  <a:avLst/>
                  <a:gdLst>
                    <a:gd name="T0" fmla="*/ 0 w 1"/>
                    <a:gd name="T1" fmla="*/ 0 h 14704"/>
                    <a:gd name="T2" fmla="*/ 0 w 1"/>
                    <a:gd name="T3" fmla="*/ 14704 h 14704"/>
                    <a:gd name="T4" fmla="*/ 1 w 1"/>
                    <a:gd name="T5" fmla="*/ 14704 h 14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4704">
                      <a:moveTo>
                        <a:pt x="0" y="0"/>
                      </a:moveTo>
                      <a:lnTo>
                        <a:pt x="0" y="14704"/>
                      </a:lnTo>
                      <a:lnTo>
                        <a:pt x="1" y="1470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32" name="Freeform 112"/>
                <p:cNvSpPr>
                  <a:spLocks/>
                </p:cNvSpPr>
                <p:nvPr/>
              </p:nvSpPr>
              <p:spPr bwMode="auto">
                <a:xfrm>
                  <a:off x="4021" y="1961"/>
                  <a:ext cx="1144" cy="1146"/>
                </a:xfrm>
                <a:custGeom>
                  <a:avLst/>
                  <a:gdLst>
                    <a:gd name="T0" fmla="*/ 0 w 7055"/>
                    <a:gd name="T1" fmla="*/ 0 h 7061"/>
                    <a:gd name="T2" fmla="*/ 7054 w 7055"/>
                    <a:gd name="T3" fmla="*/ 7061 h 7061"/>
                    <a:gd name="T4" fmla="*/ 7055 w 7055"/>
                    <a:gd name="T5" fmla="*/ 7061 h 70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055" h="7061">
                      <a:moveTo>
                        <a:pt x="0" y="0"/>
                      </a:moveTo>
                      <a:lnTo>
                        <a:pt x="7054" y="7061"/>
                      </a:lnTo>
                      <a:lnTo>
                        <a:pt x="7055" y="706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33" name="Freeform 113"/>
                <p:cNvSpPr>
                  <a:spLocks/>
                </p:cNvSpPr>
                <p:nvPr/>
              </p:nvSpPr>
              <p:spPr bwMode="auto">
                <a:xfrm>
                  <a:off x="3354" y="2223"/>
                  <a:ext cx="928" cy="1"/>
                </a:xfrm>
                <a:custGeom>
                  <a:avLst/>
                  <a:gdLst>
                    <a:gd name="T0" fmla="*/ 0 w 5723"/>
                    <a:gd name="T1" fmla="*/ 5722 w 5723"/>
                    <a:gd name="T2" fmla="*/ 5723 w 572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723">
                      <a:moveTo>
                        <a:pt x="0" y="0"/>
                      </a:moveTo>
                      <a:lnTo>
                        <a:pt x="5722" y="0"/>
                      </a:lnTo>
                      <a:lnTo>
                        <a:pt x="5723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34" name="Freeform 114"/>
                <p:cNvSpPr>
                  <a:spLocks/>
                </p:cNvSpPr>
                <p:nvPr/>
              </p:nvSpPr>
              <p:spPr bwMode="auto">
                <a:xfrm>
                  <a:off x="3771" y="2643"/>
                  <a:ext cx="930" cy="1"/>
                </a:xfrm>
                <a:custGeom>
                  <a:avLst/>
                  <a:gdLst>
                    <a:gd name="T0" fmla="*/ 0 w 5739"/>
                    <a:gd name="T1" fmla="*/ 5738 w 5739"/>
                    <a:gd name="T2" fmla="*/ 5739 w 573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739">
                      <a:moveTo>
                        <a:pt x="0" y="0"/>
                      </a:moveTo>
                      <a:lnTo>
                        <a:pt x="5738" y="0"/>
                      </a:lnTo>
                      <a:lnTo>
                        <a:pt x="5739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35" name="Freeform 115"/>
                <p:cNvSpPr>
                  <a:spLocks/>
                </p:cNvSpPr>
                <p:nvPr/>
              </p:nvSpPr>
              <p:spPr bwMode="auto">
                <a:xfrm>
                  <a:off x="2976" y="3054"/>
                  <a:ext cx="2137" cy="2"/>
                </a:xfrm>
                <a:custGeom>
                  <a:avLst/>
                  <a:gdLst>
                    <a:gd name="T0" fmla="*/ 0 w 13181"/>
                    <a:gd name="T1" fmla="*/ 13180 w 13181"/>
                    <a:gd name="T2" fmla="*/ 13181 w 1318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3181">
                      <a:moveTo>
                        <a:pt x="0" y="0"/>
                      </a:moveTo>
                      <a:lnTo>
                        <a:pt x="13180" y="0"/>
                      </a:lnTo>
                      <a:lnTo>
                        <a:pt x="13181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36" name="Freeform 116"/>
                <p:cNvSpPr>
                  <a:spLocks/>
                </p:cNvSpPr>
                <p:nvPr/>
              </p:nvSpPr>
              <p:spPr bwMode="auto">
                <a:xfrm>
                  <a:off x="4282" y="975"/>
                  <a:ext cx="0" cy="1248"/>
                </a:xfrm>
                <a:custGeom>
                  <a:avLst/>
                  <a:gdLst>
                    <a:gd name="T0" fmla="*/ 0 w 1"/>
                    <a:gd name="T1" fmla="*/ 7695 h 7695"/>
                    <a:gd name="T2" fmla="*/ 0 w 1"/>
                    <a:gd name="T3" fmla="*/ 0 h 7695"/>
                    <a:gd name="T4" fmla="*/ 1 w 1"/>
                    <a:gd name="T5" fmla="*/ 0 h 7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695">
                      <a:moveTo>
                        <a:pt x="0" y="769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37" name="Freeform 117"/>
                <p:cNvSpPr>
                  <a:spLocks/>
                </p:cNvSpPr>
                <p:nvPr/>
              </p:nvSpPr>
              <p:spPr bwMode="auto">
                <a:xfrm>
                  <a:off x="4701" y="1697"/>
                  <a:ext cx="1" cy="946"/>
                </a:xfrm>
                <a:custGeom>
                  <a:avLst/>
                  <a:gdLst>
                    <a:gd name="T0" fmla="*/ 0 w 1"/>
                    <a:gd name="T1" fmla="*/ 5828 h 5828"/>
                    <a:gd name="T2" fmla="*/ 0 w 1"/>
                    <a:gd name="T3" fmla="*/ 0 h 5828"/>
                    <a:gd name="T4" fmla="*/ 1 w 1"/>
                    <a:gd name="T5" fmla="*/ 0 h 5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828">
                      <a:moveTo>
                        <a:pt x="0" y="5828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38" name="Freeform 118"/>
                <p:cNvSpPr>
                  <a:spLocks/>
                </p:cNvSpPr>
                <p:nvPr/>
              </p:nvSpPr>
              <p:spPr bwMode="auto">
                <a:xfrm>
                  <a:off x="5113" y="1343"/>
                  <a:ext cx="1" cy="1711"/>
                </a:xfrm>
                <a:custGeom>
                  <a:avLst/>
                  <a:gdLst>
                    <a:gd name="T0" fmla="*/ 0 w 1"/>
                    <a:gd name="T1" fmla="*/ 10553 h 10553"/>
                    <a:gd name="T2" fmla="*/ 0 w 1"/>
                    <a:gd name="T3" fmla="*/ 0 h 10553"/>
                    <a:gd name="T4" fmla="*/ 1 w 1"/>
                    <a:gd name="T5" fmla="*/ 0 h 10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0553">
                      <a:moveTo>
                        <a:pt x="0" y="1055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6439" name="Group 119"/>
            <p:cNvGrpSpPr>
              <a:grpSpLocks/>
            </p:cNvGrpSpPr>
            <p:nvPr/>
          </p:nvGrpSpPr>
          <p:grpSpPr bwMode="auto">
            <a:xfrm>
              <a:off x="2823" y="805"/>
              <a:ext cx="2500" cy="2354"/>
              <a:chOff x="2823" y="805"/>
              <a:chExt cx="2500" cy="2354"/>
            </a:xfrm>
          </p:grpSpPr>
          <p:sp>
            <p:nvSpPr>
              <p:cNvPr id="56440" name="Freeform 120"/>
              <p:cNvSpPr>
                <a:spLocks/>
              </p:cNvSpPr>
              <p:nvPr/>
            </p:nvSpPr>
            <p:spPr bwMode="auto">
              <a:xfrm>
                <a:off x="2976" y="975"/>
                <a:ext cx="795" cy="722"/>
              </a:xfrm>
              <a:custGeom>
                <a:avLst/>
                <a:gdLst>
                  <a:gd name="T0" fmla="*/ 2333 w 4906"/>
                  <a:gd name="T1" fmla="*/ 0 h 4459"/>
                  <a:gd name="T2" fmla="*/ 4906 w 4906"/>
                  <a:gd name="T3" fmla="*/ 4459 h 4459"/>
                  <a:gd name="T4" fmla="*/ 0 w 4906"/>
                  <a:gd name="T5" fmla="*/ 2272 h 4459"/>
                  <a:gd name="T6" fmla="*/ 2333 w 4906"/>
                  <a:gd name="T7" fmla="*/ 0 h 4459"/>
                  <a:gd name="T8" fmla="*/ 2335 w 4906"/>
                  <a:gd name="T9" fmla="*/ 0 h 4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6" h="4459">
                    <a:moveTo>
                      <a:pt x="2333" y="0"/>
                    </a:moveTo>
                    <a:lnTo>
                      <a:pt x="4906" y="4459"/>
                    </a:lnTo>
                    <a:lnTo>
                      <a:pt x="0" y="2272"/>
                    </a:lnTo>
                    <a:lnTo>
                      <a:pt x="2333" y="0"/>
                    </a:lnTo>
                    <a:lnTo>
                      <a:pt x="2335" y="0"/>
                    </a:lnTo>
                  </a:path>
                </a:pathLst>
              </a:custGeom>
              <a:noFill/>
              <a:ln w="38100" cmpd="sng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41" name="Freeform 121"/>
              <p:cNvSpPr>
                <a:spLocks/>
              </p:cNvSpPr>
              <p:nvPr/>
            </p:nvSpPr>
            <p:spPr bwMode="auto">
              <a:xfrm>
                <a:off x="4282" y="975"/>
                <a:ext cx="831" cy="722"/>
              </a:xfrm>
              <a:custGeom>
                <a:avLst/>
                <a:gdLst>
                  <a:gd name="T0" fmla="*/ 0 w 5125"/>
                  <a:gd name="T1" fmla="*/ 0 h 4459"/>
                  <a:gd name="T2" fmla="*/ 2589 w 5125"/>
                  <a:gd name="T3" fmla="*/ 4459 h 4459"/>
                  <a:gd name="T4" fmla="*/ 5125 w 5125"/>
                  <a:gd name="T5" fmla="*/ 2272 h 4459"/>
                  <a:gd name="T6" fmla="*/ 0 w 5125"/>
                  <a:gd name="T7" fmla="*/ 0 h 4459"/>
                  <a:gd name="T8" fmla="*/ 1 w 5125"/>
                  <a:gd name="T9" fmla="*/ 0 h 4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25" h="4459">
                    <a:moveTo>
                      <a:pt x="0" y="0"/>
                    </a:moveTo>
                    <a:lnTo>
                      <a:pt x="2589" y="4459"/>
                    </a:lnTo>
                    <a:lnTo>
                      <a:pt x="5125" y="227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 cmpd="sng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42" name="Freeform 122"/>
              <p:cNvSpPr>
                <a:spLocks/>
              </p:cNvSpPr>
              <p:nvPr/>
            </p:nvSpPr>
            <p:spPr bwMode="auto">
              <a:xfrm>
                <a:off x="2976" y="2223"/>
                <a:ext cx="795" cy="831"/>
              </a:xfrm>
              <a:custGeom>
                <a:avLst/>
                <a:gdLst>
                  <a:gd name="T0" fmla="*/ 2333 w 4906"/>
                  <a:gd name="T1" fmla="*/ 0 h 5130"/>
                  <a:gd name="T2" fmla="*/ 4906 w 4906"/>
                  <a:gd name="T3" fmla="*/ 2592 h 5130"/>
                  <a:gd name="T4" fmla="*/ 0 w 4906"/>
                  <a:gd name="T5" fmla="*/ 5130 h 5130"/>
                  <a:gd name="T6" fmla="*/ 2333 w 4906"/>
                  <a:gd name="T7" fmla="*/ 0 h 5130"/>
                  <a:gd name="T8" fmla="*/ 2335 w 4906"/>
                  <a:gd name="T9" fmla="*/ 0 h 5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6" h="5130">
                    <a:moveTo>
                      <a:pt x="2333" y="0"/>
                    </a:moveTo>
                    <a:lnTo>
                      <a:pt x="4906" y="2592"/>
                    </a:lnTo>
                    <a:lnTo>
                      <a:pt x="0" y="5130"/>
                    </a:lnTo>
                    <a:lnTo>
                      <a:pt x="2333" y="0"/>
                    </a:lnTo>
                    <a:lnTo>
                      <a:pt x="2335" y="0"/>
                    </a:lnTo>
                  </a:path>
                </a:pathLst>
              </a:custGeom>
              <a:noFill/>
              <a:ln w="38100" cmpd="sng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43" name="Freeform 123"/>
              <p:cNvSpPr>
                <a:spLocks/>
              </p:cNvSpPr>
              <p:nvPr/>
            </p:nvSpPr>
            <p:spPr bwMode="auto">
              <a:xfrm>
                <a:off x="3211" y="2112"/>
                <a:ext cx="76" cy="140"/>
              </a:xfrm>
              <a:custGeom>
                <a:avLst/>
                <a:gdLst>
                  <a:gd name="T0" fmla="*/ 139 w 297"/>
                  <a:gd name="T1" fmla="*/ 0 h 521"/>
                  <a:gd name="T2" fmla="*/ 0 w 297"/>
                  <a:gd name="T3" fmla="*/ 521 h 521"/>
                  <a:gd name="T4" fmla="*/ 130 w 297"/>
                  <a:gd name="T5" fmla="*/ 521 h 521"/>
                  <a:gd name="T6" fmla="*/ 209 w 297"/>
                  <a:gd name="T7" fmla="*/ 492 h 521"/>
                  <a:gd name="T8" fmla="*/ 258 w 297"/>
                  <a:gd name="T9" fmla="*/ 419 h 521"/>
                  <a:gd name="T10" fmla="*/ 297 w 297"/>
                  <a:gd name="T11" fmla="*/ 275 h 521"/>
                  <a:gd name="T12" fmla="*/ 286 w 297"/>
                  <a:gd name="T13" fmla="*/ 204 h 521"/>
                  <a:gd name="T14" fmla="*/ 223 w 297"/>
                  <a:gd name="T15" fmla="*/ 174 h 521"/>
                  <a:gd name="T16" fmla="*/ 93 w 297"/>
                  <a:gd name="T17" fmla="*/ 174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521">
                    <a:moveTo>
                      <a:pt x="139" y="0"/>
                    </a:moveTo>
                    <a:lnTo>
                      <a:pt x="0" y="521"/>
                    </a:lnTo>
                    <a:lnTo>
                      <a:pt x="130" y="521"/>
                    </a:lnTo>
                    <a:lnTo>
                      <a:pt x="209" y="492"/>
                    </a:lnTo>
                    <a:lnTo>
                      <a:pt x="258" y="419"/>
                    </a:lnTo>
                    <a:lnTo>
                      <a:pt x="297" y="275"/>
                    </a:lnTo>
                    <a:lnTo>
                      <a:pt x="286" y="204"/>
                    </a:lnTo>
                    <a:lnTo>
                      <a:pt x="223" y="174"/>
                    </a:lnTo>
                    <a:lnTo>
                      <a:pt x="93" y="17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6444" name="Group 124"/>
              <p:cNvGrpSpPr>
                <a:grpSpLocks/>
              </p:cNvGrpSpPr>
              <p:nvPr/>
            </p:nvGrpSpPr>
            <p:grpSpPr bwMode="auto">
              <a:xfrm>
                <a:off x="3205" y="860"/>
                <a:ext cx="147" cy="140"/>
                <a:chOff x="3366" y="1501"/>
                <a:chExt cx="151" cy="120"/>
              </a:xfrm>
            </p:grpSpPr>
            <p:sp>
              <p:nvSpPr>
                <p:cNvPr id="56445" name="Freeform 125"/>
                <p:cNvSpPr>
                  <a:spLocks/>
                </p:cNvSpPr>
                <p:nvPr/>
              </p:nvSpPr>
              <p:spPr bwMode="auto">
                <a:xfrm>
                  <a:off x="3366" y="1501"/>
                  <a:ext cx="79" cy="120"/>
                </a:xfrm>
                <a:custGeom>
                  <a:avLst/>
                  <a:gdLst>
                    <a:gd name="T0" fmla="*/ 139 w 297"/>
                    <a:gd name="T1" fmla="*/ 0 h 520"/>
                    <a:gd name="T2" fmla="*/ 0 w 297"/>
                    <a:gd name="T3" fmla="*/ 520 h 520"/>
                    <a:gd name="T4" fmla="*/ 129 w 297"/>
                    <a:gd name="T5" fmla="*/ 520 h 520"/>
                    <a:gd name="T6" fmla="*/ 209 w 297"/>
                    <a:gd name="T7" fmla="*/ 491 h 520"/>
                    <a:gd name="T8" fmla="*/ 258 w 297"/>
                    <a:gd name="T9" fmla="*/ 419 h 520"/>
                    <a:gd name="T10" fmla="*/ 297 w 297"/>
                    <a:gd name="T11" fmla="*/ 275 h 520"/>
                    <a:gd name="T12" fmla="*/ 286 w 297"/>
                    <a:gd name="T13" fmla="*/ 203 h 520"/>
                    <a:gd name="T14" fmla="*/ 223 w 297"/>
                    <a:gd name="T15" fmla="*/ 174 h 520"/>
                    <a:gd name="T16" fmla="*/ 93 w 297"/>
                    <a:gd name="T17" fmla="*/ 17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7" h="520">
                      <a:moveTo>
                        <a:pt x="139" y="0"/>
                      </a:moveTo>
                      <a:lnTo>
                        <a:pt x="0" y="520"/>
                      </a:lnTo>
                      <a:lnTo>
                        <a:pt x="129" y="520"/>
                      </a:lnTo>
                      <a:lnTo>
                        <a:pt x="209" y="491"/>
                      </a:lnTo>
                      <a:lnTo>
                        <a:pt x="258" y="419"/>
                      </a:lnTo>
                      <a:lnTo>
                        <a:pt x="297" y="275"/>
                      </a:lnTo>
                      <a:lnTo>
                        <a:pt x="286" y="203"/>
                      </a:lnTo>
                      <a:lnTo>
                        <a:pt x="223" y="174"/>
                      </a:lnTo>
                      <a:lnTo>
                        <a:pt x="93" y="17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46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3502" y="1501"/>
                  <a:ext cx="15" cy="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47" name="Group 127"/>
              <p:cNvGrpSpPr>
                <a:grpSpLocks/>
              </p:cNvGrpSpPr>
              <p:nvPr/>
            </p:nvGrpSpPr>
            <p:grpSpPr bwMode="auto">
              <a:xfrm>
                <a:off x="3796" y="1713"/>
                <a:ext cx="125" cy="142"/>
                <a:chOff x="5022" y="1206"/>
                <a:chExt cx="129" cy="122"/>
              </a:xfrm>
            </p:grpSpPr>
            <p:sp>
              <p:nvSpPr>
                <p:cNvPr id="56448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5043" y="1326"/>
                  <a:ext cx="1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49" name="Freeform 129"/>
                <p:cNvSpPr>
                  <a:spLocks/>
                </p:cNvSpPr>
                <p:nvPr/>
              </p:nvSpPr>
              <p:spPr bwMode="auto">
                <a:xfrm>
                  <a:off x="5022" y="1302"/>
                  <a:ext cx="21" cy="24"/>
                </a:xfrm>
                <a:custGeom>
                  <a:avLst/>
                  <a:gdLst>
                    <a:gd name="T0" fmla="*/ 0 w 74"/>
                    <a:gd name="T1" fmla="*/ 0 h 101"/>
                    <a:gd name="T2" fmla="*/ 10 w 74"/>
                    <a:gd name="T3" fmla="*/ 73 h 101"/>
                    <a:gd name="T4" fmla="*/ 74 w 74"/>
                    <a:gd name="T5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101">
                      <a:moveTo>
                        <a:pt x="0" y="0"/>
                      </a:moveTo>
                      <a:lnTo>
                        <a:pt x="10" y="73"/>
                      </a:lnTo>
                      <a:lnTo>
                        <a:pt x="74" y="10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50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5022" y="1269"/>
                  <a:ext cx="10" cy="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51" name="Freeform 131"/>
                <p:cNvSpPr>
                  <a:spLocks/>
                </p:cNvSpPr>
                <p:nvPr/>
              </p:nvSpPr>
              <p:spPr bwMode="auto">
                <a:xfrm>
                  <a:off x="5032" y="1245"/>
                  <a:ext cx="34" cy="24"/>
                </a:xfrm>
                <a:custGeom>
                  <a:avLst/>
                  <a:gdLst>
                    <a:gd name="T0" fmla="*/ 129 w 129"/>
                    <a:gd name="T1" fmla="*/ 0 h 101"/>
                    <a:gd name="T2" fmla="*/ 49 w 129"/>
                    <a:gd name="T3" fmla="*/ 30 h 101"/>
                    <a:gd name="T4" fmla="*/ 0 w 129"/>
                    <a:gd name="T5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101">
                      <a:moveTo>
                        <a:pt x="129" y="0"/>
                      </a:moveTo>
                      <a:lnTo>
                        <a:pt x="49" y="30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52" name="Line 132"/>
                <p:cNvSpPr>
                  <a:spLocks noChangeShapeType="1"/>
                </p:cNvSpPr>
                <p:nvPr/>
              </p:nvSpPr>
              <p:spPr bwMode="auto">
                <a:xfrm>
                  <a:off x="5066" y="1245"/>
                  <a:ext cx="1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5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5136" y="1206"/>
                  <a:ext cx="15" cy="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54" name="Group 134"/>
              <p:cNvGrpSpPr>
                <a:grpSpLocks/>
              </p:cNvGrpSpPr>
              <p:nvPr/>
            </p:nvGrpSpPr>
            <p:grpSpPr bwMode="auto">
              <a:xfrm>
                <a:off x="2823" y="1245"/>
                <a:ext cx="142" cy="138"/>
                <a:chOff x="4562" y="636"/>
                <a:chExt cx="147" cy="118"/>
              </a:xfrm>
            </p:grpSpPr>
            <p:sp>
              <p:nvSpPr>
                <p:cNvPr id="56455" name="Freeform 135"/>
                <p:cNvSpPr>
                  <a:spLocks/>
                </p:cNvSpPr>
                <p:nvPr/>
              </p:nvSpPr>
              <p:spPr bwMode="auto">
                <a:xfrm>
                  <a:off x="4562" y="671"/>
                  <a:ext cx="64" cy="81"/>
                </a:xfrm>
                <a:custGeom>
                  <a:avLst/>
                  <a:gdLst>
                    <a:gd name="T0" fmla="*/ 177 w 239"/>
                    <a:gd name="T1" fmla="*/ 0 h 350"/>
                    <a:gd name="T2" fmla="*/ 125 w 239"/>
                    <a:gd name="T3" fmla="*/ 0 h 350"/>
                    <a:gd name="T4" fmla="*/ 82 w 239"/>
                    <a:gd name="T5" fmla="*/ 15 h 350"/>
                    <a:gd name="T6" fmla="*/ 59 w 239"/>
                    <a:gd name="T7" fmla="*/ 55 h 350"/>
                    <a:gd name="T8" fmla="*/ 0 w 239"/>
                    <a:gd name="T9" fmla="*/ 274 h 350"/>
                    <a:gd name="T10" fmla="*/ 10 w 239"/>
                    <a:gd name="T11" fmla="*/ 327 h 350"/>
                    <a:gd name="T12" fmla="*/ 57 w 239"/>
                    <a:gd name="T13" fmla="*/ 350 h 350"/>
                    <a:gd name="T14" fmla="*/ 113 w 239"/>
                    <a:gd name="T15" fmla="*/ 350 h 350"/>
                    <a:gd name="T16" fmla="*/ 239 w 239"/>
                    <a:gd name="T17" fmla="*/ 28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9" h="350">
                      <a:moveTo>
                        <a:pt x="177" y="0"/>
                      </a:moveTo>
                      <a:lnTo>
                        <a:pt x="125" y="0"/>
                      </a:lnTo>
                      <a:lnTo>
                        <a:pt x="82" y="15"/>
                      </a:lnTo>
                      <a:lnTo>
                        <a:pt x="59" y="55"/>
                      </a:lnTo>
                      <a:lnTo>
                        <a:pt x="0" y="274"/>
                      </a:lnTo>
                      <a:lnTo>
                        <a:pt x="10" y="327"/>
                      </a:lnTo>
                      <a:lnTo>
                        <a:pt x="57" y="350"/>
                      </a:lnTo>
                      <a:lnTo>
                        <a:pt x="113" y="350"/>
                      </a:lnTo>
                      <a:lnTo>
                        <a:pt x="239" y="28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56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4609" y="671"/>
                  <a:ext cx="36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57" name="Freeform 137"/>
                <p:cNvSpPr>
                  <a:spLocks/>
                </p:cNvSpPr>
                <p:nvPr/>
              </p:nvSpPr>
              <p:spPr bwMode="auto">
                <a:xfrm>
                  <a:off x="4626" y="739"/>
                  <a:ext cx="6" cy="15"/>
                </a:xfrm>
                <a:custGeom>
                  <a:avLst/>
                  <a:gdLst>
                    <a:gd name="T0" fmla="*/ 0 w 27"/>
                    <a:gd name="T1" fmla="*/ 0 h 68"/>
                    <a:gd name="T2" fmla="*/ 2 w 27"/>
                    <a:gd name="T3" fmla="*/ 39 h 68"/>
                    <a:gd name="T4" fmla="*/ 27 w 27"/>
                    <a:gd name="T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68">
                      <a:moveTo>
                        <a:pt x="0" y="0"/>
                      </a:moveTo>
                      <a:lnTo>
                        <a:pt x="2" y="39"/>
                      </a:lnTo>
                      <a:lnTo>
                        <a:pt x="27" y="6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58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4626" y="671"/>
                  <a:ext cx="19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59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4694" y="636"/>
                  <a:ext cx="15" cy="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60" name="Group 140"/>
              <p:cNvGrpSpPr>
                <a:grpSpLocks/>
              </p:cNvGrpSpPr>
              <p:nvPr/>
            </p:nvGrpSpPr>
            <p:grpSpPr bwMode="auto">
              <a:xfrm>
                <a:off x="3779" y="2679"/>
                <a:ext cx="61" cy="97"/>
                <a:chOff x="3632" y="1110"/>
                <a:chExt cx="78" cy="126"/>
              </a:xfrm>
            </p:grpSpPr>
            <p:sp>
              <p:nvSpPr>
                <p:cNvPr id="56461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3658" y="1233"/>
                  <a:ext cx="23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62" name="Freeform 142"/>
                <p:cNvSpPr>
                  <a:spLocks/>
                </p:cNvSpPr>
                <p:nvPr/>
              </p:nvSpPr>
              <p:spPr bwMode="auto">
                <a:xfrm>
                  <a:off x="3632" y="1197"/>
                  <a:ext cx="26" cy="36"/>
                </a:xfrm>
                <a:custGeom>
                  <a:avLst/>
                  <a:gdLst>
                    <a:gd name="T0" fmla="*/ 0 w 74"/>
                    <a:gd name="T1" fmla="*/ 0 h 101"/>
                    <a:gd name="T2" fmla="*/ 10 w 74"/>
                    <a:gd name="T3" fmla="*/ 71 h 101"/>
                    <a:gd name="T4" fmla="*/ 74 w 74"/>
                    <a:gd name="T5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101">
                      <a:moveTo>
                        <a:pt x="0" y="0"/>
                      </a:moveTo>
                      <a:lnTo>
                        <a:pt x="10" y="71"/>
                      </a:lnTo>
                      <a:lnTo>
                        <a:pt x="74" y="10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63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632" y="1146"/>
                  <a:ext cx="12" cy="5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64" name="Freeform 144"/>
                <p:cNvSpPr>
                  <a:spLocks/>
                </p:cNvSpPr>
                <p:nvPr/>
              </p:nvSpPr>
              <p:spPr bwMode="auto">
                <a:xfrm>
                  <a:off x="3644" y="1110"/>
                  <a:ext cx="42" cy="36"/>
                </a:xfrm>
                <a:custGeom>
                  <a:avLst/>
                  <a:gdLst>
                    <a:gd name="T0" fmla="*/ 128 w 128"/>
                    <a:gd name="T1" fmla="*/ 0 h 102"/>
                    <a:gd name="T2" fmla="*/ 49 w 128"/>
                    <a:gd name="T3" fmla="*/ 30 h 102"/>
                    <a:gd name="T4" fmla="*/ 0 w 128"/>
                    <a:gd name="T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8" h="102">
                      <a:moveTo>
                        <a:pt x="128" y="0"/>
                      </a:moveTo>
                      <a:lnTo>
                        <a:pt x="49" y="30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65" name="Line 145"/>
                <p:cNvSpPr>
                  <a:spLocks noChangeShapeType="1"/>
                </p:cNvSpPr>
                <p:nvPr/>
              </p:nvSpPr>
              <p:spPr bwMode="auto">
                <a:xfrm>
                  <a:off x="3686" y="1110"/>
                  <a:ext cx="24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66" name="Group 146"/>
              <p:cNvGrpSpPr>
                <a:grpSpLocks/>
              </p:cNvGrpSpPr>
              <p:nvPr/>
            </p:nvGrpSpPr>
            <p:grpSpPr bwMode="auto">
              <a:xfrm>
                <a:off x="2846" y="3063"/>
                <a:ext cx="81" cy="96"/>
                <a:chOff x="2880" y="629"/>
                <a:chExt cx="104" cy="125"/>
              </a:xfrm>
            </p:grpSpPr>
            <p:sp>
              <p:nvSpPr>
                <p:cNvPr id="56467" name="Freeform 147"/>
                <p:cNvSpPr>
                  <a:spLocks/>
                </p:cNvSpPr>
                <p:nvPr/>
              </p:nvSpPr>
              <p:spPr bwMode="auto">
                <a:xfrm>
                  <a:off x="2880" y="629"/>
                  <a:ext cx="80" cy="122"/>
                </a:xfrm>
                <a:custGeom>
                  <a:avLst/>
                  <a:gdLst>
                    <a:gd name="T0" fmla="*/ 177 w 239"/>
                    <a:gd name="T1" fmla="*/ 0 h 350"/>
                    <a:gd name="T2" fmla="*/ 125 w 239"/>
                    <a:gd name="T3" fmla="*/ 0 h 350"/>
                    <a:gd name="T4" fmla="*/ 82 w 239"/>
                    <a:gd name="T5" fmla="*/ 15 h 350"/>
                    <a:gd name="T6" fmla="*/ 59 w 239"/>
                    <a:gd name="T7" fmla="*/ 55 h 350"/>
                    <a:gd name="T8" fmla="*/ 0 w 239"/>
                    <a:gd name="T9" fmla="*/ 274 h 350"/>
                    <a:gd name="T10" fmla="*/ 10 w 239"/>
                    <a:gd name="T11" fmla="*/ 327 h 350"/>
                    <a:gd name="T12" fmla="*/ 57 w 239"/>
                    <a:gd name="T13" fmla="*/ 350 h 350"/>
                    <a:gd name="T14" fmla="*/ 113 w 239"/>
                    <a:gd name="T15" fmla="*/ 350 h 350"/>
                    <a:gd name="T16" fmla="*/ 239 w 239"/>
                    <a:gd name="T17" fmla="*/ 28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9" h="350">
                      <a:moveTo>
                        <a:pt x="177" y="0"/>
                      </a:moveTo>
                      <a:lnTo>
                        <a:pt x="125" y="0"/>
                      </a:lnTo>
                      <a:lnTo>
                        <a:pt x="82" y="15"/>
                      </a:lnTo>
                      <a:lnTo>
                        <a:pt x="59" y="55"/>
                      </a:lnTo>
                      <a:lnTo>
                        <a:pt x="0" y="274"/>
                      </a:lnTo>
                      <a:lnTo>
                        <a:pt x="10" y="327"/>
                      </a:lnTo>
                      <a:lnTo>
                        <a:pt x="57" y="350"/>
                      </a:lnTo>
                      <a:lnTo>
                        <a:pt x="113" y="350"/>
                      </a:lnTo>
                      <a:lnTo>
                        <a:pt x="239" y="28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68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2939" y="629"/>
                  <a:ext cx="45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69" name="Freeform 149"/>
                <p:cNvSpPr>
                  <a:spLocks/>
                </p:cNvSpPr>
                <p:nvPr/>
              </p:nvSpPr>
              <p:spPr bwMode="auto">
                <a:xfrm>
                  <a:off x="2960" y="731"/>
                  <a:ext cx="8" cy="23"/>
                </a:xfrm>
                <a:custGeom>
                  <a:avLst/>
                  <a:gdLst>
                    <a:gd name="T0" fmla="*/ 0 w 27"/>
                    <a:gd name="T1" fmla="*/ 0 h 68"/>
                    <a:gd name="T2" fmla="*/ 2 w 27"/>
                    <a:gd name="T3" fmla="*/ 39 h 68"/>
                    <a:gd name="T4" fmla="*/ 27 w 27"/>
                    <a:gd name="T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68">
                      <a:moveTo>
                        <a:pt x="0" y="0"/>
                      </a:moveTo>
                      <a:lnTo>
                        <a:pt x="2" y="39"/>
                      </a:lnTo>
                      <a:lnTo>
                        <a:pt x="27" y="6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470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2960" y="629"/>
                  <a:ext cx="24" cy="10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71" name="Group 151"/>
              <p:cNvGrpSpPr>
                <a:grpSpLocks/>
              </p:cNvGrpSpPr>
              <p:nvPr/>
            </p:nvGrpSpPr>
            <p:grpSpPr bwMode="auto">
              <a:xfrm>
                <a:off x="5150" y="1258"/>
                <a:ext cx="173" cy="138"/>
                <a:chOff x="3156" y="576"/>
                <a:chExt cx="223" cy="178"/>
              </a:xfrm>
            </p:grpSpPr>
            <p:sp>
              <p:nvSpPr>
                <p:cNvPr id="56472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3360" y="576"/>
                  <a:ext cx="19" cy="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6473" name="Group 153"/>
                <p:cNvGrpSpPr>
                  <a:grpSpLocks/>
                </p:cNvGrpSpPr>
                <p:nvPr/>
              </p:nvGrpSpPr>
              <p:grpSpPr bwMode="auto">
                <a:xfrm>
                  <a:off x="3156" y="576"/>
                  <a:ext cx="184" cy="178"/>
                  <a:chOff x="4562" y="636"/>
                  <a:chExt cx="147" cy="118"/>
                </a:xfrm>
              </p:grpSpPr>
              <p:sp>
                <p:nvSpPr>
                  <p:cNvPr id="56474" name="Freeform 154"/>
                  <p:cNvSpPr>
                    <a:spLocks/>
                  </p:cNvSpPr>
                  <p:nvPr/>
                </p:nvSpPr>
                <p:spPr bwMode="auto">
                  <a:xfrm>
                    <a:off x="4562" y="671"/>
                    <a:ext cx="64" cy="81"/>
                  </a:xfrm>
                  <a:custGeom>
                    <a:avLst/>
                    <a:gdLst>
                      <a:gd name="T0" fmla="*/ 177 w 239"/>
                      <a:gd name="T1" fmla="*/ 0 h 350"/>
                      <a:gd name="T2" fmla="*/ 125 w 239"/>
                      <a:gd name="T3" fmla="*/ 0 h 350"/>
                      <a:gd name="T4" fmla="*/ 82 w 239"/>
                      <a:gd name="T5" fmla="*/ 15 h 350"/>
                      <a:gd name="T6" fmla="*/ 59 w 239"/>
                      <a:gd name="T7" fmla="*/ 55 h 350"/>
                      <a:gd name="T8" fmla="*/ 0 w 239"/>
                      <a:gd name="T9" fmla="*/ 274 h 350"/>
                      <a:gd name="T10" fmla="*/ 10 w 239"/>
                      <a:gd name="T11" fmla="*/ 327 h 350"/>
                      <a:gd name="T12" fmla="*/ 57 w 239"/>
                      <a:gd name="T13" fmla="*/ 350 h 350"/>
                      <a:gd name="T14" fmla="*/ 113 w 239"/>
                      <a:gd name="T15" fmla="*/ 350 h 350"/>
                      <a:gd name="T16" fmla="*/ 239 w 239"/>
                      <a:gd name="T17" fmla="*/ 280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9" h="350">
                        <a:moveTo>
                          <a:pt x="177" y="0"/>
                        </a:moveTo>
                        <a:lnTo>
                          <a:pt x="125" y="0"/>
                        </a:lnTo>
                        <a:lnTo>
                          <a:pt x="82" y="15"/>
                        </a:lnTo>
                        <a:lnTo>
                          <a:pt x="59" y="55"/>
                        </a:lnTo>
                        <a:lnTo>
                          <a:pt x="0" y="274"/>
                        </a:lnTo>
                        <a:lnTo>
                          <a:pt x="10" y="327"/>
                        </a:lnTo>
                        <a:lnTo>
                          <a:pt x="57" y="350"/>
                        </a:lnTo>
                        <a:lnTo>
                          <a:pt x="113" y="350"/>
                        </a:lnTo>
                        <a:lnTo>
                          <a:pt x="239" y="28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75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9" y="671"/>
                    <a:ext cx="36" cy="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76" name="Freeform 156"/>
                  <p:cNvSpPr>
                    <a:spLocks/>
                  </p:cNvSpPr>
                  <p:nvPr/>
                </p:nvSpPr>
                <p:spPr bwMode="auto">
                  <a:xfrm>
                    <a:off x="4626" y="739"/>
                    <a:ext cx="6" cy="15"/>
                  </a:xfrm>
                  <a:custGeom>
                    <a:avLst/>
                    <a:gdLst>
                      <a:gd name="T0" fmla="*/ 0 w 27"/>
                      <a:gd name="T1" fmla="*/ 0 h 68"/>
                      <a:gd name="T2" fmla="*/ 2 w 27"/>
                      <a:gd name="T3" fmla="*/ 39 h 68"/>
                      <a:gd name="T4" fmla="*/ 27 w 27"/>
                      <a:gd name="T5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" h="68">
                        <a:moveTo>
                          <a:pt x="0" y="0"/>
                        </a:moveTo>
                        <a:lnTo>
                          <a:pt x="2" y="39"/>
                        </a:lnTo>
                        <a:lnTo>
                          <a:pt x="27" y="6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77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6" y="671"/>
                    <a:ext cx="19" cy="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78" name="Line 1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4" y="636"/>
                    <a:ext cx="15" cy="2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6479" name="Group 159"/>
              <p:cNvGrpSpPr>
                <a:grpSpLocks/>
              </p:cNvGrpSpPr>
              <p:nvPr/>
            </p:nvGrpSpPr>
            <p:grpSpPr bwMode="auto">
              <a:xfrm>
                <a:off x="4333" y="805"/>
                <a:ext cx="178" cy="140"/>
                <a:chOff x="3264" y="336"/>
                <a:chExt cx="229" cy="181"/>
              </a:xfrm>
            </p:grpSpPr>
            <p:grpSp>
              <p:nvGrpSpPr>
                <p:cNvPr id="56480" name="Group 160"/>
                <p:cNvGrpSpPr>
                  <a:grpSpLocks/>
                </p:cNvGrpSpPr>
                <p:nvPr/>
              </p:nvGrpSpPr>
              <p:grpSpPr bwMode="auto">
                <a:xfrm>
                  <a:off x="3264" y="336"/>
                  <a:ext cx="189" cy="181"/>
                  <a:chOff x="3366" y="1501"/>
                  <a:chExt cx="151" cy="120"/>
                </a:xfrm>
              </p:grpSpPr>
              <p:sp>
                <p:nvSpPr>
                  <p:cNvPr id="56481" name="Freeform 161"/>
                  <p:cNvSpPr>
                    <a:spLocks/>
                  </p:cNvSpPr>
                  <p:nvPr/>
                </p:nvSpPr>
                <p:spPr bwMode="auto">
                  <a:xfrm>
                    <a:off x="3366" y="1501"/>
                    <a:ext cx="79" cy="120"/>
                  </a:xfrm>
                  <a:custGeom>
                    <a:avLst/>
                    <a:gdLst>
                      <a:gd name="T0" fmla="*/ 139 w 297"/>
                      <a:gd name="T1" fmla="*/ 0 h 520"/>
                      <a:gd name="T2" fmla="*/ 0 w 297"/>
                      <a:gd name="T3" fmla="*/ 520 h 520"/>
                      <a:gd name="T4" fmla="*/ 129 w 297"/>
                      <a:gd name="T5" fmla="*/ 520 h 520"/>
                      <a:gd name="T6" fmla="*/ 209 w 297"/>
                      <a:gd name="T7" fmla="*/ 491 h 520"/>
                      <a:gd name="T8" fmla="*/ 258 w 297"/>
                      <a:gd name="T9" fmla="*/ 419 h 520"/>
                      <a:gd name="T10" fmla="*/ 297 w 297"/>
                      <a:gd name="T11" fmla="*/ 275 h 520"/>
                      <a:gd name="T12" fmla="*/ 286 w 297"/>
                      <a:gd name="T13" fmla="*/ 203 h 520"/>
                      <a:gd name="T14" fmla="*/ 223 w 297"/>
                      <a:gd name="T15" fmla="*/ 174 h 520"/>
                      <a:gd name="T16" fmla="*/ 93 w 297"/>
                      <a:gd name="T17" fmla="*/ 174 h 5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7" h="520">
                        <a:moveTo>
                          <a:pt x="139" y="0"/>
                        </a:moveTo>
                        <a:lnTo>
                          <a:pt x="0" y="520"/>
                        </a:lnTo>
                        <a:lnTo>
                          <a:pt x="129" y="520"/>
                        </a:lnTo>
                        <a:lnTo>
                          <a:pt x="209" y="491"/>
                        </a:lnTo>
                        <a:lnTo>
                          <a:pt x="258" y="419"/>
                        </a:lnTo>
                        <a:lnTo>
                          <a:pt x="297" y="275"/>
                        </a:lnTo>
                        <a:lnTo>
                          <a:pt x="286" y="203"/>
                        </a:lnTo>
                        <a:lnTo>
                          <a:pt x="223" y="174"/>
                        </a:lnTo>
                        <a:lnTo>
                          <a:pt x="93" y="174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82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2" y="1501"/>
                    <a:ext cx="15" cy="2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483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3474" y="336"/>
                  <a:ext cx="19" cy="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484" name="Group 164"/>
              <p:cNvGrpSpPr>
                <a:grpSpLocks/>
              </p:cNvGrpSpPr>
              <p:nvPr/>
            </p:nvGrpSpPr>
            <p:grpSpPr bwMode="auto">
              <a:xfrm>
                <a:off x="4746" y="1648"/>
                <a:ext cx="159" cy="142"/>
                <a:chOff x="3604" y="912"/>
                <a:chExt cx="205" cy="184"/>
              </a:xfrm>
            </p:grpSpPr>
            <p:sp>
              <p:nvSpPr>
                <p:cNvPr id="5648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3790" y="912"/>
                  <a:ext cx="19" cy="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6486" name="Group 166"/>
                <p:cNvGrpSpPr>
                  <a:grpSpLocks/>
                </p:cNvGrpSpPr>
                <p:nvPr/>
              </p:nvGrpSpPr>
              <p:grpSpPr bwMode="auto">
                <a:xfrm>
                  <a:off x="3604" y="912"/>
                  <a:ext cx="161" cy="184"/>
                  <a:chOff x="5022" y="1206"/>
                  <a:chExt cx="129" cy="122"/>
                </a:xfrm>
              </p:grpSpPr>
              <p:sp>
                <p:nvSpPr>
                  <p:cNvPr id="56487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3" y="1326"/>
                    <a:ext cx="19" cy="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88" name="Freeform 168"/>
                  <p:cNvSpPr>
                    <a:spLocks/>
                  </p:cNvSpPr>
                  <p:nvPr/>
                </p:nvSpPr>
                <p:spPr bwMode="auto">
                  <a:xfrm>
                    <a:off x="5022" y="1302"/>
                    <a:ext cx="21" cy="24"/>
                  </a:xfrm>
                  <a:custGeom>
                    <a:avLst/>
                    <a:gdLst>
                      <a:gd name="T0" fmla="*/ 0 w 74"/>
                      <a:gd name="T1" fmla="*/ 0 h 101"/>
                      <a:gd name="T2" fmla="*/ 10 w 74"/>
                      <a:gd name="T3" fmla="*/ 73 h 101"/>
                      <a:gd name="T4" fmla="*/ 74 w 74"/>
                      <a:gd name="T5" fmla="*/ 101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4" h="101">
                        <a:moveTo>
                          <a:pt x="0" y="0"/>
                        </a:moveTo>
                        <a:lnTo>
                          <a:pt x="10" y="73"/>
                        </a:lnTo>
                        <a:lnTo>
                          <a:pt x="74" y="101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89" name="Line 1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22" y="1269"/>
                    <a:ext cx="10" cy="3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90" name="Freeform 170"/>
                  <p:cNvSpPr>
                    <a:spLocks/>
                  </p:cNvSpPr>
                  <p:nvPr/>
                </p:nvSpPr>
                <p:spPr bwMode="auto">
                  <a:xfrm>
                    <a:off x="5032" y="1245"/>
                    <a:ext cx="34" cy="24"/>
                  </a:xfrm>
                  <a:custGeom>
                    <a:avLst/>
                    <a:gdLst>
                      <a:gd name="T0" fmla="*/ 129 w 129"/>
                      <a:gd name="T1" fmla="*/ 0 h 101"/>
                      <a:gd name="T2" fmla="*/ 49 w 129"/>
                      <a:gd name="T3" fmla="*/ 30 h 101"/>
                      <a:gd name="T4" fmla="*/ 0 w 129"/>
                      <a:gd name="T5" fmla="*/ 101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9" h="101">
                        <a:moveTo>
                          <a:pt x="129" y="0"/>
                        </a:moveTo>
                        <a:lnTo>
                          <a:pt x="49" y="30"/>
                        </a:lnTo>
                        <a:lnTo>
                          <a:pt x="0" y="101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9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5066" y="1245"/>
                    <a:ext cx="19" cy="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92" name="Line 1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1206"/>
                    <a:ext cx="15" cy="2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9019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00338" y="188913"/>
            <a:ext cx="3455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小     结</a:t>
            </a:r>
          </a:p>
        </p:txBody>
      </p:sp>
      <p:grpSp>
        <p:nvGrpSpPr>
          <p:cNvPr id="21547" name="Group 43"/>
          <p:cNvGrpSpPr>
            <a:grpSpLocks/>
          </p:cNvGrpSpPr>
          <p:nvPr/>
        </p:nvGrpSpPr>
        <p:grpSpPr bwMode="auto">
          <a:xfrm>
            <a:off x="1043608" y="1124744"/>
            <a:ext cx="7620000" cy="3219450"/>
            <a:chOff x="624" y="816"/>
            <a:chExt cx="4800" cy="2028"/>
          </a:xfrm>
        </p:grpSpPr>
        <p:graphicFrame>
          <p:nvGraphicFramePr>
            <p:cNvPr id="21545" name="Object 41"/>
            <p:cNvGraphicFramePr>
              <a:graphicFrameLocks noChangeAspect="1"/>
            </p:cNvGraphicFramePr>
            <p:nvPr/>
          </p:nvGraphicFramePr>
          <p:xfrm>
            <a:off x="624" y="816"/>
            <a:ext cx="4800" cy="2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10" name="BMP 图象" r:id="rId4" imgW="5742857" imgH="3086531" progId="Paint.Picture">
                    <p:embed/>
                  </p:oleObj>
                </mc:Choice>
                <mc:Fallback>
                  <p:oleObj name="BMP 图象" r:id="rId4" imgW="5742857" imgH="308653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816"/>
                          <a:ext cx="4800" cy="20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624" y="816"/>
              <a:ext cx="4800" cy="20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358080" y="5070048"/>
            <a:ext cx="853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说明：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要注意区分投影面平行面和投影面垂直面的概念。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1494838" y="5547763"/>
            <a:ext cx="73152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抓住积聚性投影的数量和位置是判断平面空间位置</a:t>
            </a:r>
          </a:p>
          <a:p>
            <a:pPr algn="l">
              <a:lnSpc>
                <a:spcPct val="90000"/>
              </a:lnSpc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的一个重要手段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注意不要死记硬背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2771800" y="4324314"/>
            <a:ext cx="1440160" cy="745734"/>
          </a:xfrm>
          <a:prstGeom prst="wedgeRoundRectCallout">
            <a:avLst>
              <a:gd name="adj1" fmla="val -6024"/>
              <a:gd name="adj2" fmla="val -78675"/>
              <a:gd name="adj3" fmla="val 16667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一实形</a:t>
            </a:r>
            <a:endParaRPr lang="en-US" altLang="zh-CN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两平行线</a:t>
            </a:r>
            <a:endParaRPr lang="zh-CN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092280" y="4402045"/>
            <a:ext cx="1512168" cy="533400"/>
          </a:xfrm>
          <a:prstGeom prst="wedgeRoundRectCallout">
            <a:avLst>
              <a:gd name="adj1" fmla="val -26508"/>
              <a:gd name="adj2" fmla="val -114903"/>
              <a:gd name="adj3" fmla="val 16667"/>
            </a:avLst>
          </a:prstGeom>
          <a:solidFill>
            <a:srgbClr val="66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三类似形</a:t>
            </a:r>
            <a:endParaRPr lang="zh-CN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5198109" y="4324314"/>
            <a:ext cx="1223963" cy="688862"/>
          </a:xfrm>
          <a:prstGeom prst="wedgeRoundRectCallout">
            <a:avLst>
              <a:gd name="adj1" fmla="val -29805"/>
              <a:gd name="adj2" fmla="val -91061"/>
              <a:gd name="adj3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一斜线</a:t>
            </a:r>
            <a:endParaRPr lang="en-US" altLang="zh-CN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两类似</a:t>
            </a:r>
            <a:endParaRPr lang="zh-CN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0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8" grpId="0" build="p" autoUpdateAnimBg="0"/>
      <p:bldP spid="21549" grpId="0" build="p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846465" y="260648"/>
            <a:ext cx="594160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2.4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平面的投影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834231" y="1279525"/>
            <a:ext cx="5465961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2.4.1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平面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的几何表示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99247"/>
            <a:ext cx="5562587" cy="44329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2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6" name="Rectangle 50"/>
          <p:cNvSpPr>
            <a:spLocks noChangeArrowheads="1"/>
          </p:cNvSpPr>
          <p:nvPr/>
        </p:nvSpPr>
        <p:spPr bwMode="auto">
          <a:xfrm flipV="1">
            <a:off x="3276922" y="1052736"/>
            <a:ext cx="5687566" cy="511256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5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0431" y="260648"/>
            <a:ext cx="8137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已知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一平面图形的两面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投影，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求第三面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投影。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7536185" y="1409700"/>
            <a:ext cx="7937" cy="3233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 flipV="1">
            <a:off x="6723385" y="1423988"/>
            <a:ext cx="4762" cy="2409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 flipV="1">
            <a:off x="6180460" y="2566988"/>
            <a:ext cx="256222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V="1">
            <a:off x="6153472" y="3200400"/>
            <a:ext cx="2503488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2"/>
          <p:cNvSpPr>
            <a:spLocks/>
          </p:cNvSpPr>
          <p:nvPr/>
        </p:nvSpPr>
        <p:spPr bwMode="auto">
          <a:xfrm>
            <a:off x="2254572" y="1874838"/>
            <a:ext cx="4763" cy="1587"/>
          </a:xfrm>
          <a:custGeom>
            <a:avLst/>
            <a:gdLst>
              <a:gd name="T0" fmla="*/ 0 w 18"/>
              <a:gd name="T1" fmla="*/ 0 h 6"/>
              <a:gd name="T2" fmla="*/ 9 w 18"/>
              <a:gd name="T3" fmla="*/ 6 h 6"/>
              <a:gd name="T4" fmla="*/ 18 w 18"/>
              <a:gd name="T5" fmla="*/ 2 h 6"/>
              <a:gd name="T6" fmla="*/ 0 w 18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6">
                <a:moveTo>
                  <a:pt x="0" y="0"/>
                </a:moveTo>
                <a:lnTo>
                  <a:pt x="9" y="6"/>
                </a:lnTo>
                <a:lnTo>
                  <a:pt x="1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3" name="Group 8"/>
          <p:cNvGrpSpPr>
            <a:grpSpLocks/>
          </p:cNvGrpSpPr>
          <p:nvPr/>
        </p:nvGrpSpPr>
        <p:grpSpPr bwMode="auto">
          <a:xfrm>
            <a:off x="7613972" y="1166813"/>
            <a:ext cx="287338" cy="209550"/>
            <a:chOff x="4030" y="1092"/>
            <a:chExt cx="154" cy="112"/>
          </a:xfrm>
        </p:grpSpPr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4030" y="1092"/>
              <a:ext cx="65" cy="112"/>
            </a:xfrm>
            <a:custGeom>
              <a:avLst/>
              <a:gdLst>
                <a:gd name="T0" fmla="*/ 73 w 155"/>
                <a:gd name="T1" fmla="*/ 0 h 271"/>
                <a:gd name="T2" fmla="*/ 0 w 155"/>
                <a:gd name="T3" fmla="*/ 271 h 271"/>
                <a:gd name="T4" fmla="*/ 67 w 155"/>
                <a:gd name="T5" fmla="*/ 271 h 271"/>
                <a:gd name="T6" fmla="*/ 110 w 155"/>
                <a:gd name="T7" fmla="*/ 256 h 271"/>
                <a:gd name="T8" fmla="*/ 135 w 155"/>
                <a:gd name="T9" fmla="*/ 219 h 271"/>
                <a:gd name="T10" fmla="*/ 155 w 155"/>
                <a:gd name="T11" fmla="*/ 143 h 271"/>
                <a:gd name="T12" fmla="*/ 149 w 155"/>
                <a:gd name="T13" fmla="*/ 106 h 271"/>
                <a:gd name="T14" fmla="*/ 116 w 155"/>
                <a:gd name="T15" fmla="*/ 90 h 271"/>
                <a:gd name="T16" fmla="*/ 48 w 155"/>
                <a:gd name="T17" fmla="*/ 9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71">
                  <a:moveTo>
                    <a:pt x="73" y="0"/>
                  </a:moveTo>
                  <a:lnTo>
                    <a:pt x="0" y="271"/>
                  </a:lnTo>
                  <a:lnTo>
                    <a:pt x="67" y="271"/>
                  </a:lnTo>
                  <a:lnTo>
                    <a:pt x="110" y="256"/>
                  </a:lnTo>
                  <a:lnTo>
                    <a:pt x="135" y="219"/>
                  </a:lnTo>
                  <a:lnTo>
                    <a:pt x="155" y="143"/>
                  </a:lnTo>
                  <a:lnTo>
                    <a:pt x="149" y="106"/>
                  </a:lnTo>
                  <a:lnTo>
                    <a:pt x="116" y="90"/>
                  </a:lnTo>
                  <a:lnTo>
                    <a:pt x="48" y="90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V="1">
              <a:off x="4142" y="1092"/>
              <a:ext cx="13" cy="2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 flipH="1">
              <a:off x="4172" y="1092"/>
              <a:ext cx="12" cy="2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6728147" y="3206750"/>
            <a:ext cx="1560513" cy="476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V="1">
            <a:off x="7536185" y="2573338"/>
            <a:ext cx="752475" cy="635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3683322" y="3443288"/>
            <a:ext cx="4843463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 flipV="1">
            <a:off x="7536185" y="1409700"/>
            <a:ext cx="7937" cy="1169988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H="1" flipV="1">
            <a:off x="6717035" y="1425575"/>
            <a:ext cx="11112" cy="17811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4072260" y="1409700"/>
            <a:ext cx="1587" cy="180975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 flipH="1">
            <a:off x="6340797" y="1204913"/>
            <a:ext cx="0" cy="438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22"/>
          <p:cNvSpPr>
            <a:spLocks noChangeShapeType="1"/>
          </p:cNvSpPr>
          <p:nvPr/>
        </p:nvSpPr>
        <p:spPr bwMode="auto">
          <a:xfrm flipV="1">
            <a:off x="4072260" y="3824288"/>
            <a:ext cx="265588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>
            <a:off x="4072260" y="3833813"/>
            <a:ext cx="2108200" cy="1565275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 flipV="1">
            <a:off x="4072260" y="3206750"/>
            <a:ext cx="2106612" cy="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 flipH="1">
            <a:off x="4061147" y="3206750"/>
            <a:ext cx="11113" cy="627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6180460" y="3206750"/>
            <a:ext cx="6350" cy="2192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5164460" y="2579688"/>
            <a:ext cx="1587" cy="2063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5162872" y="4648200"/>
            <a:ext cx="23717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>
            <a:off x="6180460" y="5399088"/>
            <a:ext cx="210820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 flipH="1" flipV="1">
            <a:off x="5164460" y="2573338"/>
            <a:ext cx="1022350" cy="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36"/>
          <p:cNvSpPr>
            <a:spLocks noChangeShapeType="1"/>
          </p:cNvSpPr>
          <p:nvPr/>
        </p:nvSpPr>
        <p:spPr bwMode="auto">
          <a:xfrm flipV="1">
            <a:off x="6180460" y="2560638"/>
            <a:ext cx="0" cy="646112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6" name="Group 38"/>
          <p:cNvGrpSpPr>
            <a:grpSpLocks/>
          </p:cNvGrpSpPr>
          <p:nvPr/>
        </p:nvGrpSpPr>
        <p:grpSpPr bwMode="auto">
          <a:xfrm>
            <a:off x="3723010" y="4116388"/>
            <a:ext cx="279400" cy="261937"/>
            <a:chOff x="1944" y="2673"/>
            <a:chExt cx="149" cy="141"/>
          </a:xfrm>
        </p:grpSpPr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1944" y="2673"/>
              <a:ext cx="37" cy="141"/>
            </a:xfrm>
            <a:custGeom>
              <a:avLst/>
              <a:gdLst>
                <a:gd name="T0" fmla="*/ 89 w 89"/>
                <a:gd name="T1" fmla="*/ 0 h 332"/>
                <a:gd name="T2" fmla="*/ 14 w 89"/>
                <a:gd name="T3" fmla="*/ 166 h 332"/>
                <a:gd name="T4" fmla="*/ 0 w 89"/>
                <a:gd name="T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332">
                  <a:moveTo>
                    <a:pt x="89" y="0"/>
                  </a:moveTo>
                  <a:lnTo>
                    <a:pt x="14" y="166"/>
                  </a:lnTo>
                  <a:lnTo>
                    <a:pt x="0" y="33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40"/>
            <p:cNvSpPr>
              <a:spLocks noChangeShapeType="1"/>
            </p:cNvSpPr>
            <p:nvPr/>
          </p:nvSpPr>
          <p:spPr bwMode="auto">
            <a:xfrm flipV="1">
              <a:off x="1996" y="2710"/>
              <a:ext cx="25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2021" y="2685"/>
              <a:ext cx="33" cy="25"/>
            </a:xfrm>
            <a:custGeom>
              <a:avLst/>
              <a:gdLst>
                <a:gd name="T0" fmla="*/ 77 w 77"/>
                <a:gd name="T1" fmla="*/ 0 h 61"/>
                <a:gd name="T2" fmla="*/ 30 w 77"/>
                <a:gd name="T3" fmla="*/ 17 h 61"/>
                <a:gd name="T4" fmla="*/ 0 w 77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1">
                  <a:moveTo>
                    <a:pt x="77" y="0"/>
                  </a:moveTo>
                  <a:lnTo>
                    <a:pt x="30" y="17"/>
                  </a:lnTo>
                  <a:lnTo>
                    <a:pt x="0" y="6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>
              <a:off x="2004" y="2723"/>
              <a:ext cx="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2056" y="2673"/>
              <a:ext cx="37" cy="141"/>
            </a:xfrm>
            <a:custGeom>
              <a:avLst/>
              <a:gdLst>
                <a:gd name="T0" fmla="*/ 0 w 89"/>
                <a:gd name="T1" fmla="*/ 332 h 332"/>
                <a:gd name="T2" fmla="*/ 74 w 89"/>
                <a:gd name="T3" fmla="*/ 166 h 332"/>
                <a:gd name="T4" fmla="*/ 89 w 89"/>
                <a:gd name="T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332">
                  <a:moveTo>
                    <a:pt x="0" y="332"/>
                  </a:moveTo>
                  <a:lnTo>
                    <a:pt x="74" y="166"/>
                  </a:lnTo>
                  <a:lnTo>
                    <a:pt x="8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44"/>
          <p:cNvGrpSpPr>
            <a:grpSpLocks/>
          </p:cNvGrpSpPr>
          <p:nvPr/>
        </p:nvGrpSpPr>
        <p:grpSpPr bwMode="auto">
          <a:xfrm>
            <a:off x="3819847" y="3055938"/>
            <a:ext cx="187325" cy="212725"/>
            <a:chOff x="1996" y="2105"/>
            <a:chExt cx="100" cy="114"/>
          </a:xfrm>
        </p:grpSpPr>
        <p:sp>
          <p:nvSpPr>
            <p:cNvPr id="73" name="Line 45"/>
            <p:cNvSpPr>
              <a:spLocks noChangeShapeType="1"/>
            </p:cNvSpPr>
            <p:nvPr/>
          </p:nvSpPr>
          <p:spPr bwMode="auto">
            <a:xfrm flipV="1">
              <a:off x="1996" y="2130"/>
              <a:ext cx="25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2021" y="2105"/>
              <a:ext cx="30" cy="25"/>
            </a:xfrm>
            <a:custGeom>
              <a:avLst/>
              <a:gdLst>
                <a:gd name="T0" fmla="*/ 76 w 76"/>
                <a:gd name="T1" fmla="*/ 0 h 60"/>
                <a:gd name="T2" fmla="*/ 28 w 76"/>
                <a:gd name="T3" fmla="*/ 17 h 60"/>
                <a:gd name="T4" fmla="*/ 0 w 76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0">
                  <a:moveTo>
                    <a:pt x="76" y="0"/>
                  </a:moveTo>
                  <a:lnTo>
                    <a:pt x="28" y="17"/>
                  </a:lnTo>
                  <a:lnTo>
                    <a:pt x="0" y="6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47"/>
            <p:cNvSpPr>
              <a:spLocks noChangeShapeType="1"/>
            </p:cNvSpPr>
            <p:nvPr/>
          </p:nvSpPr>
          <p:spPr bwMode="auto">
            <a:xfrm>
              <a:off x="2004" y="2143"/>
              <a:ext cx="37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48"/>
            <p:cNvSpPr>
              <a:spLocks noChangeShapeType="1"/>
            </p:cNvSpPr>
            <p:nvPr/>
          </p:nvSpPr>
          <p:spPr bwMode="auto">
            <a:xfrm flipV="1">
              <a:off x="2083" y="2105"/>
              <a:ext cx="13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" name="Group 49"/>
          <p:cNvGrpSpPr>
            <a:grpSpLocks/>
          </p:cNvGrpSpPr>
          <p:nvPr/>
        </p:nvGrpSpPr>
        <p:grpSpPr bwMode="auto">
          <a:xfrm>
            <a:off x="5923285" y="5761038"/>
            <a:ext cx="300037" cy="263525"/>
            <a:chOff x="3123" y="3555"/>
            <a:chExt cx="161" cy="141"/>
          </a:xfrm>
        </p:grpSpPr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3123" y="3555"/>
              <a:ext cx="33" cy="141"/>
            </a:xfrm>
            <a:custGeom>
              <a:avLst/>
              <a:gdLst>
                <a:gd name="T0" fmla="*/ 88 w 88"/>
                <a:gd name="T1" fmla="*/ 0 h 333"/>
                <a:gd name="T2" fmla="*/ 14 w 88"/>
                <a:gd name="T3" fmla="*/ 167 h 333"/>
                <a:gd name="T4" fmla="*/ 0 w 88"/>
                <a:gd name="T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333">
                  <a:moveTo>
                    <a:pt x="88" y="0"/>
                  </a:moveTo>
                  <a:lnTo>
                    <a:pt x="14" y="167"/>
                  </a:lnTo>
                  <a:lnTo>
                    <a:pt x="0" y="33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51"/>
            <p:cNvSpPr>
              <a:spLocks noChangeShapeType="1"/>
            </p:cNvSpPr>
            <p:nvPr/>
          </p:nvSpPr>
          <p:spPr bwMode="auto">
            <a:xfrm flipH="1">
              <a:off x="3181" y="3684"/>
              <a:ext cx="3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3166" y="3664"/>
              <a:ext cx="15" cy="20"/>
            </a:xfrm>
            <a:custGeom>
              <a:avLst/>
              <a:gdLst>
                <a:gd name="T0" fmla="*/ 0 w 33"/>
                <a:gd name="T1" fmla="*/ 0 h 45"/>
                <a:gd name="T2" fmla="*/ 4 w 33"/>
                <a:gd name="T3" fmla="*/ 33 h 45"/>
                <a:gd name="T4" fmla="*/ 33 w 33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5">
                  <a:moveTo>
                    <a:pt x="0" y="0"/>
                  </a:moveTo>
                  <a:lnTo>
                    <a:pt x="4" y="33"/>
                  </a:lnTo>
                  <a:lnTo>
                    <a:pt x="33" y="4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53"/>
            <p:cNvSpPr>
              <a:spLocks noChangeShapeType="1"/>
            </p:cNvSpPr>
            <p:nvPr/>
          </p:nvSpPr>
          <p:spPr bwMode="auto">
            <a:xfrm flipV="1">
              <a:off x="3166" y="3634"/>
              <a:ext cx="9" cy="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3175" y="3609"/>
              <a:ext cx="52" cy="25"/>
            </a:xfrm>
            <a:custGeom>
              <a:avLst/>
              <a:gdLst>
                <a:gd name="T0" fmla="*/ 121 w 121"/>
                <a:gd name="T1" fmla="*/ 61 h 61"/>
                <a:gd name="T2" fmla="*/ 114 w 121"/>
                <a:gd name="T3" fmla="*/ 18 h 61"/>
                <a:gd name="T4" fmla="*/ 76 w 121"/>
                <a:gd name="T5" fmla="*/ 0 h 61"/>
                <a:gd name="T6" fmla="*/ 28 w 121"/>
                <a:gd name="T7" fmla="*/ 18 h 61"/>
                <a:gd name="T8" fmla="*/ 0 w 121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1">
                  <a:moveTo>
                    <a:pt x="121" y="61"/>
                  </a:moveTo>
                  <a:lnTo>
                    <a:pt x="114" y="18"/>
                  </a:lnTo>
                  <a:lnTo>
                    <a:pt x="76" y="0"/>
                  </a:lnTo>
                  <a:lnTo>
                    <a:pt x="28" y="18"/>
                  </a:lnTo>
                  <a:lnTo>
                    <a:pt x="0" y="6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55"/>
            <p:cNvSpPr>
              <a:spLocks/>
            </p:cNvSpPr>
            <p:nvPr/>
          </p:nvSpPr>
          <p:spPr bwMode="auto">
            <a:xfrm>
              <a:off x="3171" y="3634"/>
              <a:ext cx="56" cy="12"/>
            </a:xfrm>
            <a:custGeom>
              <a:avLst/>
              <a:gdLst>
                <a:gd name="T0" fmla="*/ 130 w 130"/>
                <a:gd name="T1" fmla="*/ 0 h 30"/>
                <a:gd name="T2" fmla="*/ 121 w 130"/>
                <a:gd name="T3" fmla="*/ 30 h 30"/>
                <a:gd name="T4" fmla="*/ 0 w 13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30">
                  <a:moveTo>
                    <a:pt x="130" y="0"/>
                  </a:moveTo>
                  <a:lnTo>
                    <a:pt x="121" y="30"/>
                  </a:lnTo>
                  <a:lnTo>
                    <a:pt x="0" y="3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3247" y="3555"/>
              <a:ext cx="37" cy="141"/>
            </a:xfrm>
            <a:custGeom>
              <a:avLst/>
              <a:gdLst>
                <a:gd name="T0" fmla="*/ 0 w 89"/>
                <a:gd name="T1" fmla="*/ 333 h 333"/>
                <a:gd name="T2" fmla="*/ 74 w 89"/>
                <a:gd name="T3" fmla="*/ 167 h 333"/>
                <a:gd name="T4" fmla="*/ 89 w 89"/>
                <a:gd name="T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333">
                  <a:moveTo>
                    <a:pt x="0" y="333"/>
                  </a:moveTo>
                  <a:lnTo>
                    <a:pt x="74" y="167"/>
                  </a:lnTo>
                  <a:lnTo>
                    <a:pt x="8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" name="Group 57"/>
          <p:cNvGrpSpPr>
            <a:grpSpLocks/>
          </p:cNvGrpSpPr>
          <p:nvPr/>
        </p:nvGrpSpPr>
        <p:grpSpPr bwMode="auto">
          <a:xfrm>
            <a:off x="6067747" y="5441950"/>
            <a:ext cx="141288" cy="209550"/>
            <a:chOff x="3201" y="3384"/>
            <a:chExt cx="76" cy="112"/>
          </a:xfrm>
        </p:grpSpPr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3216" y="3384"/>
              <a:ext cx="61" cy="112"/>
            </a:xfrm>
            <a:custGeom>
              <a:avLst/>
              <a:gdLst>
                <a:gd name="T0" fmla="*/ 141 w 141"/>
                <a:gd name="T1" fmla="*/ 0 h 271"/>
                <a:gd name="T2" fmla="*/ 68 w 141"/>
                <a:gd name="T3" fmla="*/ 271 h 271"/>
                <a:gd name="T4" fmla="*/ 0 w 141"/>
                <a:gd name="T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271">
                  <a:moveTo>
                    <a:pt x="141" y="0"/>
                  </a:moveTo>
                  <a:lnTo>
                    <a:pt x="68" y="271"/>
                  </a:lnTo>
                  <a:lnTo>
                    <a:pt x="0" y="27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3201" y="3473"/>
              <a:ext cx="15" cy="23"/>
            </a:xfrm>
            <a:custGeom>
              <a:avLst/>
              <a:gdLst>
                <a:gd name="T0" fmla="*/ 0 w 38"/>
                <a:gd name="T1" fmla="*/ 0 h 52"/>
                <a:gd name="T2" fmla="*/ 6 w 38"/>
                <a:gd name="T3" fmla="*/ 37 h 52"/>
                <a:gd name="T4" fmla="*/ 38 w 38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6" y="37"/>
                  </a:lnTo>
                  <a:lnTo>
                    <a:pt x="38" y="5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60"/>
            <p:cNvSpPr>
              <a:spLocks noChangeShapeType="1"/>
            </p:cNvSpPr>
            <p:nvPr/>
          </p:nvSpPr>
          <p:spPr bwMode="auto">
            <a:xfrm flipV="1">
              <a:off x="3201" y="3441"/>
              <a:ext cx="9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3210" y="3421"/>
              <a:ext cx="27" cy="20"/>
            </a:xfrm>
            <a:custGeom>
              <a:avLst/>
              <a:gdLst>
                <a:gd name="T0" fmla="*/ 67 w 67"/>
                <a:gd name="T1" fmla="*/ 0 h 53"/>
                <a:gd name="T2" fmla="*/ 26 w 67"/>
                <a:gd name="T3" fmla="*/ 16 h 53"/>
                <a:gd name="T4" fmla="*/ 0 w 67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3">
                  <a:moveTo>
                    <a:pt x="67" y="0"/>
                  </a:moveTo>
                  <a:lnTo>
                    <a:pt x="26" y="16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62"/>
            <p:cNvSpPr>
              <a:spLocks noChangeShapeType="1"/>
            </p:cNvSpPr>
            <p:nvPr/>
          </p:nvSpPr>
          <p:spPr bwMode="auto">
            <a:xfrm>
              <a:off x="3237" y="3421"/>
              <a:ext cx="3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1" name="Group 63"/>
          <p:cNvGrpSpPr>
            <a:grpSpLocks/>
          </p:cNvGrpSpPr>
          <p:nvPr/>
        </p:nvGrpSpPr>
        <p:grpSpPr bwMode="auto">
          <a:xfrm>
            <a:off x="4845372" y="4960938"/>
            <a:ext cx="282575" cy="255587"/>
            <a:chOff x="2546" y="3126"/>
            <a:chExt cx="151" cy="137"/>
          </a:xfrm>
        </p:grpSpPr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2546" y="3126"/>
              <a:ext cx="35" cy="137"/>
            </a:xfrm>
            <a:custGeom>
              <a:avLst/>
              <a:gdLst>
                <a:gd name="T0" fmla="*/ 89 w 89"/>
                <a:gd name="T1" fmla="*/ 0 h 331"/>
                <a:gd name="T2" fmla="*/ 15 w 89"/>
                <a:gd name="T3" fmla="*/ 166 h 331"/>
                <a:gd name="T4" fmla="*/ 0 w 89"/>
                <a:gd name="T5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331">
                  <a:moveTo>
                    <a:pt x="89" y="0"/>
                  </a:moveTo>
                  <a:lnTo>
                    <a:pt x="15" y="166"/>
                  </a:lnTo>
                  <a:lnTo>
                    <a:pt x="0" y="33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65"/>
            <p:cNvSpPr>
              <a:spLocks noChangeShapeType="1"/>
            </p:cNvSpPr>
            <p:nvPr/>
          </p:nvSpPr>
          <p:spPr bwMode="auto">
            <a:xfrm flipH="1">
              <a:off x="2609" y="3252"/>
              <a:ext cx="1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2594" y="3228"/>
              <a:ext cx="15" cy="24"/>
            </a:xfrm>
            <a:custGeom>
              <a:avLst/>
              <a:gdLst>
                <a:gd name="T0" fmla="*/ 0 w 38"/>
                <a:gd name="T1" fmla="*/ 0 h 53"/>
                <a:gd name="T2" fmla="*/ 5 w 38"/>
                <a:gd name="T3" fmla="*/ 37 h 53"/>
                <a:gd name="T4" fmla="*/ 38 w 3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3">
                  <a:moveTo>
                    <a:pt x="0" y="0"/>
                  </a:moveTo>
                  <a:lnTo>
                    <a:pt x="5" y="37"/>
                  </a:lnTo>
                  <a:lnTo>
                    <a:pt x="38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67"/>
            <p:cNvSpPr>
              <a:spLocks noChangeShapeType="1"/>
            </p:cNvSpPr>
            <p:nvPr/>
          </p:nvSpPr>
          <p:spPr bwMode="auto">
            <a:xfrm flipV="1">
              <a:off x="2594" y="3198"/>
              <a:ext cx="7" cy="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2601" y="3176"/>
              <a:ext cx="29" cy="22"/>
            </a:xfrm>
            <a:custGeom>
              <a:avLst/>
              <a:gdLst>
                <a:gd name="T0" fmla="*/ 67 w 67"/>
                <a:gd name="T1" fmla="*/ 0 h 53"/>
                <a:gd name="T2" fmla="*/ 26 w 67"/>
                <a:gd name="T3" fmla="*/ 15 h 53"/>
                <a:gd name="T4" fmla="*/ 0 w 67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3">
                  <a:moveTo>
                    <a:pt x="67" y="0"/>
                  </a:moveTo>
                  <a:lnTo>
                    <a:pt x="26" y="15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69"/>
            <p:cNvSpPr>
              <a:spLocks noChangeShapeType="1"/>
            </p:cNvSpPr>
            <p:nvPr/>
          </p:nvSpPr>
          <p:spPr bwMode="auto">
            <a:xfrm>
              <a:off x="2630" y="3176"/>
              <a:ext cx="1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2660" y="3126"/>
              <a:ext cx="37" cy="137"/>
            </a:xfrm>
            <a:custGeom>
              <a:avLst/>
              <a:gdLst>
                <a:gd name="T0" fmla="*/ 0 w 88"/>
                <a:gd name="T1" fmla="*/ 331 h 331"/>
                <a:gd name="T2" fmla="*/ 74 w 88"/>
                <a:gd name="T3" fmla="*/ 166 h 331"/>
                <a:gd name="T4" fmla="*/ 88 w 88"/>
                <a:gd name="T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331">
                  <a:moveTo>
                    <a:pt x="0" y="331"/>
                  </a:moveTo>
                  <a:lnTo>
                    <a:pt x="74" y="166"/>
                  </a:lnTo>
                  <a:lnTo>
                    <a:pt x="8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9" name="Freeform 71"/>
          <p:cNvSpPr>
            <a:spLocks/>
          </p:cNvSpPr>
          <p:nvPr/>
        </p:nvSpPr>
        <p:spPr bwMode="auto">
          <a:xfrm>
            <a:off x="5040635" y="4694238"/>
            <a:ext cx="117475" cy="211137"/>
          </a:xfrm>
          <a:custGeom>
            <a:avLst/>
            <a:gdLst>
              <a:gd name="T0" fmla="*/ 73 w 154"/>
              <a:gd name="T1" fmla="*/ 0 h 271"/>
              <a:gd name="T2" fmla="*/ 0 w 154"/>
              <a:gd name="T3" fmla="*/ 271 h 271"/>
              <a:gd name="T4" fmla="*/ 67 w 154"/>
              <a:gd name="T5" fmla="*/ 271 h 271"/>
              <a:gd name="T6" fmla="*/ 109 w 154"/>
              <a:gd name="T7" fmla="*/ 256 h 271"/>
              <a:gd name="T8" fmla="*/ 134 w 154"/>
              <a:gd name="T9" fmla="*/ 218 h 271"/>
              <a:gd name="T10" fmla="*/ 154 w 154"/>
              <a:gd name="T11" fmla="*/ 143 h 271"/>
              <a:gd name="T12" fmla="*/ 149 w 154"/>
              <a:gd name="T13" fmla="*/ 106 h 271"/>
              <a:gd name="T14" fmla="*/ 116 w 154"/>
              <a:gd name="T15" fmla="*/ 90 h 271"/>
              <a:gd name="T16" fmla="*/ 48 w 154"/>
              <a:gd name="T17" fmla="*/ 9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271">
                <a:moveTo>
                  <a:pt x="73" y="0"/>
                </a:moveTo>
                <a:lnTo>
                  <a:pt x="0" y="271"/>
                </a:lnTo>
                <a:lnTo>
                  <a:pt x="67" y="271"/>
                </a:lnTo>
                <a:lnTo>
                  <a:pt x="109" y="256"/>
                </a:lnTo>
                <a:lnTo>
                  <a:pt x="134" y="218"/>
                </a:lnTo>
                <a:lnTo>
                  <a:pt x="154" y="143"/>
                </a:lnTo>
                <a:lnTo>
                  <a:pt x="149" y="106"/>
                </a:lnTo>
                <a:lnTo>
                  <a:pt x="116" y="90"/>
                </a:lnTo>
                <a:lnTo>
                  <a:pt x="48" y="9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0" name="Group 72"/>
          <p:cNvGrpSpPr>
            <a:grpSpLocks/>
          </p:cNvGrpSpPr>
          <p:nvPr/>
        </p:nvGrpSpPr>
        <p:grpSpPr bwMode="auto">
          <a:xfrm>
            <a:off x="6064572" y="2282825"/>
            <a:ext cx="220663" cy="209550"/>
            <a:chOff x="3200" y="1690"/>
            <a:chExt cx="117" cy="113"/>
          </a:xfrm>
        </p:grpSpPr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3215" y="1690"/>
              <a:ext cx="60" cy="113"/>
            </a:xfrm>
            <a:custGeom>
              <a:avLst/>
              <a:gdLst>
                <a:gd name="T0" fmla="*/ 141 w 141"/>
                <a:gd name="T1" fmla="*/ 0 h 271"/>
                <a:gd name="T2" fmla="*/ 69 w 141"/>
                <a:gd name="T3" fmla="*/ 271 h 271"/>
                <a:gd name="T4" fmla="*/ 0 w 141"/>
                <a:gd name="T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271">
                  <a:moveTo>
                    <a:pt x="141" y="0"/>
                  </a:moveTo>
                  <a:lnTo>
                    <a:pt x="69" y="271"/>
                  </a:lnTo>
                  <a:lnTo>
                    <a:pt x="0" y="27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3200" y="1783"/>
              <a:ext cx="15" cy="20"/>
            </a:xfrm>
            <a:custGeom>
              <a:avLst/>
              <a:gdLst>
                <a:gd name="T0" fmla="*/ 0 w 38"/>
                <a:gd name="T1" fmla="*/ 0 h 53"/>
                <a:gd name="T2" fmla="*/ 5 w 38"/>
                <a:gd name="T3" fmla="*/ 37 h 53"/>
                <a:gd name="T4" fmla="*/ 38 w 3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3">
                  <a:moveTo>
                    <a:pt x="0" y="0"/>
                  </a:moveTo>
                  <a:lnTo>
                    <a:pt x="5" y="37"/>
                  </a:lnTo>
                  <a:lnTo>
                    <a:pt x="38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75"/>
            <p:cNvSpPr>
              <a:spLocks noChangeShapeType="1"/>
            </p:cNvSpPr>
            <p:nvPr/>
          </p:nvSpPr>
          <p:spPr bwMode="auto">
            <a:xfrm flipV="1">
              <a:off x="3200" y="1751"/>
              <a:ext cx="6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3206" y="1727"/>
              <a:ext cx="29" cy="24"/>
            </a:xfrm>
            <a:custGeom>
              <a:avLst/>
              <a:gdLst>
                <a:gd name="T0" fmla="*/ 67 w 67"/>
                <a:gd name="T1" fmla="*/ 0 h 53"/>
                <a:gd name="T2" fmla="*/ 26 w 67"/>
                <a:gd name="T3" fmla="*/ 16 h 53"/>
                <a:gd name="T4" fmla="*/ 0 w 67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3">
                  <a:moveTo>
                    <a:pt x="67" y="0"/>
                  </a:moveTo>
                  <a:lnTo>
                    <a:pt x="26" y="16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77"/>
            <p:cNvSpPr>
              <a:spLocks noChangeShapeType="1"/>
            </p:cNvSpPr>
            <p:nvPr/>
          </p:nvSpPr>
          <p:spPr bwMode="auto">
            <a:xfrm>
              <a:off x="3235" y="1727"/>
              <a:ext cx="3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78"/>
            <p:cNvSpPr>
              <a:spLocks noChangeShapeType="1"/>
            </p:cNvSpPr>
            <p:nvPr/>
          </p:nvSpPr>
          <p:spPr bwMode="auto">
            <a:xfrm flipV="1">
              <a:off x="3304" y="1690"/>
              <a:ext cx="13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1" name="Group 83"/>
          <p:cNvGrpSpPr>
            <a:grpSpLocks/>
          </p:cNvGrpSpPr>
          <p:nvPr/>
        </p:nvGrpSpPr>
        <p:grpSpPr bwMode="auto">
          <a:xfrm>
            <a:off x="5253360" y="2282825"/>
            <a:ext cx="195262" cy="219075"/>
            <a:chOff x="2764" y="1690"/>
            <a:chExt cx="105" cy="118"/>
          </a:xfrm>
        </p:grpSpPr>
        <p:sp>
          <p:nvSpPr>
            <p:cNvPr id="112" name="Line 84"/>
            <p:cNvSpPr>
              <a:spLocks noChangeShapeType="1"/>
            </p:cNvSpPr>
            <p:nvPr/>
          </p:nvSpPr>
          <p:spPr bwMode="auto">
            <a:xfrm flipH="1">
              <a:off x="2779" y="1804"/>
              <a:ext cx="1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2764" y="1783"/>
              <a:ext cx="15" cy="21"/>
            </a:xfrm>
            <a:custGeom>
              <a:avLst/>
              <a:gdLst>
                <a:gd name="T0" fmla="*/ 0 w 38"/>
                <a:gd name="T1" fmla="*/ 0 h 53"/>
                <a:gd name="T2" fmla="*/ 5 w 38"/>
                <a:gd name="T3" fmla="*/ 37 h 53"/>
                <a:gd name="T4" fmla="*/ 38 w 3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3">
                  <a:moveTo>
                    <a:pt x="0" y="0"/>
                  </a:moveTo>
                  <a:lnTo>
                    <a:pt x="5" y="37"/>
                  </a:lnTo>
                  <a:lnTo>
                    <a:pt x="38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86"/>
            <p:cNvSpPr>
              <a:spLocks noChangeShapeType="1"/>
            </p:cNvSpPr>
            <p:nvPr/>
          </p:nvSpPr>
          <p:spPr bwMode="auto">
            <a:xfrm flipV="1">
              <a:off x="2764" y="1751"/>
              <a:ext cx="8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87"/>
            <p:cNvSpPr>
              <a:spLocks/>
            </p:cNvSpPr>
            <p:nvPr/>
          </p:nvSpPr>
          <p:spPr bwMode="auto">
            <a:xfrm>
              <a:off x="2772" y="1727"/>
              <a:ext cx="27" cy="24"/>
            </a:xfrm>
            <a:custGeom>
              <a:avLst/>
              <a:gdLst>
                <a:gd name="T0" fmla="*/ 67 w 67"/>
                <a:gd name="T1" fmla="*/ 0 h 53"/>
                <a:gd name="T2" fmla="*/ 26 w 67"/>
                <a:gd name="T3" fmla="*/ 16 h 53"/>
                <a:gd name="T4" fmla="*/ 0 w 67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3">
                  <a:moveTo>
                    <a:pt x="67" y="0"/>
                  </a:moveTo>
                  <a:lnTo>
                    <a:pt x="26" y="16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88"/>
            <p:cNvSpPr>
              <a:spLocks noChangeShapeType="1"/>
            </p:cNvSpPr>
            <p:nvPr/>
          </p:nvSpPr>
          <p:spPr bwMode="auto">
            <a:xfrm>
              <a:off x="2799" y="1727"/>
              <a:ext cx="1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89"/>
            <p:cNvSpPr>
              <a:spLocks noChangeShapeType="1"/>
            </p:cNvSpPr>
            <p:nvPr/>
          </p:nvSpPr>
          <p:spPr bwMode="auto">
            <a:xfrm flipV="1">
              <a:off x="2856" y="1690"/>
              <a:ext cx="13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" name="Group 90"/>
          <p:cNvGrpSpPr>
            <a:grpSpLocks/>
          </p:cNvGrpSpPr>
          <p:nvPr/>
        </p:nvGrpSpPr>
        <p:grpSpPr bwMode="auto">
          <a:xfrm>
            <a:off x="6782122" y="2949575"/>
            <a:ext cx="242888" cy="214313"/>
            <a:chOff x="3584" y="2048"/>
            <a:chExt cx="130" cy="115"/>
          </a:xfrm>
        </p:grpSpPr>
        <p:sp>
          <p:nvSpPr>
            <p:cNvPr id="119" name="Line 91"/>
            <p:cNvSpPr>
              <a:spLocks noChangeShapeType="1"/>
            </p:cNvSpPr>
            <p:nvPr/>
          </p:nvSpPr>
          <p:spPr bwMode="auto">
            <a:xfrm flipV="1">
              <a:off x="3584" y="2073"/>
              <a:ext cx="23" cy="9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3607" y="2048"/>
              <a:ext cx="32" cy="25"/>
            </a:xfrm>
            <a:custGeom>
              <a:avLst/>
              <a:gdLst>
                <a:gd name="T0" fmla="*/ 77 w 77"/>
                <a:gd name="T1" fmla="*/ 0 h 61"/>
                <a:gd name="T2" fmla="*/ 29 w 77"/>
                <a:gd name="T3" fmla="*/ 18 h 61"/>
                <a:gd name="T4" fmla="*/ 0 w 77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1">
                  <a:moveTo>
                    <a:pt x="77" y="0"/>
                  </a:moveTo>
                  <a:lnTo>
                    <a:pt x="29" y="18"/>
                  </a:lnTo>
                  <a:lnTo>
                    <a:pt x="0" y="61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93"/>
            <p:cNvSpPr>
              <a:spLocks noChangeShapeType="1"/>
            </p:cNvSpPr>
            <p:nvPr/>
          </p:nvSpPr>
          <p:spPr bwMode="auto">
            <a:xfrm>
              <a:off x="3592" y="2084"/>
              <a:ext cx="37" cy="4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94"/>
            <p:cNvSpPr>
              <a:spLocks noChangeShapeType="1"/>
            </p:cNvSpPr>
            <p:nvPr/>
          </p:nvSpPr>
          <p:spPr bwMode="auto">
            <a:xfrm flipV="1">
              <a:off x="3669" y="2048"/>
              <a:ext cx="15" cy="2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95"/>
            <p:cNvSpPr>
              <a:spLocks noChangeShapeType="1"/>
            </p:cNvSpPr>
            <p:nvPr/>
          </p:nvSpPr>
          <p:spPr bwMode="auto">
            <a:xfrm flipH="1">
              <a:off x="3703" y="2048"/>
              <a:ext cx="11" cy="2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4" name="Group 96"/>
          <p:cNvGrpSpPr>
            <a:grpSpLocks/>
          </p:cNvGrpSpPr>
          <p:nvPr/>
        </p:nvGrpSpPr>
        <p:grpSpPr bwMode="auto">
          <a:xfrm>
            <a:off x="5899472" y="2957513"/>
            <a:ext cx="223838" cy="214312"/>
            <a:chOff x="3289" y="2100"/>
            <a:chExt cx="120" cy="115"/>
          </a:xfrm>
        </p:grpSpPr>
        <p:sp>
          <p:nvSpPr>
            <p:cNvPr id="125" name="Line 97"/>
            <p:cNvSpPr>
              <a:spLocks noChangeShapeType="1"/>
            </p:cNvSpPr>
            <p:nvPr/>
          </p:nvSpPr>
          <p:spPr bwMode="auto">
            <a:xfrm flipH="1">
              <a:off x="3304" y="2214"/>
              <a:ext cx="3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98"/>
            <p:cNvSpPr>
              <a:spLocks/>
            </p:cNvSpPr>
            <p:nvPr/>
          </p:nvSpPr>
          <p:spPr bwMode="auto">
            <a:xfrm>
              <a:off x="3289" y="2193"/>
              <a:ext cx="15" cy="21"/>
            </a:xfrm>
            <a:custGeom>
              <a:avLst/>
              <a:gdLst>
                <a:gd name="T0" fmla="*/ 0 w 33"/>
                <a:gd name="T1" fmla="*/ 0 h 45"/>
                <a:gd name="T2" fmla="*/ 4 w 33"/>
                <a:gd name="T3" fmla="*/ 33 h 45"/>
                <a:gd name="T4" fmla="*/ 33 w 33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5">
                  <a:moveTo>
                    <a:pt x="0" y="0"/>
                  </a:moveTo>
                  <a:lnTo>
                    <a:pt x="4" y="33"/>
                  </a:lnTo>
                  <a:lnTo>
                    <a:pt x="33" y="4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99"/>
            <p:cNvSpPr>
              <a:spLocks noChangeShapeType="1"/>
            </p:cNvSpPr>
            <p:nvPr/>
          </p:nvSpPr>
          <p:spPr bwMode="auto">
            <a:xfrm flipV="1">
              <a:off x="3289" y="2163"/>
              <a:ext cx="10" cy="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00"/>
            <p:cNvSpPr>
              <a:spLocks/>
            </p:cNvSpPr>
            <p:nvPr/>
          </p:nvSpPr>
          <p:spPr bwMode="auto">
            <a:xfrm>
              <a:off x="3299" y="2138"/>
              <a:ext cx="50" cy="25"/>
            </a:xfrm>
            <a:custGeom>
              <a:avLst/>
              <a:gdLst>
                <a:gd name="T0" fmla="*/ 121 w 121"/>
                <a:gd name="T1" fmla="*/ 61 h 61"/>
                <a:gd name="T2" fmla="*/ 115 w 121"/>
                <a:gd name="T3" fmla="*/ 18 h 61"/>
                <a:gd name="T4" fmla="*/ 76 w 121"/>
                <a:gd name="T5" fmla="*/ 0 h 61"/>
                <a:gd name="T6" fmla="*/ 30 w 121"/>
                <a:gd name="T7" fmla="*/ 18 h 61"/>
                <a:gd name="T8" fmla="*/ 0 w 121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1">
                  <a:moveTo>
                    <a:pt x="121" y="61"/>
                  </a:moveTo>
                  <a:lnTo>
                    <a:pt x="115" y="18"/>
                  </a:lnTo>
                  <a:lnTo>
                    <a:pt x="76" y="0"/>
                  </a:lnTo>
                  <a:lnTo>
                    <a:pt x="30" y="18"/>
                  </a:lnTo>
                  <a:lnTo>
                    <a:pt x="0" y="6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01"/>
            <p:cNvSpPr>
              <a:spLocks/>
            </p:cNvSpPr>
            <p:nvPr/>
          </p:nvSpPr>
          <p:spPr bwMode="auto">
            <a:xfrm>
              <a:off x="3294" y="2163"/>
              <a:ext cx="55" cy="12"/>
            </a:xfrm>
            <a:custGeom>
              <a:avLst/>
              <a:gdLst>
                <a:gd name="T0" fmla="*/ 128 w 128"/>
                <a:gd name="T1" fmla="*/ 0 h 30"/>
                <a:gd name="T2" fmla="*/ 119 w 128"/>
                <a:gd name="T3" fmla="*/ 30 h 30"/>
                <a:gd name="T4" fmla="*/ 0 w 128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30">
                  <a:moveTo>
                    <a:pt x="128" y="0"/>
                  </a:moveTo>
                  <a:lnTo>
                    <a:pt x="119" y="30"/>
                  </a:lnTo>
                  <a:lnTo>
                    <a:pt x="0" y="3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102"/>
            <p:cNvSpPr>
              <a:spLocks noChangeShapeType="1"/>
            </p:cNvSpPr>
            <p:nvPr/>
          </p:nvSpPr>
          <p:spPr bwMode="auto">
            <a:xfrm flipV="1">
              <a:off x="3398" y="2100"/>
              <a:ext cx="11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1" name="Group 103"/>
          <p:cNvGrpSpPr>
            <a:grpSpLocks/>
          </p:cNvGrpSpPr>
          <p:nvPr/>
        </p:nvGrpSpPr>
        <p:grpSpPr bwMode="auto">
          <a:xfrm>
            <a:off x="7633022" y="2270125"/>
            <a:ext cx="257175" cy="219075"/>
            <a:chOff x="4020" y="1710"/>
            <a:chExt cx="137" cy="118"/>
          </a:xfrm>
        </p:grpSpPr>
        <p:sp>
          <p:nvSpPr>
            <p:cNvPr id="132" name="Line 104"/>
            <p:cNvSpPr>
              <a:spLocks noChangeShapeType="1"/>
            </p:cNvSpPr>
            <p:nvPr/>
          </p:nvSpPr>
          <p:spPr bwMode="auto">
            <a:xfrm flipH="1">
              <a:off x="4035" y="1824"/>
              <a:ext cx="17" cy="4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4020" y="1803"/>
              <a:ext cx="15" cy="21"/>
            </a:xfrm>
            <a:custGeom>
              <a:avLst/>
              <a:gdLst>
                <a:gd name="T0" fmla="*/ 0 w 39"/>
                <a:gd name="T1" fmla="*/ 0 h 53"/>
                <a:gd name="T2" fmla="*/ 6 w 39"/>
                <a:gd name="T3" fmla="*/ 37 h 53"/>
                <a:gd name="T4" fmla="*/ 39 w 39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3">
                  <a:moveTo>
                    <a:pt x="0" y="0"/>
                  </a:moveTo>
                  <a:lnTo>
                    <a:pt x="6" y="37"/>
                  </a:lnTo>
                  <a:lnTo>
                    <a:pt x="39" y="53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Line 106"/>
            <p:cNvSpPr>
              <a:spLocks noChangeShapeType="1"/>
            </p:cNvSpPr>
            <p:nvPr/>
          </p:nvSpPr>
          <p:spPr bwMode="auto">
            <a:xfrm flipV="1">
              <a:off x="4020" y="1771"/>
              <a:ext cx="6" cy="32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07"/>
            <p:cNvSpPr>
              <a:spLocks/>
            </p:cNvSpPr>
            <p:nvPr/>
          </p:nvSpPr>
          <p:spPr bwMode="auto">
            <a:xfrm>
              <a:off x="4026" y="1751"/>
              <a:ext cx="31" cy="20"/>
            </a:xfrm>
            <a:custGeom>
              <a:avLst/>
              <a:gdLst>
                <a:gd name="T0" fmla="*/ 68 w 68"/>
                <a:gd name="T1" fmla="*/ 0 h 52"/>
                <a:gd name="T2" fmla="*/ 26 w 68"/>
                <a:gd name="T3" fmla="*/ 14 h 52"/>
                <a:gd name="T4" fmla="*/ 0 w 68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52">
                  <a:moveTo>
                    <a:pt x="68" y="0"/>
                  </a:moveTo>
                  <a:lnTo>
                    <a:pt x="26" y="14"/>
                  </a:lnTo>
                  <a:lnTo>
                    <a:pt x="0" y="52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108"/>
            <p:cNvSpPr>
              <a:spLocks noChangeShapeType="1"/>
            </p:cNvSpPr>
            <p:nvPr/>
          </p:nvSpPr>
          <p:spPr bwMode="auto">
            <a:xfrm>
              <a:off x="4057" y="1751"/>
              <a:ext cx="15" cy="1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109"/>
            <p:cNvSpPr>
              <a:spLocks noChangeShapeType="1"/>
            </p:cNvSpPr>
            <p:nvPr/>
          </p:nvSpPr>
          <p:spPr bwMode="auto">
            <a:xfrm flipV="1">
              <a:off x="4112" y="1710"/>
              <a:ext cx="13" cy="26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110"/>
            <p:cNvSpPr>
              <a:spLocks noChangeShapeType="1"/>
            </p:cNvSpPr>
            <p:nvPr/>
          </p:nvSpPr>
          <p:spPr bwMode="auto">
            <a:xfrm flipH="1">
              <a:off x="4145" y="1710"/>
              <a:ext cx="12" cy="26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9" name="Line 111"/>
          <p:cNvSpPr>
            <a:spLocks noChangeShapeType="1"/>
          </p:cNvSpPr>
          <p:nvPr/>
        </p:nvSpPr>
        <p:spPr bwMode="auto">
          <a:xfrm flipH="1" flipV="1">
            <a:off x="4072260" y="1414463"/>
            <a:ext cx="1098550" cy="1587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Line 113"/>
          <p:cNvSpPr>
            <a:spLocks noChangeShapeType="1"/>
          </p:cNvSpPr>
          <p:nvPr/>
        </p:nvSpPr>
        <p:spPr bwMode="auto">
          <a:xfrm>
            <a:off x="5164460" y="1409700"/>
            <a:ext cx="290988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Line 114"/>
          <p:cNvSpPr>
            <a:spLocks noChangeShapeType="1"/>
          </p:cNvSpPr>
          <p:nvPr/>
        </p:nvSpPr>
        <p:spPr bwMode="auto">
          <a:xfrm>
            <a:off x="6728147" y="1409700"/>
            <a:ext cx="808038" cy="476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8" name="Group 120"/>
          <p:cNvGrpSpPr>
            <a:grpSpLocks/>
          </p:cNvGrpSpPr>
          <p:nvPr/>
        </p:nvGrpSpPr>
        <p:grpSpPr bwMode="auto">
          <a:xfrm>
            <a:off x="5175572" y="1138238"/>
            <a:ext cx="234950" cy="212725"/>
            <a:chOff x="2723" y="1077"/>
            <a:chExt cx="126" cy="114"/>
          </a:xfrm>
        </p:grpSpPr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2723" y="1077"/>
              <a:ext cx="66" cy="114"/>
            </a:xfrm>
            <a:custGeom>
              <a:avLst/>
              <a:gdLst>
                <a:gd name="T0" fmla="*/ 73 w 155"/>
                <a:gd name="T1" fmla="*/ 0 h 271"/>
                <a:gd name="T2" fmla="*/ 0 w 155"/>
                <a:gd name="T3" fmla="*/ 271 h 271"/>
                <a:gd name="T4" fmla="*/ 68 w 155"/>
                <a:gd name="T5" fmla="*/ 271 h 271"/>
                <a:gd name="T6" fmla="*/ 109 w 155"/>
                <a:gd name="T7" fmla="*/ 256 h 271"/>
                <a:gd name="T8" fmla="*/ 134 w 155"/>
                <a:gd name="T9" fmla="*/ 218 h 271"/>
                <a:gd name="T10" fmla="*/ 155 w 155"/>
                <a:gd name="T11" fmla="*/ 143 h 271"/>
                <a:gd name="T12" fmla="*/ 149 w 155"/>
                <a:gd name="T13" fmla="*/ 106 h 271"/>
                <a:gd name="T14" fmla="*/ 116 w 155"/>
                <a:gd name="T15" fmla="*/ 90 h 271"/>
                <a:gd name="T16" fmla="*/ 48 w 155"/>
                <a:gd name="T17" fmla="*/ 9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71">
                  <a:moveTo>
                    <a:pt x="73" y="0"/>
                  </a:moveTo>
                  <a:lnTo>
                    <a:pt x="0" y="271"/>
                  </a:lnTo>
                  <a:lnTo>
                    <a:pt x="68" y="271"/>
                  </a:lnTo>
                  <a:lnTo>
                    <a:pt x="109" y="256"/>
                  </a:lnTo>
                  <a:lnTo>
                    <a:pt x="134" y="218"/>
                  </a:lnTo>
                  <a:lnTo>
                    <a:pt x="155" y="143"/>
                  </a:lnTo>
                  <a:lnTo>
                    <a:pt x="149" y="106"/>
                  </a:lnTo>
                  <a:lnTo>
                    <a:pt x="116" y="90"/>
                  </a:lnTo>
                  <a:lnTo>
                    <a:pt x="48" y="9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Line 122"/>
            <p:cNvSpPr>
              <a:spLocks noChangeShapeType="1"/>
            </p:cNvSpPr>
            <p:nvPr/>
          </p:nvSpPr>
          <p:spPr bwMode="auto">
            <a:xfrm flipV="1">
              <a:off x="2836" y="1077"/>
              <a:ext cx="13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7" name="Line 129"/>
          <p:cNvSpPr>
            <a:spLocks noChangeShapeType="1"/>
          </p:cNvSpPr>
          <p:nvPr/>
        </p:nvSpPr>
        <p:spPr bwMode="auto">
          <a:xfrm flipV="1">
            <a:off x="8288660" y="2597150"/>
            <a:ext cx="7937" cy="280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Line 130"/>
          <p:cNvSpPr>
            <a:spLocks noChangeShapeType="1"/>
          </p:cNvSpPr>
          <p:nvPr/>
        </p:nvSpPr>
        <p:spPr bwMode="auto">
          <a:xfrm flipV="1">
            <a:off x="8288660" y="2579688"/>
            <a:ext cx="6350" cy="627062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9" name="Group 131"/>
          <p:cNvGrpSpPr>
            <a:grpSpLocks/>
          </p:cNvGrpSpPr>
          <p:nvPr/>
        </p:nvGrpSpPr>
        <p:grpSpPr bwMode="auto">
          <a:xfrm>
            <a:off x="8363272" y="2984500"/>
            <a:ext cx="285750" cy="215900"/>
            <a:chOff x="4427" y="2113"/>
            <a:chExt cx="153" cy="116"/>
          </a:xfrm>
        </p:grpSpPr>
        <p:sp>
          <p:nvSpPr>
            <p:cNvPr id="160" name="Line 132"/>
            <p:cNvSpPr>
              <a:spLocks noChangeShapeType="1"/>
            </p:cNvSpPr>
            <p:nvPr/>
          </p:nvSpPr>
          <p:spPr bwMode="auto">
            <a:xfrm flipH="1">
              <a:off x="4442" y="2225"/>
              <a:ext cx="30" cy="4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33"/>
            <p:cNvSpPr>
              <a:spLocks/>
            </p:cNvSpPr>
            <p:nvPr/>
          </p:nvSpPr>
          <p:spPr bwMode="auto">
            <a:xfrm>
              <a:off x="4427" y="2209"/>
              <a:ext cx="15" cy="16"/>
            </a:xfrm>
            <a:custGeom>
              <a:avLst/>
              <a:gdLst>
                <a:gd name="T0" fmla="*/ 0 w 33"/>
                <a:gd name="T1" fmla="*/ 0 h 45"/>
                <a:gd name="T2" fmla="*/ 4 w 33"/>
                <a:gd name="T3" fmla="*/ 31 h 45"/>
                <a:gd name="T4" fmla="*/ 33 w 33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5">
                  <a:moveTo>
                    <a:pt x="0" y="0"/>
                  </a:moveTo>
                  <a:lnTo>
                    <a:pt x="4" y="31"/>
                  </a:lnTo>
                  <a:lnTo>
                    <a:pt x="33" y="45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Line 134"/>
            <p:cNvSpPr>
              <a:spLocks noChangeShapeType="1"/>
            </p:cNvSpPr>
            <p:nvPr/>
          </p:nvSpPr>
          <p:spPr bwMode="auto">
            <a:xfrm flipV="1">
              <a:off x="4427" y="2175"/>
              <a:ext cx="10" cy="34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4437" y="2150"/>
              <a:ext cx="51" cy="25"/>
            </a:xfrm>
            <a:custGeom>
              <a:avLst/>
              <a:gdLst>
                <a:gd name="T0" fmla="*/ 121 w 121"/>
                <a:gd name="T1" fmla="*/ 60 h 60"/>
                <a:gd name="T2" fmla="*/ 114 w 121"/>
                <a:gd name="T3" fmla="*/ 17 h 60"/>
                <a:gd name="T4" fmla="*/ 76 w 121"/>
                <a:gd name="T5" fmla="*/ 0 h 60"/>
                <a:gd name="T6" fmla="*/ 29 w 121"/>
                <a:gd name="T7" fmla="*/ 17 h 60"/>
                <a:gd name="T8" fmla="*/ 0 w 12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0">
                  <a:moveTo>
                    <a:pt x="121" y="60"/>
                  </a:moveTo>
                  <a:lnTo>
                    <a:pt x="114" y="17"/>
                  </a:lnTo>
                  <a:lnTo>
                    <a:pt x="76" y="0"/>
                  </a:lnTo>
                  <a:lnTo>
                    <a:pt x="29" y="17"/>
                  </a:lnTo>
                  <a:lnTo>
                    <a:pt x="0" y="60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4432" y="2175"/>
              <a:ext cx="56" cy="13"/>
            </a:xfrm>
            <a:custGeom>
              <a:avLst/>
              <a:gdLst>
                <a:gd name="T0" fmla="*/ 130 w 130"/>
                <a:gd name="T1" fmla="*/ 0 h 30"/>
                <a:gd name="T2" fmla="*/ 121 w 130"/>
                <a:gd name="T3" fmla="*/ 30 h 30"/>
                <a:gd name="T4" fmla="*/ 0 w 13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30">
                  <a:moveTo>
                    <a:pt x="130" y="0"/>
                  </a:moveTo>
                  <a:lnTo>
                    <a:pt x="121" y="30"/>
                  </a:lnTo>
                  <a:lnTo>
                    <a:pt x="0" y="30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Line 137"/>
            <p:cNvSpPr>
              <a:spLocks noChangeShapeType="1"/>
            </p:cNvSpPr>
            <p:nvPr/>
          </p:nvSpPr>
          <p:spPr bwMode="auto">
            <a:xfrm flipV="1">
              <a:off x="4534" y="2113"/>
              <a:ext cx="14" cy="2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138"/>
            <p:cNvSpPr>
              <a:spLocks noChangeShapeType="1"/>
            </p:cNvSpPr>
            <p:nvPr/>
          </p:nvSpPr>
          <p:spPr bwMode="auto">
            <a:xfrm flipH="1">
              <a:off x="4568" y="2113"/>
              <a:ext cx="12" cy="2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7" name="Group 139"/>
          <p:cNvGrpSpPr>
            <a:grpSpLocks/>
          </p:cNvGrpSpPr>
          <p:nvPr/>
        </p:nvGrpSpPr>
        <p:grpSpPr bwMode="auto">
          <a:xfrm>
            <a:off x="8360097" y="2290763"/>
            <a:ext cx="279400" cy="209550"/>
            <a:chOff x="4430" y="1742"/>
            <a:chExt cx="150" cy="113"/>
          </a:xfrm>
        </p:grpSpPr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4446" y="1742"/>
              <a:ext cx="58" cy="113"/>
            </a:xfrm>
            <a:custGeom>
              <a:avLst/>
              <a:gdLst>
                <a:gd name="T0" fmla="*/ 141 w 141"/>
                <a:gd name="T1" fmla="*/ 0 h 271"/>
                <a:gd name="T2" fmla="*/ 68 w 141"/>
                <a:gd name="T3" fmla="*/ 271 h 271"/>
                <a:gd name="T4" fmla="*/ 0 w 141"/>
                <a:gd name="T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271">
                  <a:moveTo>
                    <a:pt x="141" y="0"/>
                  </a:moveTo>
                  <a:lnTo>
                    <a:pt x="68" y="271"/>
                  </a:lnTo>
                  <a:lnTo>
                    <a:pt x="0" y="271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41"/>
            <p:cNvSpPr>
              <a:spLocks/>
            </p:cNvSpPr>
            <p:nvPr/>
          </p:nvSpPr>
          <p:spPr bwMode="auto">
            <a:xfrm>
              <a:off x="4430" y="1835"/>
              <a:ext cx="16" cy="20"/>
            </a:xfrm>
            <a:custGeom>
              <a:avLst/>
              <a:gdLst>
                <a:gd name="T0" fmla="*/ 0 w 38"/>
                <a:gd name="T1" fmla="*/ 0 h 52"/>
                <a:gd name="T2" fmla="*/ 5 w 38"/>
                <a:gd name="T3" fmla="*/ 37 h 52"/>
                <a:gd name="T4" fmla="*/ 38 w 38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5" y="37"/>
                  </a:lnTo>
                  <a:lnTo>
                    <a:pt x="38" y="52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Line 142"/>
            <p:cNvSpPr>
              <a:spLocks noChangeShapeType="1"/>
            </p:cNvSpPr>
            <p:nvPr/>
          </p:nvSpPr>
          <p:spPr bwMode="auto">
            <a:xfrm flipV="1">
              <a:off x="4430" y="1803"/>
              <a:ext cx="7" cy="32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4437" y="1781"/>
              <a:ext cx="29" cy="22"/>
            </a:xfrm>
            <a:custGeom>
              <a:avLst/>
              <a:gdLst>
                <a:gd name="T0" fmla="*/ 67 w 67"/>
                <a:gd name="T1" fmla="*/ 0 h 53"/>
                <a:gd name="T2" fmla="*/ 25 w 67"/>
                <a:gd name="T3" fmla="*/ 16 h 53"/>
                <a:gd name="T4" fmla="*/ 0 w 67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3">
                  <a:moveTo>
                    <a:pt x="67" y="0"/>
                  </a:moveTo>
                  <a:lnTo>
                    <a:pt x="25" y="16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Line 144"/>
            <p:cNvSpPr>
              <a:spLocks noChangeShapeType="1"/>
            </p:cNvSpPr>
            <p:nvPr/>
          </p:nvSpPr>
          <p:spPr bwMode="auto">
            <a:xfrm>
              <a:off x="4466" y="1781"/>
              <a:ext cx="28" cy="2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145"/>
            <p:cNvSpPr>
              <a:spLocks noChangeShapeType="1"/>
            </p:cNvSpPr>
            <p:nvPr/>
          </p:nvSpPr>
          <p:spPr bwMode="auto">
            <a:xfrm flipV="1">
              <a:off x="4534" y="1742"/>
              <a:ext cx="14" cy="2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Line 146"/>
            <p:cNvSpPr>
              <a:spLocks noChangeShapeType="1"/>
            </p:cNvSpPr>
            <p:nvPr/>
          </p:nvSpPr>
          <p:spPr bwMode="auto">
            <a:xfrm flipH="1">
              <a:off x="4568" y="1742"/>
              <a:ext cx="12" cy="2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" name="Group 147"/>
          <p:cNvGrpSpPr>
            <a:grpSpLocks/>
          </p:cNvGrpSpPr>
          <p:nvPr/>
        </p:nvGrpSpPr>
        <p:grpSpPr bwMode="auto">
          <a:xfrm>
            <a:off x="6685285" y="1100138"/>
            <a:ext cx="265112" cy="233362"/>
            <a:chOff x="3532" y="1056"/>
            <a:chExt cx="142" cy="125"/>
          </a:xfrm>
        </p:grpSpPr>
        <p:sp>
          <p:nvSpPr>
            <p:cNvPr id="176" name="Line 148"/>
            <p:cNvSpPr>
              <a:spLocks noChangeShapeType="1"/>
            </p:cNvSpPr>
            <p:nvPr/>
          </p:nvSpPr>
          <p:spPr bwMode="auto">
            <a:xfrm flipV="1">
              <a:off x="3634" y="1056"/>
              <a:ext cx="13" cy="21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Line 149"/>
            <p:cNvSpPr>
              <a:spLocks noChangeShapeType="1"/>
            </p:cNvSpPr>
            <p:nvPr/>
          </p:nvSpPr>
          <p:spPr bwMode="auto">
            <a:xfrm flipH="1">
              <a:off x="3662" y="1056"/>
              <a:ext cx="12" cy="21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3532" y="1092"/>
              <a:ext cx="57" cy="85"/>
            </a:xfrm>
            <a:custGeom>
              <a:avLst/>
              <a:gdLst>
                <a:gd name="T0" fmla="*/ 103 w 139"/>
                <a:gd name="T1" fmla="*/ 0 h 203"/>
                <a:gd name="T2" fmla="*/ 73 w 139"/>
                <a:gd name="T3" fmla="*/ 0 h 203"/>
                <a:gd name="T4" fmla="*/ 48 w 139"/>
                <a:gd name="T5" fmla="*/ 9 h 203"/>
                <a:gd name="T6" fmla="*/ 34 w 139"/>
                <a:gd name="T7" fmla="*/ 32 h 203"/>
                <a:gd name="T8" fmla="*/ 0 w 139"/>
                <a:gd name="T9" fmla="*/ 159 h 203"/>
                <a:gd name="T10" fmla="*/ 7 w 139"/>
                <a:gd name="T11" fmla="*/ 189 h 203"/>
                <a:gd name="T12" fmla="*/ 33 w 139"/>
                <a:gd name="T13" fmla="*/ 203 h 203"/>
                <a:gd name="T14" fmla="*/ 66 w 139"/>
                <a:gd name="T15" fmla="*/ 203 h 203"/>
                <a:gd name="T16" fmla="*/ 139 w 139"/>
                <a:gd name="T17" fmla="*/ 16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03">
                  <a:moveTo>
                    <a:pt x="103" y="0"/>
                  </a:moveTo>
                  <a:lnTo>
                    <a:pt x="73" y="0"/>
                  </a:lnTo>
                  <a:lnTo>
                    <a:pt x="48" y="9"/>
                  </a:lnTo>
                  <a:lnTo>
                    <a:pt x="34" y="32"/>
                  </a:lnTo>
                  <a:lnTo>
                    <a:pt x="0" y="159"/>
                  </a:lnTo>
                  <a:lnTo>
                    <a:pt x="7" y="189"/>
                  </a:lnTo>
                  <a:lnTo>
                    <a:pt x="33" y="203"/>
                  </a:lnTo>
                  <a:lnTo>
                    <a:pt x="66" y="203"/>
                  </a:lnTo>
                  <a:lnTo>
                    <a:pt x="139" y="162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Freeform 151"/>
            <p:cNvSpPr>
              <a:spLocks/>
            </p:cNvSpPr>
            <p:nvPr/>
          </p:nvSpPr>
          <p:spPr bwMode="auto">
            <a:xfrm>
              <a:off x="3589" y="1162"/>
              <a:ext cx="8" cy="19"/>
            </a:xfrm>
            <a:custGeom>
              <a:avLst/>
              <a:gdLst>
                <a:gd name="T0" fmla="*/ 0 w 15"/>
                <a:gd name="T1" fmla="*/ 0 h 40"/>
                <a:gd name="T2" fmla="*/ 1 w 15"/>
                <a:gd name="T3" fmla="*/ 23 h 40"/>
                <a:gd name="T4" fmla="*/ 15 w 15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0">
                  <a:moveTo>
                    <a:pt x="0" y="0"/>
                  </a:moveTo>
                  <a:lnTo>
                    <a:pt x="1" y="23"/>
                  </a:lnTo>
                  <a:lnTo>
                    <a:pt x="15" y="40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Line 152"/>
            <p:cNvSpPr>
              <a:spLocks noChangeShapeType="1"/>
            </p:cNvSpPr>
            <p:nvPr/>
          </p:nvSpPr>
          <p:spPr bwMode="auto">
            <a:xfrm flipH="1">
              <a:off x="3589" y="1092"/>
              <a:ext cx="20" cy="7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Line 153"/>
            <p:cNvSpPr>
              <a:spLocks noChangeShapeType="1"/>
            </p:cNvSpPr>
            <p:nvPr/>
          </p:nvSpPr>
          <p:spPr bwMode="auto">
            <a:xfrm flipH="1">
              <a:off x="3575" y="1092"/>
              <a:ext cx="34" cy="3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3532" y="1092"/>
              <a:ext cx="57" cy="85"/>
            </a:xfrm>
            <a:custGeom>
              <a:avLst/>
              <a:gdLst>
                <a:gd name="T0" fmla="*/ 103 w 139"/>
                <a:gd name="T1" fmla="*/ 0 h 203"/>
                <a:gd name="T2" fmla="*/ 73 w 139"/>
                <a:gd name="T3" fmla="*/ 0 h 203"/>
                <a:gd name="T4" fmla="*/ 48 w 139"/>
                <a:gd name="T5" fmla="*/ 9 h 203"/>
                <a:gd name="T6" fmla="*/ 34 w 139"/>
                <a:gd name="T7" fmla="*/ 32 h 203"/>
                <a:gd name="T8" fmla="*/ 0 w 139"/>
                <a:gd name="T9" fmla="*/ 159 h 203"/>
                <a:gd name="T10" fmla="*/ 7 w 139"/>
                <a:gd name="T11" fmla="*/ 189 h 203"/>
                <a:gd name="T12" fmla="*/ 33 w 139"/>
                <a:gd name="T13" fmla="*/ 203 h 203"/>
                <a:gd name="T14" fmla="*/ 66 w 139"/>
                <a:gd name="T15" fmla="*/ 203 h 203"/>
                <a:gd name="T16" fmla="*/ 139 w 139"/>
                <a:gd name="T17" fmla="*/ 16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03">
                  <a:moveTo>
                    <a:pt x="103" y="0"/>
                  </a:moveTo>
                  <a:lnTo>
                    <a:pt x="73" y="0"/>
                  </a:lnTo>
                  <a:lnTo>
                    <a:pt x="48" y="9"/>
                  </a:lnTo>
                  <a:lnTo>
                    <a:pt x="34" y="32"/>
                  </a:lnTo>
                  <a:lnTo>
                    <a:pt x="0" y="159"/>
                  </a:lnTo>
                  <a:lnTo>
                    <a:pt x="7" y="189"/>
                  </a:lnTo>
                  <a:lnTo>
                    <a:pt x="33" y="203"/>
                  </a:lnTo>
                  <a:lnTo>
                    <a:pt x="66" y="203"/>
                  </a:lnTo>
                  <a:lnTo>
                    <a:pt x="139" y="162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Freeform 155"/>
            <p:cNvSpPr>
              <a:spLocks/>
            </p:cNvSpPr>
            <p:nvPr/>
          </p:nvSpPr>
          <p:spPr bwMode="auto">
            <a:xfrm>
              <a:off x="3589" y="1162"/>
              <a:ext cx="8" cy="19"/>
            </a:xfrm>
            <a:custGeom>
              <a:avLst/>
              <a:gdLst>
                <a:gd name="T0" fmla="*/ 0 w 15"/>
                <a:gd name="T1" fmla="*/ 0 h 40"/>
                <a:gd name="T2" fmla="*/ 1 w 15"/>
                <a:gd name="T3" fmla="*/ 23 h 40"/>
                <a:gd name="T4" fmla="*/ 15 w 15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0">
                  <a:moveTo>
                    <a:pt x="0" y="0"/>
                  </a:moveTo>
                  <a:lnTo>
                    <a:pt x="1" y="23"/>
                  </a:lnTo>
                  <a:lnTo>
                    <a:pt x="15" y="40"/>
                  </a:lnTo>
                </a:path>
              </a:pathLst>
            </a:custGeom>
            <a:noFill/>
            <a:ln w="1905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Line 156"/>
            <p:cNvSpPr>
              <a:spLocks noChangeShapeType="1"/>
            </p:cNvSpPr>
            <p:nvPr/>
          </p:nvSpPr>
          <p:spPr bwMode="auto">
            <a:xfrm flipH="1">
              <a:off x="3589" y="1092"/>
              <a:ext cx="20" cy="7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Line 157"/>
            <p:cNvSpPr>
              <a:spLocks noChangeShapeType="1"/>
            </p:cNvSpPr>
            <p:nvPr/>
          </p:nvSpPr>
          <p:spPr bwMode="auto">
            <a:xfrm flipH="1">
              <a:off x="3575" y="1092"/>
              <a:ext cx="34" cy="3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6" name="Group 158"/>
          <p:cNvGrpSpPr>
            <a:grpSpLocks/>
          </p:cNvGrpSpPr>
          <p:nvPr/>
        </p:nvGrpSpPr>
        <p:grpSpPr bwMode="auto">
          <a:xfrm>
            <a:off x="3410272" y="3338513"/>
            <a:ext cx="198438" cy="212725"/>
            <a:chOff x="1776" y="2081"/>
            <a:chExt cx="107" cy="114"/>
          </a:xfrm>
        </p:grpSpPr>
        <p:sp>
          <p:nvSpPr>
            <p:cNvPr id="187" name="Line 159"/>
            <p:cNvSpPr>
              <a:spLocks noChangeShapeType="1"/>
            </p:cNvSpPr>
            <p:nvPr/>
          </p:nvSpPr>
          <p:spPr bwMode="auto">
            <a:xfrm>
              <a:off x="1806" y="2081"/>
              <a:ext cx="47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Line 160"/>
            <p:cNvSpPr>
              <a:spLocks noChangeShapeType="1"/>
            </p:cNvSpPr>
            <p:nvPr/>
          </p:nvSpPr>
          <p:spPr bwMode="auto">
            <a:xfrm flipH="1">
              <a:off x="1776" y="2081"/>
              <a:ext cx="107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9" name="Group 161"/>
          <p:cNvGrpSpPr>
            <a:grpSpLocks/>
          </p:cNvGrpSpPr>
          <p:nvPr/>
        </p:nvGrpSpPr>
        <p:grpSpPr bwMode="auto">
          <a:xfrm>
            <a:off x="6424935" y="3213100"/>
            <a:ext cx="142875" cy="207963"/>
            <a:chOff x="3399" y="2358"/>
            <a:chExt cx="77" cy="112"/>
          </a:xfrm>
        </p:grpSpPr>
        <p:sp>
          <p:nvSpPr>
            <p:cNvPr id="190" name="Line 162"/>
            <p:cNvSpPr>
              <a:spLocks noChangeShapeType="1"/>
            </p:cNvSpPr>
            <p:nvPr/>
          </p:nvSpPr>
          <p:spPr bwMode="auto">
            <a:xfrm flipV="1">
              <a:off x="3399" y="2390"/>
              <a:ext cx="15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Freeform 163"/>
            <p:cNvSpPr>
              <a:spLocks/>
            </p:cNvSpPr>
            <p:nvPr/>
          </p:nvSpPr>
          <p:spPr bwMode="auto">
            <a:xfrm>
              <a:off x="3414" y="2358"/>
              <a:ext cx="62" cy="32"/>
            </a:xfrm>
            <a:custGeom>
              <a:avLst/>
              <a:gdLst>
                <a:gd name="T0" fmla="*/ 151 w 151"/>
                <a:gd name="T1" fmla="*/ 75 h 75"/>
                <a:gd name="T2" fmla="*/ 142 w 151"/>
                <a:gd name="T3" fmla="*/ 22 h 75"/>
                <a:gd name="T4" fmla="*/ 96 w 151"/>
                <a:gd name="T5" fmla="*/ 0 h 75"/>
                <a:gd name="T6" fmla="*/ 37 w 151"/>
                <a:gd name="T7" fmla="*/ 22 h 75"/>
                <a:gd name="T8" fmla="*/ 0 w 151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5">
                  <a:moveTo>
                    <a:pt x="151" y="75"/>
                  </a:moveTo>
                  <a:lnTo>
                    <a:pt x="142" y="22"/>
                  </a:lnTo>
                  <a:lnTo>
                    <a:pt x="96" y="0"/>
                  </a:lnTo>
                  <a:lnTo>
                    <a:pt x="37" y="22"/>
                  </a:lnTo>
                  <a:lnTo>
                    <a:pt x="0" y="7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Line 164"/>
            <p:cNvSpPr>
              <a:spLocks noChangeShapeType="1"/>
            </p:cNvSpPr>
            <p:nvPr/>
          </p:nvSpPr>
          <p:spPr bwMode="auto">
            <a:xfrm flipH="1">
              <a:off x="3461" y="2390"/>
              <a:ext cx="15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Freeform 165"/>
            <p:cNvSpPr>
              <a:spLocks/>
            </p:cNvSpPr>
            <p:nvPr/>
          </p:nvSpPr>
          <p:spPr bwMode="auto">
            <a:xfrm>
              <a:off x="3399" y="2440"/>
              <a:ext cx="62" cy="30"/>
            </a:xfrm>
            <a:custGeom>
              <a:avLst/>
              <a:gdLst>
                <a:gd name="T0" fmla="*/ 0 w 150"/>
                <a:gd name="T1" fmla="*/ 0 h 75"/>
                <a:gd name="T2" fmla="*/ 7 w 150"/>
                <a:gd name="T3" fmla="*/ 54 h 75"/>
                <a:gd name="T4" fmla="*/ 55 w 150"/>
                <a:gd name="T5" fmla="*/ 75 h 75"/>
                <a:gd name="T6" fmla="*/ 114 w 150"/>
                <a:gd name="T7" fmla="*/ 54 h 75"/>
                <a:gd name="T8" fmla="*/ 150 w 15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5">
                  <a:moveTo>
                    <a:pt x="0" y="0"/>
                  </a:moveTo>
                  <a:lnTo>
                    <a:pt x="7" y="54"/>
                  </a:lnTo>
                  <a:lnTo>
                    <a:pt x="55" y="75"/>
                  </a:lnTo>
                  <a:lnTo>
                    <a:pt x="114" y="54"/>
                  </a:lnTo>
                  <a:lnTo>
                    <a:pt x="15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" name="Group 166"/>
          <p:cNvGrpSpPr>
            <a:grpSpLocks/>
          </p:cNvGrpSpPr>
          <p:nvPr/>
        </p:nvGrpSpPr>
        <p:grpSpPr bwMode="auto">
          <a:xfrm>
            <a:off x="6445572" y="5603875"/>
            <a:ext cx="142875" cy="212725"/>
            <a:chOff x="3404" y="3471"/>
            <a:chExt cx="76" cy="113"/>
          </a:xfrm>
        </p:grpSpPr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3404" y="3471"/>
              <a:ext cx="76" cy="56"/>
            </a:xfrm>
            <a:custGeom>
              <a:avLst/>
              <a:gdLst>
                <a:gd name="T0" fmla="*/ 0 w 180"/>
                <a:gd name="T1" fmla="*/ 0 h 135"/>
                <a:gd name="T2" fmla="*/ 54 w 180"/>
                <a:gd name="T3" fmla="*/ 135 h 135"/>
                <a:gd name="T4" fmla="*/ 180 w 180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35">
                  <a:moveTo>
                    <a:pt x="0" y="0"/>
                  </a:moveTo>
                  <a:lnTo>
                    <a:pt x="54" y="135"/>
                  </a:lnTo>
                  <a:lnTo>
                    <a:pt x="18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Line 168"/>
            <p:cNvSpPr>
              <a:spLocks noChangeShapeType="1"/>
            </p:cNvSpPr>
            <p:nvPr/>
          </p:nvSpPr>
          <p:spPr bwMode="auto">
            <a:xfrm flipH="1">
              <a:off x="3413" y="3527"/>
              <a:ext cx="13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7" name="Freeform 169"/>
          <p:cNvSpPr>
            <a:spLocks/>
          </p:cNvSpPr>
          <p:nvPr/>
        </p:nvSpPr>
        <p:spPr bwMode="auto">
          <a:xfrm>
            <a:off x="6428110" y="1066800"/>
            <a:ext cx="171450" cy="207963"/>
          </a:xfrm>
          <a:custGeom>
            <a:avLst/>
            <a:gdLst>
              <a:gd name="T0" fmla="*/ 73 w 223"/>
              <a:gd name="T1" fmla="*/ 0 h 271"/>
              <a:gd name="T2" fmla="*/ 223 w 223"/>
              <a:gd name="T3" fmla="*/ 0 h 271"/>
              <a:gd name="T4" fmla="*/ 0 w 223"/>
              <a:gd name="T5" fmla="*/ 271 h 271"/>
              <a:gd name="T6" fmla="*/ 151 w 223"/>
              <a:gd name="T7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" h="271">
                <a:moveTo>
                  <a:pt x="73" y="0"/>
                </a:moveTo>
                <a:lnTo>
                  <a:pt x="223" y="0"/>
                </a:lnTo>
                <a:lnTo>
                  <a:pt x="0" y="271"/>
                </a:lnTo>
                <a:lnTo>
                  <a:pt x="151" y="271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8" name="Group 170"/>
          <p:cNvGrpSpPr>
            <a:grpSpLocks/>
          </p:cNvGrpSpPr>
          <p:nvPr/>
        </p:nvGrpSpPr>
        <p:grpSpPr bwMode="auto">
          <a:xfrm>
            <a:off x="8636322" y="3340100"/>
            <a:ext cx="184150" cy="246063"/>
            <a:chOff x="4578" y="2257"/>
            <a:chExt cx="99" cy="131"/>
          </a:xfrm>
        </p:grpSpPr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4578" y="2257"/>
              <a:ext cx="74" cy="59"/>
            </a:xfrm>
            <a:custGeom>
              <a:avLst/>
              <a:gdLst>
                <a:gd name="T0" fmla="*/ 0 w 181"/>
                <a:gd name="T1" fmla="*/ 0 h 136"/>
                <a:gd name="T2" fmla="*/ 54 w 181"/>
                <a:gd name="T3" fmla="*/ 136 h 136"/>
                <a:gd name="T4" fmla="*/ 181 w 181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136">
                  <a:moveTo>
                    <a:pt x="0" y="0"/>
                  </a:moveTo>
                  <a:lnTo>
                    <a:pt x="54" y="136"/>
                  </a:lnTo>
                  <a:lnTo>
                    <a:pt x="18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Line 172"/>
            <p:cNvSpPr>
              <a:spLocks noChangeShapeType="1"/>
            </p:cNvSpPr>
            <p:nvPr/>
          </p:nvSpPr>
          <p:spPr bwMode="auto">
            <a:xfrm flipH="1">
              <a:off x="4585" y="2316"/>
              <a:ext cx="15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4657" y="2321"/>
              <a:ext cx="20" cy="67"/>
            </a:xfrm>
            <a:custGeom>
              <a:avLst/>
              <a:gdLst>
                <a:gd name="T0" fmla="*/ 5 w 45"/>
                <a:gd name="T1" fmla="*/ 163 h 163"/>
                <a:gd name="T2" fmla="*/ 45 w 45"/>
                <a:gd name="T3" fmla="*/ 0 h 163"/>
                <a:gd name="T4" fmla="*/ 0 w 45"/>
                <a:gd name="T5" fmla="*/ 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63">
                  <a:moveTo>
                    <a:pt x="5" y="163"/>
                  </a:moveTo>
                  <a:lnTo>
                    <a:pt x="45" y="0"/>
                  </a:lnTo>
                  <a:lnTo>
                    <a:pt x="0" y="3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2" name="Group 174"/>
          <p:cNvGrpSpPr>
            <a:grpSpLocks/>
          </p:cNvGrpSpPr>
          <p:nvPr/>
        </p:nvGrpSpPr>
        <p:grpSpPr bwMode="auto">
          <a:xfrm>
            <a:off x="3915097" y="1144588"/>
            <a:ext cx="227013" cy="207962"/>
            <a:chOff x="2046" y="1080"/>
            <a:chExt cx="122" cy="112"/>
          </a:xfrm>
        </p:grpSpPr>
        <p:sp>
          <p:nvSpPr>
            <p:cNvPr id="203" name="Line 175"/>
            <p:cNvSpPr>
              <a:spLocks noChangeShapeType="1"/>
            </p:cNvSpPr>
            <p:nvPr/>
          </p:nvSpPr>
          <p:spPr bwMode="auto">
            <a:xfrm flipV="1">
              <a:off x="2157" y="1080"/>
              <a:ext cx="11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Freeform 176"/>
            <p:cNvSpPr>
              <a:spLocks/>
            </p:cNvSpPr>
            <p:nvPr/>
          </p:nvSpPr>
          <p:spPr bwMode="auto">
            <a:xfrm>
              <a:off x="2046" y="1115"/>
              <a:ext cx="52" cy="76"/>
            </a:xfrm>
            <a:custGeom>
              <a:avLst/>
              <a:gdLst>
                <a:gd name="T0" fmla="*/ 92 w 125"/>
                <a:gd name="T1" fmla="*/ 0 h 182"/>
                <a:gd name="T2" fmla="*/ 66 w 125"/>
                <a:gd name="T3" fmla="*/ 0 h 182"/>
                <a:gd name="T4" fmla="*/ 44 w 125"/>
                <a:gd name="T5" fmla="*/ 8 h 182"/>
                <a:gd name="T6" fmla="*/ 31 w 125"/>
                <a:gd name="T7" fmla="*/ 29 h 182"/>
                <a:gd name="T8" fmla="*/ 0 w 125"/>
                <a:gd name="T9" fmla="*/ 143 h 182"/>
                <a:gd name="T10" fmla="*/ 6 w 125"/>
                <a:gd name="T11" fmla="*/ 170 h 182"/>
                <a:gd name="T12" fmla="*/ 30 w 125"/>
                <a:gd name="T13" fmla="*/ 182 h 182"/>
                <a:gd name="T14" fmla="*/ 60 w 125"/>
                <a:gd name="T15" fmla="*/ 182 h 182"/>
                <a:gd name="T16" fmla="*/ 125 w 125"/>
                <a:gd name="T17" fmla="*/ 14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82">
                  <a:moveTo>
                    <a:pt x="92" y="0"/>
                  </a:moveTo>
                  <a:lnTo>
                    <a:pt x="66" y="0"/>
                  </a:lnTo>
                  <a:lnTo>
                    <a:pt x="44" y="8"/>
                  </a:lnTo>
                  <a:lnTo>
                    <a:pt x="31" y="29"/>
                  </a:lnTo>
                  <a:lnTo>
                    <a:pt x="0" y="143"/>
                  </a:lnTo>
                  <a:lnTo>
                    <a:pt x="6" y="170"/>
                  </a:lnTo>
                  <a:lnTo>
                    <a:pt x="30" y="182"/>
                  </a:lnTo>
                  <a:lnTo>
                    <a:pt x="60" y="182"/>
                  </a:lnTo>
                  <a:lnTo>
                    <a:pt x="125" y="14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Line 177"/>
            <p:cNvSpPr>
              <a:spLocks noChangeShapeType="1"/>
            </p:cNvSpPr>
            <p:nvPr/>
          </p:nvSpPr>
          <p:spPr bwMode="auto">
            <a:xfrm flipH="1">
              <a:off x="2083" y="1115"/>
              <a:ext cx="3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2098" y="1177"/>
              <a:ext cx="5" cy="15"/>
            </a:xfrm>
            <a:custGeom>
              <a:avLst/>
              <a:gdLst>
                <a:gd name="T0" fmla="*/ 0 w 14"/>
                <a:gd name="T1" fmla="*/ 0 h 35"/>
                <a:gd name="T2" fmla="*/ 1 w 14"/>
                <a:gd name="T3" fmla="*/ 21 h 35"/>
                <a:gd name="T4" fmla="*/ 14 w 14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5">
                  <a:moveTo>
                    <a:pt x="0" y="0"/>
                  </a:moveTo>
                  <a:lnTo>
                    <a:pt x="1" y="21"/>
                  </a:lnTo>
                  <a:lnTo>
                    <a:pt x="14" y="3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Line 179"/>
            <p:cNvSpPr>
              <a:spLocks noChangeShapeType="1"/>
            </p:cNvSpPr>
            <p:nvPr/>
          </p:nvSpPr>
          <p:spPr bwMode="auto">
            <a:xfrm flipH="1">
              <a:off x="2098" y="1115"/>
              <a:ext cx="15" cy="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8" name="Group 180"/>
          <p:cNvGrpSpPr>
            <a:grpSpLocks/>
          </p:cNvGrpSpPr>
          <p:nvPr/>
        </p:nvGrpSpPr>
        <p:grpSpPr bwMode="auto">
          <a:xfrm>
            <a:off x="3857947" y="3840163"/>
            <a:ext cx="125413" cy="150812"/>
            <a:chOff x="2016" y="2525"/>
            <a:chExt cx="67" cy="81"/>
          </a:xfrm>
        </p:grpSpPr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2016" y="2525"/>
              <a:ext cx="53" cy="78"/>
            </a:xfrm>
            <a:custGeom>
              <a:avLst/>
              <a:gdLst>
                <a:gd name="T0" fmla="*/ 92 w 125"/>
                <a:gd name="T1" fmla="*/ 0 h 182"/>
                <a:gd name="T2" fmla="*/ 66 w 125"/>
                <a:gd name="T3" fmla="*/ 0 h 182"/>
                <a:gd name="T4" fmla="*/ 44 w 125"/>
                <a:gd name="T5" fmla="*/ 8 h 182"/>
                <a:gd name="T6" fmla="*/ 31 w 125"/>
                <a:gd name="T7" fmla="*/ 28 h 182"/>
                <a:gd name="T8" fmla="*/ 0 w 125"/>
                <a:gd name="T9" fmla="*/ 143 h 182"/>
                <a:gd name="T10" fmla="*/ 6 w 125"/>
                <a:gd name="T11" fmla="*/ 170 h 182"/>
                <a:gd name="T12" fmla="*/ 30 w 125"/>
                <a:gd name="T13" fmla="*/ 182 h 182"/>
                <a:gd name="T14" fmla="*/ 60 w 125"/>
                <a:gd name="T15" fmla="*/ 182 h 182"/>
                <a:gd name="T16" fmla="*/ 125 w 125"/>
                <a:gd name="T17" fmla="*/ 14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82">
                  <a:moveTo>
                    <a:pt x="92" y="0"/>
                  </a:moveTo>
                  <a:lnTo>
                    <a:pt x="66" y="0"/>
                  </a:lnTo>
                  <a:lnTo>
                    <a:pt x="44" y="8"/>
                  </a:lnTo>
                  <a:lnTo>
                    <a:pt x="31" y="28"/>
                  </a:lnTo>
                  <a:lnTo>
                    <a:pt x="0" y="143"/>
                  </a:lnTo>
                  <a:lnTo>
                    <a:pt x="6" y="170"/>
                  </a:lnTo>
                  <a:lnTo>
                    <a:pt x="30" y="182"/>
                  </a:lnTo>
                  <a:lnTo>
                    <a:pt x="60" y="182"/>
                  </a:lnTo>
                  <a:lnTo>
                    <a:pt x="125" y="14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" name="Line 182"/>
            <p:cNvSpPr>
              <a:spLocks noChangeShapeType="1"/>
            </p:cNvSpPr>
            <p:nvPr/>
          </p:nvSpPr>
          <p:spPr bwMode="auto">
            <a:xfrm flipH="1">
              <a:off x="2069" y="2525"/>
              <a:ext cx="14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2069" y="2591"/>
              <a:ext cx="5" cy="15"/>
            </a:xfrm>
            <a:custGeom>
              <a:avLst/>
              <a:gdLst>
                <a:gd name="T0" fmla="*/ 0 w 14"/>
                <a:gd name="T1" fmla="*/ 0 h 36"/>
                <a:gd name="T2" fmla="*/ 1 w 14"/>
                <a:gd name="T3" fmla="*/ 20 h 36"/>
                <a:gd name="T4" fmla="*/ 14 w 14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6">
                  <a:moveTo>
                    <a:pt x="0" y="0"/>
                  </a:moveTo>
                  <a:lnTo>
                    <a:pt x="1" y="20"/>
                  </a:lnTo>
                  <a:lnTo>
                    <a:pt x="14" y="3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" name="Line 184"/>
            <p:cNvSpPr>
              <a:spLocks noChangeShapeType="1"/>
            </p:cNvSpPr>
            <p:nvPr/>
          </p:nvSpPr>
          <p:spPr bwMode="auto">
            <a:xfrm flipH="1">
              <a:off x="2054" y="2525"/>
              <a:ext cx="2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3" name="Line 185"/>
          <p:cNvSpPr>
            <a:spLocks noChangeShapeType="1"/>
          </p:cNvSpPr>
          <p:nvPr/>
        </p:nvSpPr>
        <p:spPr bwMode="auto">
          <a:xfrm>
            <a:off x="6340797" y="3443288"/>
            <a:ext cx="2174875" cy="2173287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9" name="Oval 202"/>
          <p:cNvSpPr>
            <a:spLocks noChangeArrowheads="1"/>
          </p:cNvSpPr>
          <p:nvPr/>
        </p:nvSpPr>
        <p:spPr bwMode="auto">
          <a:xfrm>
            <a:off x="8248972" y="3162300"/>
            <a:ext cx="88900" cy="88900"/>
          </a:xfrm>
          <a:prstGeom prst="ellipse">
            <a:avLst/>
          </a:prstGeom>
          <a:solidFill>
            <a:srgbClr val="FFFFCC"/>
          </a:solidFill>
          <a:ln w="317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" name="Oval 203"/>
          <p:cNvSpPr>
            <a:spLocks noChangeArrowheads="1"/>
          </p:cNvSpPr>
          <p:nvPr/>
        </p:nvSpPr>
        <p:spPr bwMode="auto">
          <a:xfrm>
            <a:off x="6674172" y="3162300"/>
            <a:ext cx="88900" cy="88900"/>
          </a:xfrm>
          <a:prstGeom prst="ellipse">
            <a:avLst/>
          </a:prstGeom>
          <a:solidFill>
            <a:srgbClr val="FFFFCC"/>
          </a:solidFill>
          <a:ln w="317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" name="Oval 204"/>
          <p:cNvSpPr>
            <a:spLocks noChangeArrowheads="1"/>
          </p:cNvSpPr>
          <p:nvPr/>
        </p:nvSpPr>
        <p:spPr bwMode="auto">
          <a:xfrm>
            <a:off x="6674172" y="1358900"/>
            <a:ext cx="88900" cy="88900"/>
          </a:xfrm>
          <a:prstGeom prst="ellipse">
            <a:avLst/>
          </a:prstGeom>
          <a:solidFill>
            <a:srgbClr val="FFFFCC"/>
          </a:solidFill>
          <a:ln w="317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2" name="Oval 205"/>
          <p:cNvSpPr>
            <a:spLocks noChangeArrowheads="1"/>
          </p:cNvSpPr>
          <p:nvPr/>
        </p:nvSpPr>
        <p:spPr bwMode="auto">
          <a:xfrm>
            <a:off x="7486972" y="1358900"/>
            <a:ext cx="88900" cy="88900"/>
          </a:xfrm>
          <a:prstGeom prst="ellipse">
            <a:avLst/>
          </a:prstGeom>
          <a:solidFill>
            <a:srgbClr val="FFFFCC"/>
          </a:solidFill>
          <a:ln w="317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3" name="Oval 206"/>
          <p:cNvSpPr>
            <a:spLocks noChangeArrowheads="1"/>
          </p:cNvSpPr>
          <p:nvPr/>
        </p:nvSpPr>
        <p:spPr bwMode="auto">
          <a:xfrm>
            <a:off x="7486972" y="2514600"/>
            <a:ext cx="88900" cy="88900"/>
          </a:xfrm>
          <a:prstGeom prst="ellipse">
            <a:avLst/>
          </a:prstGeom>
          <a:solidFill>
            <a:srgbClr val="FFFFCC"/>
          </a:solidFill>
          <a:ln w="317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4" name="Oval 207"/>
          <p:cNvSpPr>
            <a:spLocks noChangeArrowheads="1"/>
          </p:cNvSpPr>
          <p:nvPr/>
        </p:nvSpPr>
        <p:spPr bwMode="auto">
          <a:xfrm>
            <a:off x="8248972" y="2514600"/>
            <a:ext cx="88900" cy="88900"/>
          </a:xfrm>
          <a:prstGeom prst="ellipse">
            <a:avLst/>
          </a:prstGeom>
          <a:solidFill>
            <a:srgbClr val="FFFFCC"/>
          </a:solidFill>
          <a:ln w="317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" name="Line 210"/>
          <p:cNvSpPr>
            <a:spLocks noChangeShapeType="1"/>
          </p:cNvSpPr>
          <p:nvPr/>
        </p:nvSpPr>
        <p:spPr bwMode="auto">
          <a:xfrm>
            <a:off x="5156522" y="1397000"/>
            <a:ext cx="0" cy="120015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" name="Rectangle 212"/>
          <p:cNvSpPr>
            <a:spLocks noChangeArrowheads="1"/>
          </p:cNvSpPr>
          <p:nvPr/>
        </p:nvSpPr>
        <p:spPr bwMode="auto">
          <a:xfrm>
            <a:off x="550892" y="1339918"/>
            <a:ext cx="262447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zh-CN" altLang="en-US" dirty="0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分析：</a:t>
            </a:r>
            <a:endParaRPr lang="en-US" altLang="zh-CN" dirty="0" smtClean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  <a:p>
            <a:pPr algn="l"/>
            <a:endParaRPr lang="en-US" altLang="zh-CN" dirty="0" smtClean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  <a:p>
            <a:pPr algn="l"/>
            <a:r>
              <a:rPr lang="zh-CN" altLang="en-US" dirty="0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该</a:t>
            </a:r>
            <a:r>
              <a:rPr lang="zh-CN" altLang="en-US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平面为铅垂面。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27" name="Rectangle 213"/>
          <p:cNvSpPr>
            <a:spLocks noChangeArrowheads="1"/>
          </p:cNvSpPr>
          <p:nvPr/>
        </p:nvSpPr>
        <p:spPr bwMode="auto">
          <a:xfrm>
            <a:off x="592775" y="3356992"/>
            <a:ext cx="2611073" cy="6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zh-CN" dirty="0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en-US" altLang="zh-CN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.</a:t>
            </a:r>
            <a:r>
              <a:rPr lang="zh-CN" altLang="en-US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将平面图形顶</a:t>
            </a:r>
            <a:br>
              <a:rPr lang="zh-CN" altLang="en-US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dirty="0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点的投影编号</a:t>
            </a:r>
            <a:r>
              <a:rPr lang="zh-CN" altLang="en-US" sz="10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dirty="0">
                <a:latin typeface="隶书" pitchFamily="49" charset="-122"/>
                <a:ea typeface="隶书" pitchFamily="49" charset="-122"/>
              </a:rPr>
              <a:t>;         </a:t>
            </a:r>
          </a:p>
        </p:txBody>
      </p:sp>
      <p:sp>
        <p:nvSpPr>
          <p:cNvPr id="228" name="Rectangle 214"/>
          <p:cNvSpPr>
            <a:spLocks noChangeArrowheads="1"/>
          </p:cNvSpPr>
          <p:nvPr/>
        </p:nvSpPr>
        <p:spPr bwMode="auto">
          <a:xfrm>
            <a:off x="610431" y="4171689"/>
            <a:ext cx="2564933" cy="75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zh-CN" dirty="0"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求出各点的第</a:t>
            </a:r>
            <a:br>
              <a:rPr lang="zh-CN" altLang="en-US" dirty="0">
                <a:latin typeface="隶书" pitchFamily="49" charset="-122"/>
                <a:ea typeface="隶书" pitchFamily="49" charset="-122"/>
              </a:rPr>
            </a:br>
            <a:r>
              <a:rPr lang="zh-CN" altLang="en-US" dirty="0">
                <a:latin typeface="隶书" pitchFamily="49" charset="-122"/>
                <a:ea typeface="隶书" pitchFamily="49" charset="-122"/>
              </a:rPr>
              <a:t>  三面投影。</a:t>
            </a:r>
          </a:p>
        </p:txBody>
      </p:sp>
      <p:sp>
        <p:nvSpPr>
          <p:cNvPr id="229" name="Rectangle 215"/>
          <p:cNvSpPr>
            <a:spLocks noChangeArrowheads="1"/>
          </p:cNvSpPr>
          <p:nvPr/>
        </p:nvSpPr>
        <p:spPr bwMode="auto">
          <a:xfrm>
            <a:off x="638695" y="5060032"/>
            <a:ext cx="22182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zh-CN" dirty="0"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顺序连线。</a:t>
            </a:r>
          </a:p>
        </p:txBody>
      </p:sp>
      <p:sp>
        <p:nvSpPr>
          <p:cNvPr id="232" name="Rectangle 213"/>
          <p:cNvSpPr>
            <a:spLocks noChangeArrowheads="1"/>
          </p:cNvSpPr>
          <p:nvPr/>
        </p:nvSpPr>
        <p:spPr bwMode="auto">
          <a:xfrm>
            <a:off x="581377" y="2776020"/>
            <a:ext cx="848609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zh-CN" altLang="en-US" dirty="0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解：</a:t>
            </a:r>
            <a:endParaRPr lang="en-US" altLang="zh-CN" dirty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1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99" grpId="0" animBg="1"/>
      <p:bldP spid="141" grpId="0" animBg="1"/>
      <p:bldP spid="142" grpId="0" animBg="1"/>
      <p:bldP spid="157" grpId="0" animBg="1"/>
      <p:bldP spid="158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6" grpId="0" build="p" autoUpdateAnimBg="0"/>
      <p:bldP spid="227" grpId="0" build="p" autoUpdateAnimBg="0"/>
      <p:bldP spid="228" grpId="0" build="p" autoUpdateAnimBg="0"/>
      <p:bldP spid="229" grpId="0" build="p" autoUpdateAnimBg="0"/>
      <p:bldP spid="23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6" name="Rectangle 50"/>
          <p:cNvSpPr>
            <a:spLocks noChangeArrowheads="1"/>
          </p:cNvSpPr>
          <p:nvPr/>
        </p:nvSpPr>
        <p:spPr bwMode="auto">
          <a:xfrm flipV="1">
            <a:off x="2051720" y="1745432"/>
            <a:ext cx="5112568" cy="4491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5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45679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0431" y="116632"/>
            <a:ext cx="81374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在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直观图上标出各平面的位置（用相应的大写字母），在投影图上标出指定平面的其他两个投影。并写出指定平面的名称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5" name="Line 15"/>
          <p:cNvSpPr>
            <a:spLocks noChangeShapeType="1"/>
          </p:cNvSpPr>
          <p:nvPr/>
        </p:nvSpPr>
        <p:spPr bwMode="auto">
          <a:xfrm>
            <a:off x="2670844" y="3592339"/>
            <a:ext cx="1625600" cy="317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" name="Line 20"/>
          <p:cNvSpPr>
            <a:spLocks noChangeShapeType="1"/>
          </p:cNvSpPr>
          <p:nvPr/>
        </p:nvSpPr>
        <p:spPr bwMode="auto">
          <a:xfrm>
            <a:off x="3128044" y="3838402"/>
            <a:ext cx="862013" cy="4762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" name="Line 21"/>
          <p:cNvSpPr>
            <a:spLocks noChangeShapeType="1"/>
          </p:cNvSpPr>
          <p:nvPr/>
        </p:nvSpPr>
        <p:spPr bwMode="auto">
          <a:xfrm>
            <a:off x="3990057" y="3838402"/>
            <a:ext cx="4762" cy="81597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8" name="Group 483"/>
          <p:cNvGrpSpPr>
            <a:grpSpLocks/>
          </p:cNvGrpSpPr>
          <p:nvPr/>
        </p:nvGrpSpPr>
        <p:grpSpPr bwMode="auto">
          <a:xfrm>
            <a:off x="3482057" y="2209627"/>
            <a:ext cx="508000" cy="2444750"/>
            <a:chOff x="1031" y="2291"/>
            <a:chExt cx="320" cy="1540"/>
          </a:xfrm>
        </p:grpSpPr>
        <p:sp>
          <p:nvSpPr>
            <p:cNvPr id="230" name="Line 12"/>
            <p:cNvSpPr>
              <a:spLocks noChangeShapeType="1"/>
            </p:cNvSpPr>
            <p:nvPr/>
          </p:nvSpPr>
          <p:spPr bwMode="auto">
            <a:xfrm flipH="1">
              <a:off x="1031" y="2291"/>
              <a:ext cx="320" cy="51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Line 22"/>
            <p:cNvSpPr>
              <a:spLocks noChangeShapeType="1"/>
            </p:cNvSpPr>
            <p:nvPr/>
          </p:nvSpPr>
          <p:spPr bwMode="auto">
            <a:xfrm>
              <a:off x="1031" y="3317"/>
              <a:ext cx="2" cy="51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3" name="Line 24"/>
          <p:cNvSpPr>
            <a:spLocks noChangeShapeType="1"/>
          </p:cNvSpPr>
          <p:nvPr/>
        </p:nvSpPr>
        <p:spPr bwMode="auto">
          <a:xfrm flipV="1">
            <a:off x="4755232" y="2209627"/>
            <a:ext cx="4762" cy="1071562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" name="Line 26"/>
          <p:cNvSpPr>
            <a:spLocks noChangeShapeType="1"/>
          </p:cNvSpPr>
          <p:nvPr/>
        </p:nvSpPr>
        <p:spPr bwMode="auto">
          <a:xfrm>
            <a:off x="5822032" y="2209627"/>
            <a:ext cx="4762" cy="1071562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" name="Line 29"/>
          <p:cNvSpPr>
            <a:spLocks noChangeShapeType="1"/>
          </p:cNvSpPr>
          <p:nvPr/>
        </p:nvSpPr>
        <p:spPr bwMode="auto">
          <a:xfrm>
            <a:off x="5006057" y="2209627"/>
            <a:ext cx="4762" cy="814387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2" name="Group 187"/>
          <p:cNvGrpSpPr>
            <a:grpSpLocks/>
          </p:cNvGrpSpPr>
          <p:nvPr/>
        </p:nvGrpSpPr>
        <p:grpSpPr bwMode="auto">
          <a:xfrm>
            <a:off x="4534569" y="2603327"/>
            <a:ext cx="371475" cy="238125"/>
            <a:chOff x="1694" y="2539"/>
            <a:chExt cx="234" cy="150"/>
          </a:xfrm>
        </p:grpSpPr>
        <p:sp>
          <p:nvSpPr>
            <p:cNvPr id="243" name="Line 188"/>
            <p:cNvSpPr>
              <a:spLocks noChangeShapeType="1"/>
            </p:cNvSpPr>
            <p:nvPr/>
          </p:nvSpPr>
          <p:spPr bwMode="auto">
            <a:xfrm flipH="1">
              <a:off x="1781" y="2539"/>
              <a:ext cx="147" cy="147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Line 189"/>
            <p:cNvSpPr>
              <a:spLocks noChangeShapeType="1"/>
            </p:cNvSpPr>
            <p:nvPr/>
          </p:nvSpPr>
          <p:spPr bwMode="auto">
            <a:xfrm>
              <a:off x="1694" y="2686"/>
              <a:ext cx="87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Freeform 190"/>
            <p:cNvSpPr>
              <a:spLocks/>
            </p:cNvSpPr>
            <p:nvPr/>
          </p:nvSpPr>
          <p:spPr bwMode="auto">
            <a:xfrm>
              <a:off x="1709" y="2599"/>
              <a:ext cx="37" cy="64"/>
            </a:xfrm>
            <a:custGeom>
              <a:avLst/>
              <a:gdLst>
                <a:gd name="T0" fmla="*/ 49 w 104"/>
                <a:gd name="T1" fmla="*/ 0 h 182"/>
                <a:gd name="T2" fmla="*/ 0 w 104"/>
                <a:gd name="T3" fmla="*/ 182 h 182"/>
                <a:gd name="T4" fmla="*/ 46 w 104"/>
                <a:gd name="T5" fmla="*/ 182 h 182"/>
                <a:gd name="T6" fmla="*/ 73 w 104"/>
                <a:gd name="T7" fmla="*/ 172 h 182"/>
                <a:gd name="T8" fmla="*/ 91 w 104"/>
                <a:gd name="T9" fmla="*/ 147 h 182"/>
                <a:gd name="T10" fmla="*/ 104 w 104"/>
                <a:gd name="T11" fmla="*/ 97 h 182"/>
                <a:gd name="T12" fmla="*/ 101 w 104"/>
                <a:gd name="T13" fmla="*/ 72 h 182"/>
                <a:gd name="T14" fmla="*/ 78 w 104"/>
                <a:gd name="T15" fmla="*/ 61 h 182"/>
                <a:gd name="T16" fmla="*/ 32 w 104"/>
                <a:gd name="T17" fmla="*/ 6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82">
                  <a:moveTo>
                    <a:pt x="49" y="0"/>
                  </a:moveTo>
                  <a:lnTo>
                    <a:pt x="0" y="182"/>
                  </a:lnTo>
                  <a:lnTo>
                    <a:pt x="46" y="182"/>
                  </a:lnTo>
                  <a:lnTo>
                    <a:pt x="73" y="172"/>
                  </a:lnTo>
                  <a:lnTo>
                    <a:pt x="91" y="147"/>
                  </a:lnTo>
                  <a:lnTo>
                    <a:pt x="104" y="97"/>
                  </a:lnTo>
                  <a:lnTo>
                    <a:pt x="101" y="72"/>
                  </a:lnTo>
                  <a:lnTo>
                    <a:pt x="78" y="61"/>
                  </a:lnTo>
                  <a:lnTo>
                    <a:pt x="32" y="61"/>
                  </a:lnTo>
                </a:path>
              </a:pathLst>
            </a:custGeom>
            <a:noFill/>
            <a:ln w="12700" cmpd="sng">
              <a:solidFill>
                <a:srgbClr val="00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Line 191"/>
            <p:cNvSpPr>
              <a:spLocks noChangeShapeType="1"/>
            </p:cNvSpPr>
            <p:nvPr/>
          </p:nvSpPr>
          <p:spPr bwMode="auto">
            <a:xfrm flipV="1">
              <a:off x="1775" y="2599"/>
              <a:ext cx="6" cy="14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Line 192"/>
            <p:cNvSpPr>
              <a:spLocks noChangeShapeType="1"/>
            </p:cNvSpPr>
            <p:nvPr/>
          </p:nvSpPr>
          <p:spPr bwMode="auto">
            <a:xfrm flipH="1">
              <a:off x="1792" y="2599"/>
              <a:ext cx="9" cy="14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8" name="Group 193"/>
          <p:cNvGrpSpPr>
            <a:grpSpLocks/>
          </p:cNvGrpSpPr>
          <p:nvPr/>
        </p:nvGrpSpPr>
        <p:grpSpPr bwMode="auto">
          <a:xfrm>
            <a:off x="5414044" y="2465214"/>
            <a:ext cx="665163" cy="558800"/>
            <a:chOff x="2248" y="2452"/>
            <a:chExt cx="419" cy="352"/>
          </a:xfrm>
        </p:grpSpPr>
        <p:sp>
          <p:nvSpPr>
            <p:cNvPr id="249" name="Line 194"/>
            <p:cNvSpPr>
              <a:spLocks noChangeShapeType="1"/>
            </p:cNvSpPr>
            <p:nvPr/>
          </p:nvSpPr>
          <p:spPr bwMode="auto">
            <a:xfrm flipV="1">
              <a:off x="2248" y="2539"/>
              <a:ext cx="321" cy="265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Line 195"/>
            <p:cNvSpPr>
              <a:spLocks noChangeShapeType="1"/>
            </p:cNvSpPr>
            <p:nvPr/>
          </p:nvSpPr>
          <p:spPr bwMode="auto">
            <a:xfrm>
              <a:off x="2568" y="2538"/>
              <a:ext cx="84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Line 196"/>
            <p:cNvSpPr>
              <a:spLocks noChangeShapeType="1"/>
            </p:cNvSpPr>
            <p:nvPr/>
          </p:nvSpPr>
          <p:spPr bwMode="auto">
            <a:xfrm flipH="1">
              <a:off x="2594" y="2515"/>
              <a:ext cx="9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Freeform 197"/>
            <p:cNvSpPr>
              <a:spLocks/>
            </p:cNvSpPr>
            <p:nvPr/>
          </p:nvSpPr>
          <p:spPr bwMode="auto">
            <a:xfrm>
              <a:off x="2586" y="2504"/>
              <a:ext cx="8" cy="11"/>
            </a:xfrm>
            <a:custGeom>
              <a:avLst/>
              <a:gdLst>
                <a:gd name="T0" fmla="*/ 0 w 25"/>
                <a:gd name="T1" fmla="*/ 0 h 35"/>
                <a:gd name="T2" fmla="*/ 3 w 25"/>
                <a:gd name="T3" fmla="*/ 25 h 35"/>
                <a:gd name="T4" fmla="*/ 25 w 25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5">
                  <a:moveTo>
                    <a:pt x="0" y="0"/>
                  </a:moveTo>
                  <a:lnTo>
                    <a:pt x="3" y="25"/>
                  </a:lnTo>
                  <a:lnTo>
                    <a:pt x="25" y="35"/>
                  </a:lnTo>
                </a:path>
              </a:pathLst>
            </a:custGeom>
            <a:noFill/>
            <a:ln w="12700" cmpd="sng">
              <a:solidFill>
                <a:srgbClr val="00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Line 198"/>
            <p:cNvSpPr>
              <a:spLocks noChangeShapeType="1"/>
            </p:cNvSpPr>
            <p:nvPr/>
          </p:nvSpPr>
          <p:spPr bwMode="auto">
            <a:xfrm flipV="1">
              <a:off x="2586" y="2487"/>
              <a:ext cx="6" cy="17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Freeform 199"/>
            <p:cNvSpPr>
              <a:spLocks/>
            </p:cNvSpPr>
            <p:nvPr/>
          </p:nvSpPr>
          <p:spPr bwMode="auto">
            <a:xfrm>
              <a:off x="2592" y="2472"/>
              <a:ext cx="14" cy="15"/>
            </a:xfrm>
            <a:custGeom>
              <a:avLst/>
              <a:gdLst>
                <a:gd name="T0" fmla="*/ 45 w 45"/>
                <a:gd name="T1" fmla="*/ 0 h 36"/>
                <a:gd name="T2" fmla="*/ 17 w 45"/>
                <a:gd name="T3" fmla="*/ 10 h 36"/>
                <a:gd name="T4" fmla="*/ 0 w 45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45" y="0"/>
                  </a:moveTo>
                  <a:lnTo>
                    <a:pt x="17" y="10"/>
                  </a:lnTo>
                  <a:lnTo>
                    <a:pt x="0" y="36"/>
                  </a:lnTo>
                </a:path>
              </a:pathLst>
            </a:custGeom>
            <a:noFill/>
            <a:ln w="12700" cmpd="sng">
              <a:solidFill>
                <a:srgbClr val="00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Line 200"/>
            <p:cNvSpPr>
              <a:spLocks noChangeShapeType="1"/>
            </p:cNvSpPr>
            <p:nvPr/>
          </p:nvSpPr>
          <p:spPr bwMode="auto">
            <a:xfrm>
              <a:off x="2606" y="2472"/>
              <a:ext cx="9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Line 201"/>
            <p:cNvSpPr>
              <a:spLocks noChangeShapeType="1"/>
            </p:cNvSpPr>
            <p:nvPr/>
          </p:nvSpPr>
          <p:spPr bwMode="auto">
            <a:xfrm flipV="1">
              <a:off x="2641" y="2452"/>
              <a:ext cx="5" cy="14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Line 202"/>
            <p:cNvSpPr>
              <a:spLocks noChangeShapeType="1"/>
            </p:cNvSpPr>
            <p:nvPr/>
          </p:nvSpPr>
          <p:spPr bwMode="auto">
            <a:xfrm flipH="1">
              <a:off x="2658" y="2452"/>
              <a:ext cx="9" cy="14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8" name="Group 250"/>
          <p:cNvGrpSpPr>
            <a:grpSpLocks/>
          </p:cNvGrpSpPr>
          <p:nvPr/>
        </p:nvGrpSpPr>
        <p:grpSpPr bwMode="auto">
          <a:xfrm>
            <a:off x="5294982" y="2401714"/>
            <a:ext cx="119062" cy="104775"/>
            <a:chOff x="2173" y="2412"/>
            <a:chExt cx="75" cy="66"/>
          </a:xfrm>
        </p:grpSpPr>
        <p:sp>
          <p:nvSpPr>
            <p:cNvPr id="259" name="Freeform 251"/>
            <p:cNvSpPr>
              <a:spLocks/>
            </p:cNvSpPr>
            <p:nvPr/>
          </p:nvSpPr>
          <p:spPr bwMode="auto">
            <a:xfrm>
              <a:off x="2205" y="2469"/>
              <a:ext cx="3" cy="9"/>
            </a:xfrm>
            <a:custGeom>
              <a:avLst/>
              <a:gdLst>
                <a:gd name="T0" fmla="*/ 0 w 9"/>
                <a:gd name="T1" fmla="*/ 0 h 24"/>
                <a:gd name="T2" fmla="*/ 1 w 9"/>
                <a:gd name="T3" fmla="*/ 14 h 24"/>
                <a:gd name="T4" fmla="*/ 9 w 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14"/>
                  </a:lnTo>
                  <a:lnTo>
                    <a:pt x="9" y="24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Freeform 252"/>
            <p:cNvSpPr>
              <a:spLocks/>
            </p:cNvSpPr>
            <p:nvPr/>
          </p:nvSpPr>
          <p:spPr bwMode="auto">
            <a:xfrm>
              <a:off x="2173" y="2435"/>
              <a:ext cx="32" cy="43"/>
            </a:xfrm>
            <a:custGeom>
              <a:avLst/>
              <a:gdLst>
                <a:gd name="T0" fmla="*/ 62 w 84"/>
                <a:gd name="T1" fmla="*/ 0 h 122"/>
                <a:gd name="T2" fmla="*/ 44 w 84"/>
                <a:gd name="T3" fmla="*/ 0 h 122"/>
                <a:gd name="T4" fmla="*/ 29 w 84"/>
                <a:gd name="T5" fmla="*/ 5 h 122"/>
                <a:gd name="T6" fmla="*/ 21 w 84"/>
                <a:gd name="T7" fmla="*/ 19 h 122"/>
                <a:gd name="T8" fmla="*/ 0 w 84"/>
                <a:gd name="T9" fmla="*/ 96 h 122"/>
                <a:gd name="T10" fmla="*/ 4 w 84"/>
                <a:gd name="T11" fmla="*/ 114 h 122"/>
                <a:gd name="T12" fmla="*/ 21 w 84"/>
                <a:gd name="T13" fmla="*/ 122 h 122"/>
                <a:gd name="T14" fmla="*/ 40 w 84"/>
                <a:gd name="T15" fmla="*/ 122 h 122"/>
                <a:gd name="T16" fmla="*/ 84 w 84"/>
                <a:gd name="T17" fmla="*/ 9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2">
                  <a:moveTo>
                    <a:pt x="62" y="0"/>
                  </a:moveTo>
                  <a:lnTo>
                    <a:pt x="44" y="0"/>
                  </a:lnTo>
                  <a:lnTo>
                    <a:pt x="29" y="5"/>
                  </a:lnTo>
                  <a:lnTo>
                    <a:pt x="21" y="19"/>
                  </a:lnTo>
                  <a:lnTo>
                    <a:pt x="0" y="96"/>
                  </a:lnTo>
                  <a:lnTo>
                    <a:pt x="4" y="114"/>
                  </a:lnTo>
                  <a:lnTo>
                    <a:pt x="21" y="122"/>
                  </a:lnTo>
                  <a:lnTo>
                    <a:pt x="40" y="122"/>
                  </a:lnTo>
                  <a:lnTo>
                    <a:pt x="84" y="98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Freeform 253"/>
            <p:cNvSpPr>
              <a:spLocks/>
            </p:cNvSpPr>
            <p:nvPr/>
          </p:nvSpPr>
          <p:spPr bwMode="auto">
            <a:xfrm>
              <a:off x="2205" y="2469"/>
              <a:ext cx="3" cy="9"/>
            </a:xfrm>
            <a:custGeom>
              <a:avLst/>
              <a:gdLst>
                <a:gd name="T0" fmla="*/ 0 w 9"/>
                <a:gd name="T1" fmla="*/ 0 h 24"/>
                <a:gd name="T2" fmla="*/ 1 w 9"/>
                <a:gd name="T3" fmla="*/ 14 h 24"/>
                <a:gd name="T4" fmla="*/ 9 w 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14"/>
                  </a:lnTo>
                  <a:lnTo>
                    <a:pt x="9" y="24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" name="Freeform 254"/>
            <p:cNvSpPr>
              <a:spLocks/>
            </p:cNvSpPr>
            <p:nvPr/>
          </p:nvSpPr>
          <p:spPr bwMode="auto">
            <a:xfrm>
              <a:off x="2173" y="2435"/>
              <a:ext cx="32" cy="43"/>
            </a:xfrm>
            <a:custGeom>
              <a:avLst/>
              <a:gdLst>
                <a:gd name="T0" fmla="*/ 62 w 84"/>
                <a:gd name="T1" fmla="*/ 0 h 122"/>
                <a:gd name="T2" fmla="*/ 44 w 84"/>
                <a:gd name="T3" fmla="*/ 0 h 122"/>
                <a:gd name="T4" fmla="*/ 29 w 84"/>
                <a:gd name="T5" fmla="*/ 5 h 122"/>
                <a:gd name="T6" fmla="*/ 21 w 84"/>
                <a:gd name="T7" fmla="*/ 19 h 122"/>
                <a:gd name="T8" fmla="*/ 0 w 84"/>
                <a:gd name="T9" fmla="*/ 96 h 122"/>
                <a:gd name="T10" fmla="*/ 4 w 84"/>
                <a:gd name="T11" fmla="*/ 114 h 122"/>
                <a:gd name="T12" fmla="*/ 21 w 84"/>
                <a:gd name="T13" fmla="*/ 122 h 122"/>
                <a:gd name="T14" fmla="*/ 40 w 84"/>
                <a:gd name="T15" fmla="*/ 122 h 122"/>
                <a:gd name="T16" fmla="*/ 84 w 84"/>
                <a:gd name="T17" fmla="*/ 9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2">
                  <a:moveTo>
                    <a:pt x="62" y="0"/>
                  </a:moveTo>
                  <a:lnTo>
                    <a:pt x="44" y="0"/>
                  </a:lnTo>
                  <a:lnTo>
                    <a:pt x="29" y="5"/>
                  </a:lnTo>
                  <a:lnTo>
                    <a:pt x="21" y="19"/>
                  </a:lnTo>
                  <a:lnTo>
                    <a:pt x="0" y="96"/>
                  </a:lnTo>
                  <a:lnTo>
                    <a:pt x="4" y="114"/>
                  </a:lnTo>
                  <a:lnTo>
                    <a:pt x="21" y="122"/>
                  </a:lnTo>
                  <a:lnTo>
                    <a:pt x="40" y="122"/>
                  </a:lnTo>
                  <a:lnTo>
                    <a:pt x="84" y="98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" name="Line 255"/>
            <p:cNvSpPr>
              <a:spLocks noChangeShapeType="1"/>
            </p:cNvSpPr>
            <p:nvPr/>
          </p:nvSpPr>
          <p:spPr bwMode="auto">
            <a:xfrm flipH="1">
              <a:off x="2196" y="2435"/>
              <a:ext cx="18" cy="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" name="Line 256"/>
            <p:cNvSpPr>
              <a:spLocks noChangeShapeType="1"/>
            </p:cNvSpPr>
            <p:nvPr/>
          </p:nvSpPr>
          <p:spPr bwMode="auto">
            <a:xfrm flipH="1">
              <a:off x="2205" y="2435"/>
              <a:ext cx="9" cy="3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Line 257"/>
            <p:cNvSpPr>
              <a:spLocks noChangeShapeType="1"/>
            </p:cNvSpPr>
            <p:nvPr/>
          </p:nvSpPr>
          <p:spPr bwMode="auto">
            <a:xfrm flipH="1">
              <a:off x="2196" y="2435"/>
              <a:ext cx="18" cy="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Line 258"/>
            <p:cNvSpPr>
              <a:spLocks noChangeShapeType="1"/>
            </p:cNvSpPr>
            <p:nvPr/>
          </p:nvSpPr>
          <p:spPr bwMode="auto">
            <a:xfrm flipH="1">
              <a:off x="2205" y="2435"/>
              <a:ext cx="9" cy="3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Line 259"/>
            <p:cNvSpPr>
              <a:spLocks noChangeShapeType="1"/>
            </p:cNvSpPr>
            <p:nvPr/>
          </p:nvSpPr>
          <p:spPr bwMode="auto">
            <a:xfrm flipV="1">
              <a:off x="2225" y="2412"/>
              <a:ext cx="6" cy="1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Line 260"/>
            <p:cNvSpPr>
              <a:spLocks noChangeShapeType="1"/>
            </p:cNvSpPr>
            <p:nvPr/>
          </p:nvSpPr>
          <p:spPr bwMode="auto">
            <a:xfrm flipH="1">
              <a:off x="2242" y="2412"/>
              <a:ext cx="6" cy="1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9" name="Group 261"/>
          <p:cNvGrpSpPr>
            <a:grpSpLocks/>
          </p:cNvGrpSpPr>
          <p:nvPr/>
        </p:nvGrpSpPr>
        <p:grpSpPr bwMode="auto">
          <a:xfrm>
            <a:off x="3737644" y="4181302"/>
            <a:ext cx="65088" cy="73025"/>
            <a:chOff x="1192" y="3439"/>
            <a:chExt cx="41" cy="46"/>
          </a:xfrm>
        </p:grpSpPr>
        <p:sp>
          <p:nvSpPr>
            <p:cNvPr id="270" name="Freeform 262"/>
            <p:cNvSpPr>
              <a:spLocks/>
            </p:cNvSpPr>
            <p:nvPr/>
          </p:nvSpPr>
          <p:spPr bwMode="auto">
            <a:xfrm>
              <a:off x="1192" y="3439"/>
              <a:ext cx="32" cy="43"/>
            </a:xfrm>
            <a:custGeom>
              <a:avLst/>
              <a:gdLst>
                <a:gd name="T0" fmla="*/ 62 w 84"/>
                <a:gd name="T1" fmla="*/ 0 h 122"/>
                <a:gd name="T2" fmla="*/ 44 w 84"/>
                <a:gd name="T3" fmla="*/ 0 h 122"/>
                <a:gd name="T4" fmla="*/ 29 w 84"/>
                <a:gd name="T5" fmla="*/ 6 h 122"/>
                <a:gd name="T6" fmla="*/ 21 w 84"/>
                <a:gd name="T7" fmla="*/ 18 h 122"/>
                <a:gd name="T8" fmla="*/ 0 w 84"/>
                <a:gd name="T9" fmla="*/ 96 h 122"/>
                <a:gd name="T10" fmla="*/ 4 w 84"/>
                <a:gd name="T11" fmla="*/ 113 h 122"/>
                <a:gd name="T12" fmla="*/ 20 w 84"/>
                <a:gd name="T13" fmla="*/ 122 h 122"/>
                <a:gd name="T14" fmla="*/ 40 w 84"/>
                <a:gd name="T15" fmla="*/ 122 h 122"/>
                <a:gd name="T16" fmla="*/ 84 w 84"/>
                <a:gd name="T17" fmla="*/ 9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2">
                  <a:moveTo>
                    <a:pt x="62" y="0"/>
                  </a:moveTo>
                  <a:lnTo>
                    <a:pt x="44" y="0"/>
                  </a:lnTo>
                  <a:lnTo>
                    <a:pt x="29" y="6"/>
                  </a:lnTo>
                  <a:lnTo>
                    <a:pt x="21" y="18"/>
                  </a:lnTo>
                  <a:lnTo>
                    <a:pt x="0" y="96"/>
                  </a:lnTo>
                  <a:lnTo>
                    <a:pt x="4" y="113"/>
                  </a:lnTo>
                  <a:lnTo>
                    <a:pt x="20" y="122"/>
                  </a:lnTo>
                  <a:lnTo>
                    <a:pt x="40" y="122"/>
                  </a:lnTo>
                  <a:lnTo>
                    <a:pt x="84" y="97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Freeform 263"/>
            <p:cNvSpPr>
              <a:spLocks/>
            </p:cNvSpPr>
            <p:nvPr/>
          </p:nvSpPr>
          <p:spPr bwMode="auto">
            <a:xfrm>
              <a:off x="1221" y="3477"/>
              <a:ext cx="6" cy="8"/>
            </a:xfrm>
            <a:custGeom>
              <a:avLst/>
              <a:gdLst>
                <a:gd name="T0" fmla="*/ 0 w 10"/>
                <a:gd name="T1" fmla="*/ 0 h 24"/>
                <a:gd name="T2" fmla="*/ 2 w 10"/>
                <a:gd name="T3" fmla="*/ 13 h 24"/>
                <a:gd name="T4" fmla="*/ 10 w 1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4">
                  <a:moveTo>
                    <a:pt x="0" y="0"/>
                  </a:moveTo>
                  <a:lnTo>
                    <a:pt x="2" y="13"/>
                  </a:lnTo>
                  <a:lnTo>
                    <a:pt x="10" y="24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Line 264"/>
            <p:cNvSpPr>
              <a:spLocks noChangeShapeType="1"/>
            </p:cNvSpPr>
            <p:nvPr/>
          </p:nvSpPr>
          <p:spPr bwMode="auto">
            <a:xfrm flipH="1">
              <a:off x="1221" y="3439"/>
              <a:ext cx="12" cy="3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Line 265"/>
            <p:cNvSpPr>
              <a:spLocks noChangeShapeType="1"/>
            </p:cNvSpPr>
            <p:nvPr/>
          </p:nvSpPr>
          <p:spPr bwMode="auto">
            <a:xfrm flipH="1">
              <a:off x="1215" y="3439"/>
              <a:ext cx="18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5" name="Group 294"/>
          <p:cNvGrpSpPr>
            <a:grpSpLocks/>
          </p:cNvGrpSpPr>
          <p:nvPr/>
        </p:nvGrpSpPr>
        <p:grpSpPr bwMode="auto">
          <a:xfrm>
            <a:off x="4207544" y="5848821"/>
            <a:ext cx="60325" cy="109538"/>
            <a:chOff x="4927" y="4096"/>
            <a:chExt cx="38" cy="69"/>
          </a:xfrm>
        </p:grpSpPr>
        <p:sp>
          <p:nvSpPr>
            <p:cNvPr id="276" name="Line 295"/>
            <p:cNvSpPr>
              <a:spLocks noChangeShapeType="1"/>
            </p:cNvSpPr>
            <p:nvPr/>
          </p:nvSpPr>
          <p:spPr bwMode="auto">
            <a:xfrm flipH="1">
              <a:off x="4936" y="4162"/>
              <a:ext cx="11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Freeform 296"/>
            <p:cNvSpPr>
              <a:spLocks/>
            </p:cNvSpPr>
            <p:nvPr/>
          </p:nvSpPr>
          <p:spPr bwMode="auto">
            <a:xfrm>
              <a:off x="4927" y="4145"/>
              <a:ext cx="9" cy="17"/>
            </a:xfrm>
            <a:custGeom>
              <a:avLst/>
              <a:gdLst>
                <a:gd name="T0" fmla="*/ 0 w 25"/>
                <a:gd name="T1" fmla="*/ 0 h 46"/>
                <a:gd name="T2" fmla="*/ 2 w 25"/>
                <a:gd name="T3" fmla="*/ 32 h 46"/>
                <a:gd name="T4" fmla="*/ 25 w 25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" y="32"/>
                  </a:lnTo>
                  <a:lnTo>
                    <a:pt x="25" y="46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" name="Line 297"/>
            <p:cNvSpPr>
              <a:spLocks noChangeShapeType="1"/>
            </p:cNvSpPr>
            <p:nvPr/>
          </p:nvSpPr>
          <p:spPr bwMode="auto">
            <a:xfrm flipV="1">
              <a:off x="4927" y="4113"/>
              <a:ext cx="9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Freeform 298"/>
            <p:cNvSpPr>
              <a:spLocks/>
            </p:cNvSpPr>
            <p:nvPr/>
          </p:nvSpPr>
          <p:spPr bwMode="auto">
            <a:xfrm>
              <a:off x="4936" y="4096"/>
              <a:ext cx="17" cy="17"/>
            </a:xfrm>
            <a:custGeom>
              <a:avLst/>
              <a:gdLst>
                <a:gd name="T0" fmla="*/ 48 w 48"/>
                <a:gd name="T1" fmla="*/ 0 h 46"/>
                <a:gd name="T2" fmla="*/ 20 w 48"/>
                <a:gd name="T3" fmla="*/ 14 h 46"/>
                <a:gd name="T4" fmla="*/ 0 w 48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6">
                  <a:moveTo>
                    <a:pt x="48" y="0"/>
                  </a:moveTo>
                  <a:lnTo>
                    <a:pt x="20" y="14"/>
                  </a:lnTo>
                  <a:lnTo>
                    <a:pt x="0" y="46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" name="Line 299"/>
            <p:cNvSpPr>
              <a:spLocks noChangeShapeType="1"/>
            </p:cNvSpPr>
            <p:nvPr/>
          </p:nvSpPr>
          <p:spPr bwMode="auto">
            <a:xfrm>
              <a:off x="4953" y="4096"/>
              <a:ext cx="12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1" name="Group 300"/>
          <p:cNvGrpSpPr>
            <a:grpSpLocks/>
          </p:cNvGrpSpPr>
          <p:nvPr/>
        </p:nvGrpSpPr>
        <p:grpSpPr bwMode="auto">
          <a:xfrm>
            <a:off x="2378744" y="5877272"/>
            <a:ext cx="73025" cy="101600"/>
            <a:chOff x="336" y="3944"/>
            <a:chExt cx="46" cy="64"/>
          </a:xfrm>
        </p:grpSpPr>
        <p:sp>
          <p:nvSpPr>
            <p:cNvPr id="282" name="Freeform 301"/>
            <p:cNvSpPr>
              <a:spLocks/>
            </p:cNvSpPr>
            <p:nvPr/>
          </p:nvSpPr>
          <p:spPr bwMode="auto">
            <a:xfrm>
              <a:off x="336" y="3973"/>
              <a:ext cx="40" cy="35"/>
            </a:xfrm>
            <a:custGeom>
              <a:avLst/>
              <a:gdLst>
                <a:gd name="T0" fmla="*/ 0 w 114"/>
                <a:gd name="T1" fmla="*/ 100 h 100"/>
                <a:gd name="T2" fmla="*/ 50 w 114"/>
                <a:gd name="T3" fmla="*/ 100 h 100"/>
                <a:gd name="T4" fmla="*/ 90 w 114"/>
                <a:gd name="T5" fmla="*/ 86 h 100"/>
                <a:gd name="T6" fmla="*/ 114 w 114"/>
                <a:gd name="T7" fmla="*/ 50 h 100"/>
                <a:gd name="T8" fmla="*/ 109 w 114"/>
                <a:gd name="T9" fmla="*/ 15 h 100"/>
                <a:gd name="T10" fmla="*/ 78 w 114"/>
                <a:gd name="T11" fmla="*/ 0 h 100"/>
                <a:gd name="T12" fmla="*/ 26 w 114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00">
                  <a:moveTo>
                    <a:pt x="0" y="100"/>
                  </a:moveTo>
                  <a:lnTo>
                    <a:pt x="50" y="100"/>
                  </a:lnTo>
                  <a:lnTo>
                    <a:pt x="90" y="86"/>
                  </a:lnTo>
                  <a:lnTo>
                    <a:pt x="114" y="50"/>
                  </a:lnTo>
                  <a:lnTo>
                    <a:pt x="109" y="15"/>
                  </a:lnTo>
                  <a:lnTo>
                    <a:pt x="78" y="0"/>
                  </a:lnTo>
                  <a:lnTo>
                    <a:pt x="26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3" name="Freeform 302"/>
            <p:cNvSpPr>
              <a:spLocks/>
            </p:cNvSpPr>
            <p:nvPr/>
          </p:nvSpPr>
          <p:spPr bwMode="auto">
            <a:xfrm>
              <a:off x="336" y="3944"/>
              <a:ext cx="46" cy="64"/>
            </a:xfrm>
            <a:custGeom>
              <a:avLst/>
              <a:gdLst>
                <a:gd name="T0" fmla="*/ 78 w 128"/>
                <a:gd name="T1" fmla="*/ 81 h 181"/>
                <a:gd name="T2" fmla="*/ 109 w 128"/>
                <a:gd name="T3" fmla="*/ 69 h 181"/>
                <a:gd name="T4" fmla="*/ 128 w 128"/>
                <a:gd name="T5" fmla="*/ 41 h 181"/>
                <a:gd name="T6" fmla="*/ 125 w 128"/>
                <a:gd name="T7" fmla="*/ 12 h 181"/>
                <a:gd name="T8" fmla="*/ 98 w 128"/>
                <a:gd name="T9" fmla="*/ 0 h 181"/>
                <a:gd name="T10" fmla="*/ 48 w 128"/>
                <a:gd name="T11" fmla="*/ 0 h 181"/>
                <a:gd name="T12" fmla="*/ 0 w 128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81">
                  <a:moveTo>
                    <a:pt x="78" y="81"/>
                  </a:moveTo>
                  <a:lnTo>
                    <a:pt x="109" y="69"/>
                  </a:lnTo>
                  <a:lnTo>
                    <a:pt x="128" y="41"/>
                  </a:lnTo>
                  <a:lnTo>
                    <a:pt x="125" y="12"/>
                  </a:lnTo>
                  <a:lnTo>
                    <a:pt x="98" y="0"/>
                  </a:lnTo>
                  <a:lnTo>
                    <a:pt x="48" y="0"/>
                  </a:lnTo>
                  <a:lnTo>
                    <a:pt x="0" y="18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4" name="Group 303"/>
          <p:cNvGrpSpPr>
            <a:grpSpLocks/>
          </p:cNvGrpSpPr>
          <p:nvPr/>
        </p:nvGrpSpPr>
        <p:grpSpPr bwMode="auto">
          <a:xfrm>
            <a:off x="2373982" y="5412457"/>
            <a:ext cx="69850" cy="104775"/>
            <a:chOff x="333" y="3801"/>
            <a:chExt cx="44" cy="66"/>
          </a:xfrm>
        </p:grpSpPr>
        <p:sp>
          <p:nvSpPr>
            <p:cNvPr id="285" name="Freeform 304"/>
            <p:cNvSpPr>
              <a:spLocks/>
            </p:cNvSpPr>
            <p:nvPr/>
          </p:nvSpPr>
          <p:spPr bwMode="auto">
            <a:xfrm>
              <a:off x="333" y="3801"/>
              <a:ext cx="43" cy="66"/>
            </a:xfrm>
            <a:custGeom>
              <a:avLst/>
              <a:gdLst>
                <a:gd name="T0" fmla="*/ 0 w 121"/>
                <a:gd name="T1" fmla="*/ 182 h 182"/>
                <a:gd name="T2" fmla="*/ 109 w 121"/>
                <a:gd name="T3" fmla="*/ 0 h 182"/>
                <a:gd name="T4" fmla="*/ 121 w 121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82">
                  <a:moveTo>
                    <a:pt x="0" y="182"/>
                  </a:moveTo>
                  <a:lnTo>
                    <a:pt x="109" y="0"/>
                  </a:lnTo>
                  <a:lnTo>
                    <a:pt x="121" y="182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Line 305"/>
            <p:cNvSpPr>
              <a:spLocks noChangeShapeType="1"/>
            </p:cNvSpPr>
            <p:nvPr/>
          </p:nvSpPr>
          <p:spPr bwMode="auto">
            <a:xfrm flipH="1">
              <a:off x="348" y="3837"/>
              <a:ext cx="29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" name="Text Box 306"/>
          <p:cNvSpPr txBox="1">
            <a:spLocks noChangeArrowheads="1"/>
          </p:cNvSpPr>
          <p:nvPr/>
        </p:nvSpPr>
        <p:spPr bwMode="auto">
          <a:xfrm>
            <a:off x="3064544" y="5301208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>
                <a:solidFill>
                  <a:srgbClr val="800000"/>
                </a:solidFill>
                <a:ea typeface="仿宋_GB2312" pitchFamily="49" charset="-122"/>
              </a:rPr>
              <a:t>正垂面</a:t>
            </a:r>
          </a:p>
        </p:txBody>
      </p:sp>
      <p:sp>
        <p:nvSpPr>
          <p:cNvPr id="288" name="Text Box 307"/>
          <p:cNvSpPr txBox="1">
            <a:spLocks noChangeArrowheads="1"/>
          </p:cNvSpPr>
          <p:nvPr/>
        </p:nvSpPr>
        <p:spPr bwMode="auto">
          <a:xfrm>
            <a:off x="4140869" y="5740871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ea typeface="仿宋_GB2312" pitchFamily="49" charset="-122"/>
              </a:rPr>
              <a:t>面是</a:t>
            </a:r>
          </a:p>
        </p:txBody>
      </p:sp>
      <p:sp>
        <p:nvSpPr>
          <p:cNvPr id="289" name="Text Box 308"/>
          <p:cNvSpPr txBox="1">
            <a:spLocks noChangeArrowheads="1"/>
          </p:cNvSpPr>
          <p:nvPr/>
        </p:nvSpPr>
        <p:spPr bwMode="auto">
          <a:xfrm>
            <a:off x="2335882" y="5302796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ea typeface="仿宋_GB2312" pitchFamily="49" charset="-122"/>
              </a:rPr>
              <a:t>面是</a:t>
            </a:r>
          </a:p>
        </p:txBody>
      </p:sp>
      <p:sp>
        <p:nvSpPr>
          <p:cNvPr id="290" name="Line 309"/>
          <p:cNvSpPr>
            <a:spLocks noChangeShapeType="1"/>
          </p:cNvSpPr>
          <p:nvPr/>
        </p:nvSpPr>
        <p:spPr bwMode="auto">
          <a:xfrm>
            <a:off x="4834607" y="6045671"/>
            <a:ext cx="687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1" name="Line 310"/>
          <p:cNvSpPr>
            <a:spLocks noChangeShapeType="1"/>
          </p:cNvSpPr>
          <p:nvPr/>
        </p:nvSpPr>
        <p:spPr bwMode="auto">
          <a:xfrm>
            <a:off x="3031207" y="6045671"/>
            <a:ext cx="847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2" name="Text Box 311"/>
          <p:cNvSpPr txBox="1">
            <a:spLocks noChangeArrowheads="1"/>
          </p:cNvSpPr>
          <p:nvPr/>
        </p:nvSpPr>
        <p:spPr bwMode="auto">
          <a:xfrm>
            <a:off x="3064544" y="5756746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>
                <a:solidFill>
                  <a:srgbClr val="800000"/>
                </a:solidFill>
                <a:ea typeface="仿宋_GB2312" pitchFamily="49" charset="-122"/>
              </a:rPr>
              <a:t>侧平面</a:t>
            </a:r>
          </a:p>
        </p:txBody>
      </p:sp>
      <p:sp>
        <p:nvSpPr>
          <p:cNvPr id="293" name="Text Box 312"/>
          <p:cNvSpPr txBox="1">
            <a:spLocks noChangeArrowheads="1"/>
          </p:cNvSpPr>
          <p:nvPr/>
        </p:nvSpPr>
        <p:spPr bwMode="auto">
          <a:xfrm>
            <a:off x="2335882" y="5756746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ea typeface="仿宋_GB2312" pitchFamily="49" charset="-122"/>
              </a:rPr>
              <a:t>面是</a:t>
            </a:r>
          </a:p>
        </p:txBody>
      </p:sp>
      <p:grpSp>
        <p:nvGrpSpPr>
          <p:cNvPr id="294" name="Group 313"/>
          <p:cNvGrpSpPr>
            <a:grpSpLocks/>
          </p:cNvGrpSpPr>
          <p:nvPr/>
        </p:nvGrpSpPr>
        <p:grpSpPr bwMode="auto">
          <a:xfrm>
            <a:off x="5144169" y="3908946"/>
            <a:ext cx="1516063" cy="1573213"/>
            <a:chOff x="2078" y="3100"/>
            <a:chExt cx="955" cy="991"/>
          </a:xfrm>
        </p:grpSpPr>
        <p:sp>
          <p:nvSpPr>
            <p:cNvPr id="295" name="Line 314"/>
            <p:cNvSpPr>
              <a:spLocks noChangeShapeType="1"/>
            </p:cNvSpPr>
            <p:nvPr/>
          </p:nvSpPr>
          <p:spPr bwMode="auto">
            <a:xfrm flipV="1">
              <a:off x="2456" y="3759"/>
              <a:ext cx="574" cy="332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Line 315"/>
            <p:cNvSpPr>
              <a:spLocks noChangeShapeType="1"/>
            </p:cNvSpPr>
            <p:nvPr/>
          </p:nvSpPr>
          <p:spPr bwMode="auto">
            <a:xfrm>
              <a:off x="3030" y="3321"/>
              <a:ext cx="3" cy="438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Line 316"/>
            <p:cNvSpPr>
              <a:spLocks noChangeShapeType="1"/>
            </p:cNvSpPr>
            <p:nvPr/>
          </p:nvSpPr>
          <p:spPr bwMode="auto">
            <a:xfrm flipH="1">
              <a:off x="2240" y="3101"/>
              <a:ext cx="412" cy="24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Line 317"/>
            <p:cNvSpPr>
              <a:spLocks noChangeShapeType="1"/>
            </p:cNvSpPr>
            <p:nvPr/>
          </p:nvSpPr>
          <p:spPr bwMode="auto">
            <a:xfrm>
              <a:off x="2240" y="3341"/>
              <a:ext cx="106" cy="6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Line 318"/>
            <p:cNvSpPr>
              <a:spLocks noChangeShapeType="1"/>
            </p:cNvSpPr>
            <p:nvPr/>
          </p:nvSpPr>
          <p:spPr bwMode="auto">
            <a:xfrm flipV="1">
              <a:off x="2346" y="3228"/>
              <a:ext cx="306" cy="176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Line 319"/>
            <p:cNvSpPr>
              <a:spLocks noChangeShapeType="1"/>
            </p:cNvSpPr>
            <p:nvPr/>
          </p:nvSpPr>
          <p:spPr bwMode="auto">
            <a:xfrm>
              <a:off x="2652" y="3228"/>
              <a:ext cx="289" cy="165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Line 320"/>
            <p:cNvSpPr>
              <a:spLocks noChangeShapeType="1"/>
            </p:cNvSpPr>
            <p:nvPr/>
          </p:nvSpPr>
          <p:spPr bwMode="auto">
            <a:xfrm flipV="1">
              <a:off x="2941" y="3321"/>
              <a:ext cx="89" cy="72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Line 321"/>
            <p:cNvSpPr>
              <a:spLocks noChangeShapeType="1"/>
            </p:cNvSpPr>
            <p:nvPr/>
          </p:nvSpPr>
          <p:spPr bwMode="auto">
            <a:xfrm>
              <a:off x="2240" y="3341"/>
              <a:ext cx="2" cy="335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" name="Line 322"/>
            <p:cNvSpPr>
              <a:spLocks noChangeShapeType="1"/>
            </p:cNvSpPr>
            <p:nvPr/>
          </p:nvSpPr>
          <p:spPr bwMode="auto">
            <a:xfrm flipH="1">
              <a:off x="2078" y="3676"/>
              <a:ext cx="162" cy="92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Line 323"/>
            <p:cNvSpPr>
              <a:spLocks noChangeShapeType="1"/>
            </p:cNvSpPr>
            <p:nvPr/>
          </p:nvSpPr>
          <p:spPr bwMode="auto">
            <a:xfrm>
              <a:off x="2078" y="3768"/>
              <a:ext cx="378" cy="219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Line 324"/>
            <p:cNvSpPr>
              <a:spLocks noChangeShapeType="1"/>
            </p:cNvSpPr>
            <p:nvPr/>
          </p:nvSpPr>
          <p:spPr bwMode="auto">
            <a:xfrm>
              <a:off x="2456" y="3987"/>
              <a:ext cx="3" cy="10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" name="Line 325"/>
            <p:cNvSpPr>
              <a:spLocks noChangeShapeType="1"/>
            </p:cNvSpPr>
            <p:nvPr/>
          </p:nvSpPr>
          <p:spPr bwMode="auto">
            <a:xfrm flipH="1" flipV="1">
              <a:off x="2078" y="3872"/>
              <a:ext cx="378" cy="219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Line 326"/>
            <p:cNvSpPr>
              <a:spLocks noChangeShapeType="1"/>
            </p:cNvSpPr>
            <p:nvPr/>
          </p:nvSpPr>
          <p:spPr bwMode="auto">
            <a:xfrm flipV="1">
              <a:off x="2078" y="3768"/>
              <a:ext cx="3" cy="10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Line 327"/>
            <p:cNvSpPr>
              <a:spLocks noChangeShapeType="1"/>
            </p:cNvSpPr>
            <p:nvPr/>
          </p:nvSpPr>
          <p:spPr bwMode="auto">
            <a:xfrm flipV="1">
              <a:off x="2456" y="3820"/>
              <a:ext cx="289" cy="167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Line 328"/>
            <p:cNvSpPr>
              <a:spLocks noChangeShapeType="1"/>
            </p:cNvSpPr>
            <p:nvPr/>
          </p:nvSpPr>
          <p:spPr bwMode="auto">
            <a:xfrm flipV="1">
              <a:off x="2745" y="3393"/>
              <a:ext cx="196" cy="427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Line 329"/>
            <p:cNvSpPr>
              <a:spLocks noChangeShapeType="1"/>
            </p:cNvSpPr>
            <p:nvPr/>
          </p:nvSpPr>
          <p:spPr bwMode="auto">
            <a:xfrm>
              <a:off x="2346" y="3404"/>
              <a:ext cx="3" cy="332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Line 330"/>
            <p:cNvSpPr>
              <a:spLocks noChangeShapeType="1"/>
            </p:cNvSpPr>
            <p:nvPr/>
          </p:nvSpPr>
          <p:spPr bwMode="auto">
            <a:xfrm flipV="1">
              <a:off x="2456" y="3228"/>
              <a:ext cx="196" cy="42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Line 331"/>
            <p:cNvSpPr>
              <a:spLocks noChangeShapeType="1"/>
            </p:cNvSpPr>
            <p:nvPr/>
          </p:nvSpPr>
          <p:spPr bwMode="auto">
            <a:xfrm>
              <a:off x="2456" y="3652"/>
              <a:ext cx="289" cy="168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" name="Line 332"/>
            <p:cNvSpPr>
              <a:spLocks noChangeShapeType="1"/>
            </p:cNvSpPr>
            <p:nvPr/>
          </p:nvSpPr>
          <p:spPr bwMode="auto">
            <a:xfrm>
              <a:off x="2240" y="3676"/>
              <a:ext cx="106" cy="6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Line 333"/>
            <p:cNvSpPr>
              <a:spLocks noChangeShapeType="1"/>
            </p:cNvSpPr>
            <p:nvPr/>
          </p:nvSpPr>
          <p:spPr bwMode="auto">
            <a:xfrm flipH="1">
              <a:off x="2346" y="3652"/>
              <a:ext cx="110" cy="8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" name="Line 334"/>
            <p:cNvSpPr>
              <a:spLocks noChangeShapeType="1"/>
            </p:cNvSpPr>
            <p:nvPr/>
          </p:nvSpPr>
          <p:spPr bwMode="auto">
            <a:xfrm flipH="1">
              <a:off x="2456" y="3231"/>
              <a:ext cx="196" cy="421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" name="Line 335"/>
            <p:cNvSpPr>
              <a:spLocks noChangeShapeType="1"/>
            </p:cNvSpPr>
            <p:nvPr/>
          </p:nvSpPr>
          <p:spPr bwMode="auto">
            <a:xfrm flipH="1">
              <a:off x="2745" y="3393"/>
              <a:ext cx="199" cy="42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" name="Line 336"/>
            <p:cNvSpPr>
              <a:spLocks noChangeShapeType="1"/>
            </p:cNvSpPr>
            <p:nvPr/>
          </p:nvSpPr>
          <p:spPr bwMode="auto">
            <a:xfrm>
              <a:off x="2650" y="3100"/>
              <a:ext cx="378" cy="219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8" name="Group 337"/>
          <p:cNvGrpSpPr>
            <a:grpSpLocks/>
          </p:cNvGrpSpPr>
          <p:nvPr/>
        </p:nvGrpSpPr>
        <p:grpSpPr bwMode="auto">
          <a:xfrm>
            <a:off x="3369344" y="2404889"/>
            <a:ext cx="234950" cy="428625"/>
            <a:chOff x="960" y="2414"/>
            <a:chExt cx="148" cy="270"/>
          </a:xfrm>
        </p:grpSpPr>
        <p:grpSp>
          <p:nvGrpSpPr>
            <p:cNvPr id="319" name="Group 338"/>
            <p:cNvGrpSpPr>
              <a:grpSpLocks/>
            </p:cNvGrpSpPr>
            <p:nvPr/>
          </p:nvGrpSpPr>
          <p:grpSpPr bwMode="auto">
            <a:xfrm>
              <a:off x="960" y="2414"/>
              <a:ext cx="85" cy="85"/>
              <a:chOff x="960" y="2414"/>
              <a:chExt cx="85" cy="85"/>
            </a:xfrm>
          </p:grpSpPr>
          <p:sp>
            <p:nvSpPr>
              <p:cNvPr id="321" name="Line 339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81" cy="3"/>
              </a:xfrm>
              <a:prstGeom prst="line">
                <a:avLst/>
              </a:prstGeom>
              <a:noFill/>
              <a:ln w="127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Freeform 340"/>
              <p:cNvSpPr>
                <a:spLocks/>
              </p:cNvSpPr>
              <p:nvPr/>
            </p:nvSpPr>
            <p:spPr bwMode="auto">
              <a:xfrm>
                <a:off x="976" y="2435"/>
                <a:ext cx="29" cy="43"/>
              </a:xfrm>
              <a:custGeom>
                <a:avLst/>
                <a:gdLst>
                  <a:gd name="T0" fmla="*/ 61 w 83"/>
                  <a:gd name="T1" fmla="*/ 0 h 122"/>
                  <a:gd name="T2" fmla="*/ 43 w 83"/>
                  <a:gd name="T3" fmla="*/ 0 h 122"/>
                  <a:gd name="T4" fmla="*/ 28 w 83"/>
                  <a:gd name="T5" fmla="*/ 5 h 122"/>
                  <a:gd name="T6" fmla="*/ 20 w 83"/>
                  <a:gd name="T7" fmla="*/ 18 h 122"/>
                  <a:gd name="T8" fmla="*/ 0 w 83"/>
                  <a:gd name="T9" fmla="*/ 96 h 122"/>
                  <a:gd name="T10" fmla="*/ 3 w 83"/>
                  <a:gd name="T11" fmla="*/ 113 h 122"/>
                  <a:gd name="T12" fmla="*/ 20 w 83"/>
                  <a:gd name="T13" fmla="*/ 122 h 122"/>
                  <a:gd name="T14" fmla="*/ 40 w 83"/>
                  <a:gd name="T15" fmla="*/ 122 h 122"/>
                  <a:gd name="T16" fmla="*/ 83 w 83"/>
                  <a:gd name="T17" fmla="*/ 9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22">
                    <a:moveTo>
                      <a:pt x="61" y="0"/>
                    </a:moveTo>
                    <a:lnTo>
                      <a:pt x="43" y="0"/>
                    </a:lnTo>
                    <a:lnTo>
                      <a:pt x="28" y="5"/>
                    </a:lnTo>
                    <a:lnTo>
                      <a:pt x="20" y="18"/>
                    </a:lnTo>
                    <a:lnTo>
                      <a:pt x="0" y="96"/>
                    </a:lnTo>
                    <a:lnTo>
                      <a:pt x="3" y="113"/>
                    </a:lnTo>
                    <a:lnTo>
                      <a:pt x="20" y="122"/>
                    </a:lnTo>
                    <a:lnTo>
                      <a:pt x="40" y="122"/>
                    </a:lnTo>
                    <a:lnTo>
                      <a:pt x="83" y="97"/>
                    </a:lnTo>
                  </a:path>
                </a:pathLst>
              </a:custGeom>
              <a:noFill/>
              <a:ln w="12700" cmpd="sng">
                <a:solidFill>
                  <a:srgbClr val="00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Line 341"/>
              <p:cNvSpPr>
                <a:spLocks noChangeShapeType="1"/>
              </p:cNvSpPr>
              <p:nvPr/>
            </p:nvSpPr>
            <p:spPr bwMode="auto">
              <a:xfrm flipH="1">
                <a:off x="1005" y="2435"/>
                <a:ext cx="8" cy="37"/>
              </a:xfrm>
              <a:prstGeom prst="line">
                <a:avLst/>
              </a:prstGeom>
              <a:noFill/>
              <a:ln w="127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Freeform 342"/>
              <p:cNvSpPr>
                <a:spLocks/>
              </p:cNvSpPr>
              <p:nvPr/>
            </p:nvSpPr>
            <p:spPr bwMode="auto">
              <a:xfrm>
                <a:off x="1005" y="2472"/>
                <a:ext cx="3" cy="9"/>
              </a:xfrm>
              <a:custGeom>
                <a:avLst/>
                <a:gdLst>
                  <a:gd name="T0" fmla="*/ 0 w 10"/>
                  <a:gd name="T1" fmla="*/ 0 h 24"/>
                  <a:gd name="T2" fmla="*/ 1 w 10"/>
                  <a:gd name="T3" fmla="*/ 13 h 24"/>
                  <a:gd name="T4" fmla="*/ 10 w 1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4">
                    <a:moveTo>
                      <a:pt x="0" y="0"/>
                    </a:moveTo>
                    <a:lnTo>
                      <a:pt x="1" y="13"/>
                    </a:lnTo>
                    <a:lnTo>
                      <a:pt x="10" y="24"/>
                    </a:lnTo>
                  </a:path>
                </a:pathLst>
              </a:custGeom>
              <a:noFill/>
              <a:ln w="12700" cmpd="sng">
                <a:solidFill>
                  <a:srgbClr val="00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Line 343"/>
              <p:cNvSpPr>
                <a:spLocks noChangeShapeType="1"/>
              </p:cNvSpPr>
              <p:nvPr/>
            </p:nvSpPr>
            <p:spPr bwMode="auto">
              <a:xfrm flipH="1">
                <a:off x="996" y="2435"/>
                <a:ext cx="17" cy="2"/>
              </a:xfrm>
              <a:prstGeom prst="line">
                <a:avLst/>
              </a:prstGeom>
              <a:noFill/>
              <a:ln w="127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344"/>
              <p:cNvSpPr>
                <a:spLocks noChangeShapeType="1"/>
              </p:cNvSpPr>
              <p:nvPr/>
            </p:nvSpPr>
            <p:spPr bwMode="auto">
              <a:xfrm flipV="1">
                <a:off x="1039" y="2414"/>
                <a:ext cx="6" cy="15"/>
              </a:xfrm>
              <a:prstGeom prst="line">
                <a:avLst/>
              </a:prstGeom>
              <a:noFill/>
              <a:ln w="127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0" name="Line 345"/>
            <p:cNvSpPr>
              <a:spLocks noChangeShapeType="1"/>
            </p:cNvSpPr>
            <p:nvPr/>
          </p:nvSpPr>
          <p:spPr bwMode="auto">
            <a:xfrm>
              <a:off x="960" y="2496"/>
              <a:ext cx="148" cy="188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" name="Group 346"/>
          <p:cNvGrpSpPr>
            <a:grpSpLocks/>
          </p:cNvGrpSpPr>
          <p:nvPr/>
        </p:nvGrpSpPr>
        <p:grpSpPr bwMode="auto">
          <a:xfrm>
            <a:off x="6036344" y="4502671"/>
            <a:ext cx="101600" cy="152400"/>
            <a:chOff x="333" y="3801"/>
            <a:chExt cx="44" cy="66"/>
          </a:xfrm>
        </p:grpSpPr>
        <p:sp>
          <p:nvSpPr>
            <p:cNvPr id="328" name="Freeform 347"/>
            <p:cNvSpPr>
              <a:spLocks/>
            </p:cNvSpPr>
            <p:nvPr/>
          </p:nvSpPr>
          <p:spPr bwMode="auto">
            <a:xfrm>
              <a:off x="333" y="3801"/>
              <a:ext cx="43" cy="66"/>
            </a:xfrm>
            <a:custGeom>
              <a:avLst/>
              <a:gdLst>
                <a:gd name="T0" fmla="*/ 0 w 121"/>
                <a:gd name="T1" fmla="*/ 182 h 182"/>
                <a:gd name="T2" fmla="*/ 109 w 121"/>
                <a:gd name="T3" fmla="*/ 0 h 182"/>
                <a:gd name="T4" fmla="*/ 121 w 121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82">
                  <a:moveTo>
                    <a:pt x="0" y="182"/>
                  </a:moveTo>
                  <a:lnTo>
                    <a:pt x="109" y="0"/>
                  </a:lnTo>
                  <a:lnTo>
                    <a:pt x="121" y="182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" name="Line 348"/>
            <p:cNvSpPr>
              <a:spLocks noChangeShapeType="1"/>
            </p:cNvSpPr>
            <p:nvPr/>
          </p:nvSpPr>
          <p:spPr bwMode="auto">
            <a:xfrm flipH="1">
              <a:off x="348" y="3837"/>
              <a:ext cx="29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0" name="Group 349"/>
          <p:cNvGrpSpPr>
            <a:grpSpLocks/>
          </p:cNvGrpSpPr>
          <p:nvPr/>
        </p:nvGrpSpPr>
        <p:grpSpPr bwMode="auto">
          <a:xfrm>
            <a:off x="5436269" y="4531246"/>
            <a:ext cx="87313" cy="120650"/>
            <a:chOff x="336" y="3944"/>
            <a:chExt cx="46" cy="64"/>
          </a:xfrm>
        </p:grpSpPr>
        <p:sp>
          <p:nvSpPr>
            <p:cNvPr id="331" name="Freeform 350"/>
            <p:cNvSpPr>
              <a:spLocks/>
            </p:cNvSpPr>
            <p:nvPr/>
          </p:nvSpPr>
          <p:spPr bwMode="auto">
            <a:xfrm>
              <a:off x="336" y="3973"/>
              <a:ext cx="40" cy="35"/>
            </a:xfrm>
            <a:custGeom>
              <a:avLst/>
              <a:gdLst>
                <a:gd name="T0" fmla="*/ 0 w 114"/>
                <a:gd name="T1" fmla="*/ 100 h 100"/>
                <a:gd name="T2" fmla="*/ 50 w 114"/>
                <a:gd name="T3" fmla="*/ 100 h 100"/>
                <a:gd name="T4" fmla="*/ 90 w 114"/>
                <a:gd name="T5" fmla="*/ 86 h 100"/>
                <a:gd name="T6" fmla="*/ 114 w 114"/>
                <a:gd name="T7" fmla="*/ 50 h 100"/>
                <a:gd name="T8" fmla="*/ 109 w 114"/>
                <a:gd name="T9" fmla="*/ 15 h 100"/>
                <a:gd name="T10" fmla="*/ 78 w 114"/>
                <a:gd name="T11" fmla="*/ 0 h 100"/>
                <a:gd name="T12" fmla="*/ 26 w 114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00">
                  <a:moveTo>
                    <a:pt x="0" y="100"/>
                  </a:moveTo>
                  <a:lnTo>
                    <a:pt x="50" y="100"/>
                  </a:lnTo>
                  <a:lnTo>
                    <a:pt x="90" y="86"/>
                  </a:lnTo>
                  <a:lnTo>
                    <a:pt x="114" y="50"/>
                  </a:lnTo>
                  <a:lnTo>
                    <a:pt x="109" y="15"/>
                  </a:lnTo>
                  <a:lnTo>
                    <a:pt x="78" y="0"/>
                  </a:lnTo>
                  <a:lnTo>
                    <a:pt x="26" y="0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" name="Freeform 351"/>
            <p:cNvSpPr>
              <a:spLocks/>
            </p:cNvSpPr>
            <p:nvPr/>
          </p:nvSpPr>
          <p:spPr bwMode="auto">
            <a:xfrm>
              <a:off x="336" y="3944"/>
              <a:ext cx="46" cy="64"/>
            </a:xfrm>
            <a:custGeom>
              <a:avLst/>
              <a:gdLst>
                <a:gd name="T0" fmla="*/ 78 w 128"/>
                <a:gd name="T1" fmla="*/ 81 h 181"/>
                <a:gd name="T2" fmla="*/ 109 w 128"/>
                <a:gd name="T3" fmla="*/ 69 h 181"/>
                <a:gd name="T4" fmla="*/ 128 w 128"/>
                <a:gd name="T5" fmla="*/ 41 h 181"/>
                <a:gd name="T6" fmla="*/ 125 w 128"/>
                <a:gd name="T7" fmla="*/ 12 h 181"/>
                <a:gd name="T8" fmla="*/ 98 w 128"/>
                <a:gd name="T9" fmla="*/ 0 h 181"/>
                <a:gd name="T10" fmla="*/ 48 w 128"/>
                <a:gd name="T11" fmla="*/ 0 h 181"/>
                <a:gd name="T12" fmla="*/ 0 w 128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81">
                  <a:moveTo>
                    <a:pt x="78" y="81"/>
                  </a:moveTo>
                  <a:lnTo>
                    <a:pt x="109" y="69"/>
                  </a:lnTo>
                  <a:lnTo>
                    <a:pt x="128" y="41"/>
                  </a:lnTo>
                  <a:lnTo>
                    <a:pt x="125" y="12"/>
                  </a:lnTo>
                  <a:lnTo>
                    <a:pt x="98" y="0"/>
                  </a:lnTo>
                  <a:lnTo>
                    <a:pt x="48" y="0"/>
                  </a:lnTo>
                  <a:lnTo>
                    <a:pt x="0" y="181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3" name="Group 352"/>
          <p:cNvGrpSpPr>
            <a:grpSpLocks/>
          </p:cNvGrpSpPr>
          <p:nvPr/>
        </p:nvGrpSpPr>
        <p:grpSpPr bwMode="auto">
          <a:xfrm>
            <a:off x="5655344" y="5064646"/>
            <a:ext cx="76200" cy="128588"/>
            <a:chOff x="4927" y="4096"/>
            <a:chExt cx="38" cy="69"/>
          </a:xfrm>
        </p:grpSpPr>
        <p:sp>
          <p:nvSpPr>
            <p:cNvPr id="334" name="Line 353"/>
            <p:cNvSpPr>
              <a:spLocks noChangeShapeType="1"/>
            </p:cNvSpPr>
            <p:nvPr/>
          </p:nvSpPr>
          <p:spPr bwMode="auto">
            <a:xfrm flipH="1">
              <a:off x="4936" y="4162"/>
              <a:ext cx="11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" name="Freeform 354"/>
            <p:cNvSpPr>
              <a:spLocks/>
            </p:cNvSpPr>
            <p:nvPr/>
          </p:nvSpPr>
          <p:spPr bwMode="auto">
            <a:xfrm>
              <a:off x="4927" y="4145"/>
              <a:ext cx="9" cy="17"/>
            </a:xfrm>
            <a:custGeom>
              <a:avLst/>
              <a:gdLst>
                <a:gd name="T0" fmla="*/ 0 w 25"/>
                <a:gd name="T1" fmla="*/ 0 h 46"/>
                <a:gd name="T2" fmla="*/ 2 w 25"/>
                <a:gd name="T3" fmla="*/ 32 h 46"/>
                <a:gd name="T4" fmla="*/ 25 w 25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" y="32"/>
                  </a:lnTo>
                  <a:lnTo>
                    <a:pt x="25" y="46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" name="Line 355"/>
            <p:cNvSpPr>
              <a:spLocks noChangeShapeType="1"/>
            </p:cNvSpPr>
            <p:nvPr/>
          </p:nvSpPr>
          <p:spPr bwMode="auto">
            <a:xfrm flipV="1">
              <a:off x="4927" y="4113"/>
              <a:ext cx="9" cy="3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" name="Freeform 356"/>
            <p:cNvSpPr>
              <a:spLocks/>
            </p:cNvSpPr>
            <p:nvPr/>
          </p:nvSpPr>
          <p:spPr bwMode="auto">
            <a:xfrm>
              <a:off x="4936" y="4096"/>
              <a:ext cx="17" cy="17"/>
            </a:xfrm>
            <a:custGeom>
              <a:avLst/>
              <a:gdLst>
                <a:gd name="T0" fmla="*/ 48 w 48"/>
                <a:gd name="T1" fmla="*/ 0 h 46"/>
                <a:gd name="T2" fmla="*/ 20 w 48"/>
                <a:gd name="T3" fmla="*/ 14 h 46"/>
                <a:gd name="T4" fmla="*/ 0 w 48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6">
                  <a:moveTo>
                    <a:pt x="48" y="0"/>
                  </a:moveTo>
                  <a:lnTo>
                    <a:pt x="20" y="14"/>
                  </a:lnTo>
                  <a:lnTo>
                    <a:pt x="0" y="46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" name="Line 357"/>
            <p:cNvSpPr>
              <a:spLocks noChangeShapeType="1"/>
            </p:cNvSpPr>
            <p:nvPr/>
          </p:nvSpPr>
          <p:spPr bwMode="auto">
            <a:xfrm>
              <a:off x="4953" y="4096"/>
              <a:ext cx="12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9" name="Text Box 358"/>
          <p:cNvSpPr txBox="1">
            <a:spLocks noChangeArrowheads="1"/>
          </p:cNvSpPr>
          <p:nvPr/>
        </p:nvSpPr>
        <p:spPr bwMode="auto">
          <a:xfrm>
            <a:off x="4817144" y="5740871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>
                <a:solidFill>
                  <a:srgbClr val="800000"/>
                </a:solidFill>
                <a:ea typeface="仿宋_GB2312" pitchFamily="49" charset="-122"/>
              </a:rPr>
              <a:t>水平面</a:t>
            </a:r>
          </a:p>
        </p:txBody>
      </p:sp>
      <p:sp>
        <p:nvSpPr>
          <p:cNvPr id="340" name="Line 359"/>
          <p:cNvSpPr>
            <a:spLocks noChangeShapeType="1"/>
          </p:cNvSpPr>
          <p:nvPr/>
        </p:nvSpPr>
        <p:spPr bwMode="auto">
          <a:xfrm>
            <a:off x="3031207" y="5602833"/>
            <a:ext cx="847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1" name="Group 360"/>
          <p:cNvGrpSpPr>
            <a:grpSpLocks/>
          </p:cNvGrpSpPr>
          <p:nvPr/>
        </p:nvGrpSpPr>
        <p:grpSpPr bwMode="auto">
          <a:xfrm>
            <a:off x="2739107" y="2252489"/>
            <a:ext cx="388937" cy="227013"/>
            <a:chOff x="563" y="2318"/>
            <a:chExt cx="245" cy="143"/>
          </a:xfrm>
        </p:grpSpPr>
        <p:sp>
          <p:nvSpPr>
            <p:cNvPr id="342" name="Line 361"/>
            <p:cNvSpPr>
              <a:spLocks noChangeShapeType="1"/>
            </p:cNvSpPr>
            <p:nvPr/>
          </p:nvSpPr>
          <p:spPr bwMode="auto">
            <a:xfrm>
              <a:off x="667" y="2403"/>
              <a:ext cx="141" cy="5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" name="Line 362"/>
            <p:cNvSpPr>
              <a:spLocks noChangeShapeType="1"/>
            </p:cNvSpPr>
            <p:nvPr/>
          </p:nvSpPr>
          <p:spPr bwMode="auto">
            <a:xfrm flipH="1">
              <a:off x="563" y="2403"/>
              <a:ext cx="104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4" name="Group 363"/>
            <p:cNvGrpSpPr>
              <a:grpSpLocks/>
            </p:cNvGrpSpPr>
            <p:nvPr/>
          </p:nvGrpSpPr>
          <p:grpSpPr bwMode="auto">
            <a:xfrm>
              <a:off x="600" y="2318"/>
              <a:ext cx="72" cy="64"/>
              <a:chOff x="1805" y="3222"/>
              <a:chExt cx="72" cy="64"/>
            </a:xfrm>
          </p:grpSpPr>
          <p:sp>
            <p:nvSpPr>
              <p:cNvPr id="345" name="Freeform 364"/>
              <p:cNvSpPr>
                <a:spLocks/>
              </p:cNvSpPr>
              <p:nvPr/>
            </p:nvSpPr>
            <p:spPr bwMode="auto">
              <a:xfrm>
                <a:off x="1805" y="3222"/>
                <a:ext cx="37" cy="64"/>
              </a:xfrm>
              <a:custGeom>
                <a:avLst/>
                <a:gdLst>
                  <a:gd name="T0" fmla="*/ 49 w 104"/>
                  <a:gd name="T1" fmla="*/ 0 h 182"/>
                  <a:gd name="T2" fmla="*/ 0 w 104"/>
                  <a:gd name="T3" fmla="*/ 182 h 182"/>
                  <a:gd name="T4" fmla="*/ 46 w 104"/>
                  <a:gd name="T5" fmla="*/ 182 h 182"/>
                  <a:gd name="T6" fmla="*/ 73 w 104"/>
                  <a:gd name="T7" fmla="*/ 172 h 182"/>
                  <a:gd name="T8" fmla="*/ 91 w 104"/>
                  <a:gd name="T9" fmla="*/ 147 h 182"/>
                  <a:gd name="T10" fmla="*/ 104 w 104"/>
                  <a:gd name="T11" fmla="*/ 97 h 182"/>
                  <a:gd name="T12" fmla="*/ 101 w 104"/>
                  <a:gd name="T13" fmla="*/ 72 h 182"/>
                  <a:gd name="T14" fmla="*/ 78 w 104"/>
                  <a:gd name="T15" fmla="*/ 61 h 182"/>
                  <a:gd name="T16" fmla="*/ 32 w 104"/>
                  <a:gd name="T17" fmla="*/ 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82">
                    <a:moveTo>
                      <a:pt x="49" y="0"/>
                    </a:moveTo>
                    <a:lnTo>
                      <a:pt x="0" y="182"/>
                    </a:lnTo>
                    <a:lnTo>
                      <a:pt x="46" y="182"/>
                    </a:lnTo>
                    <a:lnTo>
                      <a:pt x="73" y="172"/>
                    </a:lnTo>
                    <a:lnTo>
                      <a:pt x="91" y="147"/>
                    </a:lnTo>
                    <a:lnTo>
                      <a:pt x="104" y="97"/>
                    </a:lnTo>
                    <a:lnTo>
                      <a:pt x="101" y="72"/>
                    </a:lnTo>
                    <a:lnTo>
                      <a:pt x="78" y="61"/>
                    </a:lnTo>
                    <a:lnTo>
                      <a:pt x="32" y="61"/>
                    </a:lnTo>
                  </a:path>
                </a:pathLst>
              </a:custGeom>
              <a:noFill/>
              <a:ln w="12700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Line 365"/>
              <p:cNvSpPr>
                <a:spLocks noChangeShapeType="1"/>
              </p:cNvSpPr>
              <p:nvPr/>
            </p:nvSpPr>
            <p:spPr bwMode="auto">
              <a:xfrm flipV="1">
                <a:off x="1871" y="3222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7" name="Group 366"/>
          <p:cNvGrpSpPr>
            <a:grpSpLocks/>
          </p:cNvGrpSpPr>
          <p:nvPr/>
        </p:nvGrpSpPr>
        <p:grpSpPr bwMode="auto">
          <a:xfrm>
            <a:off x="2739107" y="3373264"/>
            <a:ext cx="388937" cy="309563"/>
            <a:chOff x="563" y="3024"/>
            <a:chExt cx="245" cy="195"/>
          </a:xfrm>
        </p:grpSpPr>
        <p:sp>
          <p:nvSpPr>
            <p:cNvPr id="348" name="Line 367"/>
            <p:cNvSpPr>
              <a:spLocks noChangeShapeType="1"/>
            </p:cNvSpPr>
            <p:nvPr/>
          </p:nvSpPr>
          <p:spPr bwMode="auto">
            <a:xfrm flipH="1">
              <a:off x="563" y="3118"/>
              <a:ext cx="104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" name="Line 368"/>
            <p:cNvSpPr>
              <a:spLocks noChangeShapeType="1"/>
            </p:cNvSpPr>
            <p:nvPr/>
          </p:nvSpPr>
          <p:spPr bwMode="auto">
            <a:xfrm>
              <a:off x="667" y="3118"/>
              <a:ext cx="141" cy="10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" name="Freeform 369"/>
            <p:cNvSpPr>
              <a:spLocks/>
            </p:cNvSpPr>
            <p:nvPr/>
          </p:nvSpPr>
          <p:spPr bwMode="auto">
            <a:xfrm>
              <a:off x="612" y="3024"/>
              <a:ext cx="37" cy="64"/>
            </a:xfrm>
            <a:custGeom>
              <a:avLst/>
              <a:gdLst>
                <a:gd name="T0" fmla="*/ 49 w 104"/>
                <a:gd name="T1" fmla="*/ 0 h 182"/>
                <a:gd name="T2" fmla="*/ 0 w 104"/>
                <a:gd name="T3" fmla="*/ 182 h 182"/>
                <a:gd name="T4" fmla="*/ 46 w 104"/>
                <a:gd name="T5" fmla="*/ 182 h 182"/>
                <a:gd name="T6" fmla="*/ 73 w 104"/>
                <a:gd name="T7" fmla="*/ 172 h 182"/>
                <a:gd name="T8" fmla="*/ 91 w 104"/>
                <a:gd name="T9" fmla="*/ 147 h 182"/>
                <a:gd name="T10" fmla="*/ 104 w 104"/>
                <a:gd name="T11" fmla="*/ 97 h 182"/>
                <a:gd name="T12" fmla="*/ 101 w 104"/>
                <a:gd name="T13" fmla="*/ 72 h 182"/>
                <a:gd name="T14" fmla="*/ 78 w 104"/>
                <a:gd name="T15" fmla="*/ 61 h 182"/>
                <a:gd name="T16" fmla="*/ 32 w 104"/>
                <a:gd name="T17" fmla="*/ 6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82">
                  <a:moveTo>
                    <a:pt x="49" y="0"/>
                  </a:moveTo>
                  <a:lnTo>
                    <a:pt x="0" y="182"/>
                  </a:lnTo>
                  <a:lnTo>
                    <a:pt x="46" y="182"/>
                  </a:lnTo>
                  <a:lnTo>
                    <a:pt x="73" y="172"/>
                  </a:lnTo>
                  <a:lnTo>
                    <a:pt x="91" y="147"/>
                  </a:lnTo>
                  <a:lnTo>
                    <a:pt x="104" y="97"/>
                  </a:lnTo>
                  <a:lnTo>
                    <a:pt x="101" y="72"/>
                  </a:lnTo>
                  <a:lnTo>
                    <a:pt x="78" y="61"/>
                  </a:lnTo>
                  <a:lnTo>
                    <a:pt x="32" y="61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1" name="Group 370"/>
          <p:cNvGrpSpPr>
            <a:grpSpLocks/>
          </p:cNvGrpSpPr>
          <p:nvPr/>
        </p:nvGrpSpPr>
        <p:grpSpPr bwMode="auto">
          <a:xfrm>
            <a:off x="2912144" y="4167014"/>
            <a:ext cx="46038" cy="73025"/>
            <a:chOff x="672" y="3524"/>
            <a:chExt cx="29" cy="46"/>
          </a:xfrm>
        </p:grpSpPr>
        <p:sp>
          <p:nvSpPr>
            <p:cNvPr id="352" name="Line 371"/>
            <p:cNvSpPr>
              <a:spLocks noChangeShapeType="1"/>
            </p:cNvSpPr>
            <p:nvPr/>
          </p:nvSpPr>
          <p:spPr bwMode="auto">
            <a:xfrm flipH="1">
              <a:off x="680" y="3567"/>
              <a:ext cx="9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" name="Freeform 372"/>
            <p:cNvSpPr>
              <a:spLocks/>
            </p:cNvSpPr>
            <p:nvPr/>
          </p:nvSpPr>
          <p:spPr bwMode="auto">
            <a:xfrm>
              <a:off x="672" y="3556"/>
              <a:ext cx="8" cy="11"/>
            </a:xfrm>
            <a:custGeom>
              <a:avLst/>
              <a:gdLst>
                <a:gd name="T0" fmla="*/ 0 w 25"/>
                <a:gd name="T1" fmla="*/ 0 h 35"/>
                <a:gd name="T2" fmla="*/ 3 w 25"/>
                <a:gd name="T3" fmla="*/ 25 h 35"/>
                <a:gd name="T4" fmla="*/ 25 w 25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5">
                  <a:moveTo>
                    <a:pt x="0" y="0"/>
                  </a:moveTo>
                  <a:lnTo>
                    <a:pt x="3" y="25"/>
                  </a:lnTo>
                  <a:lnTo>
                    <a:pt x="25" y="35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" name="Line 373"/>
            <p:cNvSpPr>
              <a:spLocks noChangeShapeType="1"/>
            </p:cNvSpPr>
            <p:nvPr/>
          </p:nvSpPr>
          <p:spPr bwMode="auto">
            <a:xfrm flipV="1">
              <a:off x="672" y="3539"/>
              <a:ext cx="6" cy="17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" name="Freeform 374"/>
            <p:cNvSpPr>
              <a:spLocks/>
            </p:cNvSpPr>
            <p:nvPr/>
          </p:nvSpPr>
          <p:spPr bwMode="auto">
            <a:xfrm>
              <a:off x="678" y="3524"/>
              <a:ext cx="14" cy="15"/>
            </a:xfrm>
            <a:custGeom>
              <a:avLst/>
              <a:gdLst>
                <a:gd name="T0" fmla="*/ 45 w 45"/>
                <a:gd name="T1" fmla="*/ 0 h 36"/>
                <a:gd name="T2" fmla="*/ 17 w 45"/>
                <a:gd name="T3" fmla="*/ 10 h 36"/>
                <a:gd name="T4" fmla="*/ 0 w 45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45" y="0"/>
                  </a:moveTo>
                  <a:lnTo>
                    <a:pt x="17" y="10"/>
                  </a:lnTo>
                  <a:lnTo>
                    <a:pt x="0" y="36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" name="Line 375"/>
            <p:cNvSpPr>
              <a:spLocks noChangeShapeType="1"/>
            </p:cNvSpPr>
            <p:nvPr/>
          </p:nvSpPr>
          <p:spPr bwMode="auto">
            <a:xfrm>
              <a:off x="692" y="3524"/>
              <a:ext cx="9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7" name="Group 376"/>
          <p:cNvGrpSpPr>
            <a:grpSpLocks/>
          </p:cNvGrpSpPr>
          <p:nvPr/>
        </p:nvGrpSpPr>
        <p:grpSpPr bwMode="auto">
          <a:xfrm>
            <a:off x="2739107" y="2754139"/>
            <a:ext cx="249237" cy="276225"/>
            <a:chOff x="563" y="2634"/>
            <a:chExt cx="157" cy="174"/>
          </a:xfrm>
        </p:grpSpPr>
        <p:sp>
          <p:nvSpPr>
            <p:cNvPr id="358" name="Line 377"/>
            <p:cNvSpPr>
              <a:spLocks noChangeShapeType="1"/>
            </p:cNvSpPr>
            <p:nvPr/>
          </p:nvSpPr>
          <p:spPr bwMode="auto">
            <a:xfrm flipH="1">
              <a:off x="563" y="2711"/>
              <a:ext cx="104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" name="Line 378"/>
            <p:cNvSpPr>
              <a:spLocks noChangeShapeType="1"/>
            </p:cNvSpPr>
            <p:nvPr/>
          </p:nvSpPr>
          <p:spPr bwMode="auto">
            <a:xfrm>
              <a:off x="666" y="2712"/>
              <a:ext cx="54" cy="9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0" name="Group 379"/>
            <p:cNvGrpSpPr>
              <a:grpSpLocks/>
            </p:cNvGrpSpPr>
            <p:nvPr/>
          </p:nvGrpSpPr>
          <p:grpSpPr bwMode="auto">
            <a:xfrm>
              <a:off x="582" y="2634"/>
              <a:ext cx="60" cy="66"/>
              <a:chOff x="2682" y="2548"/>
              <a:chExt cx="60" cy="66"/>
            </a:xfrm>
          </p:grpSpPr>
          <p:sp>
            <p:nvSpPr>
              <p:cNvPr id="361" name="Line 380"/>
              <p:cNvSpPr>
                <a:spLocks noChangeShapeType="1"/>
              </p:cNvSpPr>
              <p:nvPr/>
            </p:nvSpPr>
            <p:spPr bwMode="auto">
              <a:xfrm flipH="1">
                <a:off x="2690" y="2611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Freeform 381"/>
              <p:cNvSpPr>
                <a:spLocks/>
              </p:cNvSpPr>
              <p:nvPr/>
            </p:nvSpPr>
            <p:spPr bwMode="auto">
              <a:xfrm>
                <a:off x="2682" y="2600"/>
                <a:ext cx="8" cy="11"/>
              </a:xfrm>
              <a:custGeom>
                <a:avLst/>
                <a:gdLst>
                  <a:gd name="T0" fmla="*/ 0 w 25"/>
                  <a:gd name="T1" fmla="*/ 0 h 35"/>
                  <a:gd name="T2" fmla="*/ 3 w 25"/>
                  <a:gd name="T3" fmla="*/ 25 h 35"/>
                  <a:gd name="T4" fmla="*/ 25 w 25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5">
                    <a:moveTo>
                      <a:pt x="0" y="0"/>
                    </a:moveTo>
                    <a:lnTo>
                      <a:pt x="3" y="25"/>
                    </a:lnTo>
                    <a:lnTo>
                      <a:pt x="25" y="35"/>
                    </a:lnTo>
                  </a:path>
                </a:pathLst>
              </a:custGeom>
              <a:noFill/>
              <a:ln w="12700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Line 382"/>
              <p:cNvSpPr>
                <a:spLocks noChangeShapeType="1"/>
              </p:cNvSpPr>
              <p:nvPr/>
            </p:nvSpPr>
            <p:spPr bwMode="auto">
              <a:xfrm flipV="1">
                <a:off x="2682" y="2583"/>
                <a:ext cx="6" cy="17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Freeform 383"/>
              <p:cNvSpPr>
                <a:spLocks/>
              </p:cNvSpPr>
              <p:nvPr/>
            </p:nvSpPr>
            <p:spPr bwMode="auto">
              <a:xfrm>
                <a:off x="2688" y="2568"/>
                <a:ext cx="14" cy="15"/>
              </a:xfrm>
              <a:custGeom>
                <a:avLst/>
                <a:gdLst>
                  <a:gd name="T0" fmla="*/ 45 w 45"/>
                  <a:gd name="T1" fmla="*/ 0 h 36"/>
                  <a:gd name="T2" fmla="*/ 17 w 45"/>
                  <a:gd name="T3" fmla="*/ 10 h 36"/>
                  <a:gd name="T4" fmla="*/ 0 w 45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45" y="0"/>
                    </a:moveTo>
                    <a:lnTo>
                      <a:pt x="17" y="10"/>
                    </a:lnTo>
                    <a:lnTo>
                      <a:pt x="0" y="36"/>
                    </a:lnTo>
                  </a:path>
                </a:pathLst>
              </a:custGeom>
              <a:noFill/>
              <a:ln w="12700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Line 384"/>
              <p:cNvSpPr>
                <a:spLocks noChangeShapeType="1"/>
              </p:cNvSpPr>
              <p:nvPr/>
            </p:nvSpPr>
            <p:spPr bwMode="auto">
              <a:xfrm>
                <a:off x="2702" y="2568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Line 385"/>
              <p:cNvSpPr>
                <a:spLocks noChangeShapeType="1"/>
              </p:cNvSpPr>
              <p:nvPr/>
            </p:nvSpPr>
            <p:spPr bwMode="auto">
              <a:xfrm flipV="1">
                <a:off x="2737" y="2548"/>
                <a:ext cx="5" cy="14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71" name="Line 455"/>
          <p:cNvSpPr>
            <a:spLocks noChangeShapeType="1"/>
          </p:cNvSpPr>
          <p:nvPr/>
        </p:nvSpPr>
        <p:spPr bwMode="auto">
          <a:xfrm>
            <a:off x="2670844" y="4665489"/>
            <a:ext cx="1625600" cy="317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2" name="Line 456"/>
          <p:cNvSpPr>
            <a:spLocks noChangeShapeType="1"/>
          </p:cNvSpPr>
          <p:nvPr/>
        </p:nvSpPr>
        <p:spPr bwMode="auto">
          <a:xfrm>
            <a:off x="2683544" y="3595514"/>
            <a:ext cx="0" cy="107315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3" name="Line 457"/>
          <p:cNvSpPr>
            <a:spLocks noChangeShapeType="1"/>
          </p:cNvSpPr>
          <p:nvPr/>
        </p:nvSpPr>
        <p:spPr bwMode="auto">
          <a:xfrm>
            <a:off x="4277394" y="3595514"/>
            <a:ext cx="0" cy="107315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74" name="Group 490"/>
          <p:cNvGrpSpPr>
            <a:grpSpLocks/>
          </p:cNvGrpSpPr>
          <p:nvPr/>
        </p:nvGrpSpPr>
        <p:grpSpPr bwMode="auto">
          <a:xfrm>
            <a:off x="3128044" y="2204864"/>
            <a:ext cx="0" cy="1644650"/>
            <a:chOff x="808" y="2288"/>
            <a:chExt cx="0" cy="1036"/>
          </a:xfrm>
        </p:grpSpPr>
        <p:sp>
          <p:nvSpPr>
            <p:cNvPr id="375" name="Line 458"/>
            <p:cNvSpPr>
              <a:spLocks noChangeShapeType="1"/>
            </p:cNvSpPr>
            <p:nvPr/>
          </p:nvSpPr>
          <p:spPr bwMode="auto">
            <a:xfrm flipV="1">
              <a:off x="808" y="3156"/>
              <a:ext cx="0" cy="168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6" name="Line 461"/>
            <p:cNvSpPr>
              <a:spLocks noChangeShapeType="1"/>
            </p:cNvSpPr>
            <p:nvPr/>
          </p:nvSpPr>
          <p:spPr bwMode="auto">
            <a:xfrm>
              <a:off x="808" y="2288"/>
              <a:ext cx="0" cy="52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7" name="Group 517"/>
          <p:cNvGrpSpPr>
            <a:grpSpLocks/>
          </p:cNvGrpSpPr>
          <p:nvPr/>
        </p:nvGrpSpPr>
        <p:grpSpPr bwMode="auto">
          <a:xfrm>
            <a:off x="2670844" y="2204864"/>
            <a:ext cx="1638300" cy="1092200"/>
            <a:chOff x="520" y="2288"/>
            <a:chExt cx="1032" cy="688"/>
          </a:xfrm>
        </p:grpSpPr>
        <p:sp>
          <p:nvSpPr>
            <p:cNvPr id="378" name="Line 6"/>
            <p:cNvSpPr>
              <a:spLocks noChangeShapeType="1"/>
            </p:cNvSpPr>
            <p:nvPr/>
          </p:nvSpPr>
          <p:spPr bwMode="auto">
            <a:xfrm>
              <a:off x="520" y="2966"/>
              <a:ext cx="1024" cy="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Line 459"/>
            <p:cNvSpPr>
              <a:spLocks noChangeShapeType="1"/>
            </p:cNvSpPr>
            <p:nvPr/>
          </p:nvSpPr>
          <p:spPr bwMode="auto">
            <a:xfrm>
              <a:off x="804" y="2296"/>
              <a:ext cx="74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" name="Line 460"/>
            <p:cNvSpPr>
              <a:spLocks noChangeShapeType="1"/>
            </p:cNvSpPr>
            <p:nvPr/>
          </p:nvSpPr>
          <p:spPr bwMode="auto">
            <a:xfrm>
              <a:off x="1540" y="2288"/>
              <a:ext cx="0" cy="688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1" name="Line 462"/>
            <p:cNvSpPr>
              <a:spLocks noChangeShapeType="1"/>
            </p:cNvSpPr>
            <p:nvPr/>
          </p:nvSpPr>
          <p:spPr bwMode="auto">
            <a:xfrm>
              <a:off x="524" y="2792"/>
              <a:ext cx="0" cy="18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2" name="Group 508"/>
          <p:cNvGrpSpPr>
            <a:grpSpLocks/>
          </p:cNvGrpSpPr>
          <p:nvPr/>
        </p:nvGrpSpPr>
        <p:grpSpPr bwMode="auto">
          <a:xfrm>
            <a:off x="2664494" y="3004964"/>
            <a:ext cx="3157538" cy="19050"/>
            <a:chOff x="516" y="2792"/>
            <a:chExt cx="1989" cy="12"/>
          </a:xfrm>
        </p:grpSpPr>
        <p:sp>
          <p:nvSpPr>
            <p:cNvPr id="383" name="Line 27"/>
            <p:cNvSpPr>
              <a:spLocks noChangeShapeType="1"/>
            </p:cNvSpPr>
            <p:nvPr/>
          </p:nvSpPr>
          <p:spPr bwMode="auto">
            <a:xfrm flipH="1">
              <a:off x="1833" y="2792"/>
              <a:ext cx="672" cy="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4" name="Line 463"/>
            <p:cNvSpPr>
              <a:spLocks noChangeShapeType="1"/>
            </p:cNvSpPr>
            <p:nvPr/>
          </p:nvSpPr>
          <p:spPr bwMode="auto">
            <a:xfrm>
              <a:off x="516" y="2804"/>
              <a:ext cx="52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5" name="Line 464"/>
          <p:cNvSpPr>
            <a:spLocks noChangeShapeType="1"/>
          </p:cNvSpPr>
          <p:nvPr/>
        </p:nvSpPr>
        <p:spPr bwMode="auto">
          <a:xfrm flipH="1">
            <a:off x="4755232" y="2219152"/>
            <a:ext cx="1066800" cy="4762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6" name="Line 465"/>
          <p:cNvSpPr>
            <a:spLocks noChangeShapeType="1"/>
          </p:cNvSpPr>
          <p:nvPr/>
        </p:nvSpPr>
        <p:spPr bwMode="auto">
          <a:xfrm flipH="1">
            <a:off x="4755232" y="3281189"/>
            <a:ext cx="1066800" cy="4763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87" name="Group 522"/>
          <p:cNvGrpSpPr>
            <a:grpSpLocks/>
          </p:cNvGrpSpPr>
          <p:nvPr/>
        </p:nvGrpSpPr>
        <p:grpSpPr bwMode="auto">
          <a:xfrm>
            <a:off x="3128044" y="2204864"/>
            <a:ext cx="1892300" cy="1644650"/>
            <a:chOff x="808" y="2288"/>
            <a:chExt cx="1192" cy="1036"/>
          </a:xfrm>
        </p:grpSpPr>
        <p:sp>
          <p:nvSpPr>
            <p:cNvPr id="388" name="Rectangle 523"/>
            <p:cNvSpPr>
              <a:spLocks noChangeArrowheads="1"/>
            </p:cNvSpPr>
            <p:nvPr/>
          </p:nvSpPr>
          <p:spPr bwMode="auto">
            <a:xfrm>
              <a:off x="1824" y="2288"/>
              <a:ext cx="176" cy="51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" name="Line 524"/>
            <p:cNvSpPr>
              <a:spLocks noChangeShapeType="1"/>
            </p:cNvSpPr>
            <p:nvPr/>
          </p:nvSpPr>
          <p:spPr bwMode="auto">
            <a:xfrm flipV="1">
              <a:off x="808" y="3156"/>
              <a:ext cx="0" cy="16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" name="Line 525"/>
            <p:cNvSpPr>
              <a:spLocks noChangeShapeType="1"/>
            </p:cNvSpPr>
            <p:nvPr/>
          </p:nvSpPr>
          <p:spPr bwMode="auto">
            <a:xfrm>
              <a:off x="808" y="2288"/>
              <a:ext cx="0" cy="5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1" name="Group 526"/>
          <p:cNvGrpSpPr>
            <a:grpSpLocks/>
          </p:cNvGrpSpPr>
          <p:nvPr/>
        </p:nvGrpSpPr>
        <p:grpSpPr bwMode="auto">
          <a:xfrm>
            <a:off x="2664494" y="3004964"/>
            <a:ext cx="3157538" cy="1676400"/>
            <a:chOff x="516" y="2792"/>
            <a:chExt cx="1989" cy="1056"/>
          </a:xfrm>
        </p:grpSpPr>
        <p:sp>
          <p:nvSpPr>
            <p:cNvPr id="392" name="Line 527"/>
            <p:cNvSpPr>
              <a:spLocks noChangeShapeType="1"/>
            </p:cNvSpPr>
            <p:nvPr/>
          </p:nvSpPr>
          <p:spPr bwMode="auto">
            <a:xfrm flipH="1">
              <a:off x="1833" y="2792"/>
              <a:ext cx="672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Line 528"/>
            <p:cNvSpPr>
              <a:spLocks noChangeShapeType="1"/>
            </p:cNvSpPr>
            <p:nvPr/>
          </p:nvSpPr>
          <p:spPr bwMode="auto">
            <a:xfrm>
              <a:off x="516" y="2804"/>
              <a:ext cx="52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Freeform 529"/>
            <p:cNvSpPr>
              <a:spLocks/>
            </p:cNvSpPr>
            <p:nvPr/>
          </p:nvSpPr>
          <p:spPr bwMode="auto">
            <a:xfrm>
              <a:off x="516" y="3148"/>
              <a:ext cx="528" cy="700"/>
            </a:xfrm>
            <a:custGeom>
              <a:avLst/>
              <a:gdLst>
                <a:gd name="T0" fmla="*/ 0 w 528"/>
                <a:gd name="T1" fmla="*/ 0 h 700"/>
                <a:gd name="T2" fmla="*/ 300 w 528"/>
                <a:gd name="T3" fmla="*/ 0 h 700"/>
                <a:gd name="T4" fmla="*/ 300 w 528"/>
                <a:gd name="T5" fmla="*/ 160 h 700"/>
                <a:gd name="T6" fmla="*/ 528 w 528"/>
                <a:gd name="T7" fmla="*/ 160 h 700"/>
                <a:gd name="T8" fmla="*/ 528 w 528"/>
                <a:gd name="T9" fmla="*/ 700 h 700"/>
                <a:gd name="T10" fmla="*/ 0 w 528"/>
                <a:gd name="T11" fmla="*/ 700 h 700"/>
                <a:gd name="T12" fmla="*/ 0 w 528"/>
                <a:gd name="T1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700">
                  <a:moveTo>
                    <a:pt x="0" y="0"/>
                  </a:moveTo>
                  <a:lnTo>
                    <a:pt x="300" y="0"/>
                  </a:lnTo>
                  <a:lnTo>
                    <a:pt x="300" y="160"/>
                  </a:lnTo>
                  <a:lnTo>
                    <a:pt x="528" y="160"/>
                  </a:lnTo>
                  <a:lnTo>
                    <a:pt x="528" y="700"/>
                  </a:lnTo>
                  <a:lnTo>
                    <a:pt x="0" y="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 cap="flat" cmpd="sng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5" name="Group 530"/>
          <p:cNvGrpSpPr>
            <a:grpSpLocks/>
          </p:cNvGrpSpPr>
          <p:nvPr/>
        </p:nvGrpSpPr>
        <p:grpSpPr bwMode="auto">
          <a:xfrm>
            <a:off x="3464594" y="2204864"/>
            <a:ext cx="2368550" cy="2470150"/>
            <a:chOff x="1020" y="2288"/>
            <a:chExt cx="1492" cy="1556"/>
          </a:xfrm>
        </p:grpSpPr>
        <p:sp>
          <p:nvSpPr>
            <p:cNvPr id="396" name="Line 531"/>
            <p:cNvSpPr>
              <a:spLocks noChangeShapeType="1"/>
            </p:cNvSpPr>
            <p:nvPr/>
          </p:nvSpPr>
          <p:spPr bwMode="auto">
            <a:xfrm flipH="1">
              <a:off x="1031" y="2291"/>
              <a:ext cx="320" cy="51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Rectangle 532"/>
            <p:cNvSpPr>
              <a:spLocks noChangeArrowheads="1"/>
            </p:cNvSpPr>
            <p:nvPr/>
          </p:nvSpPr>
          <p:spPr bwMode="auto">
            <a:xfrm>
              <a:off x="1020" y="3308"/>
              <a:ext cx="340" cy="53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8" name="Rectangle 533"/>
            <p:cNvSpPr>
              <a:spLocks noChangeArrowheads="1"/>
            </p:cNvSpPr>
            <p:nvPr/>
          </p:nvSpPr>
          <p:spPr bwMode="auto">
            <a:xfrm>
              <a:off x="1980" y="2288"/>
              <a:ext cx="532" cy="51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4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 autoUpdateAnimBg="0"/>
      <p:bldP spid="292" grpId="0" build="p" autoUpdateAnimBg="0"/>
      <p:bldP spid="3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6" name="Rectangle 50"/>
          <p:cNvSpPr>
            <a:spLocks noChangeArrowheads="1"/>
          </p:cNvSpPr>
          <p:nvPr/>
        </p:nvSpPr>
        <p:spPr bwMode="auto">
          <a:xfrm flipV="1">
            <a:off x="1979712" y="1745432"/>
            <a:ext cx="5688632" cy="4491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5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45679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0431" y="116632"/>
            <a:ext cx="81374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在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直观图上标出各平面的位置（用相应的大写字母），在投影图上标出指定平面的其他两个投影。并写出指定平面的名称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6" name="Line 66"/>
          <p:cNvSpPr>
            <a:spLocks noChangeShapeType="1"/>
          </p:cNvSpPr>
          <p:nvPr/>
        </p:nvSpPr>
        <p:spPr bwMode="auto">
          <a:xfrm flipH="1">
            <a:off x="2493615" y="4765676"/>
            <a:ext cx="1576388" cy="4762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" name="Line 70"/>
          <p:cNvSpPr>
            <a:spLocks noChangeShapeType="1"/>
          </p:cNvSpPr>
          <p:nvPr/>
        </p:nvSpPr>
        <p:spPr bwMode="auto">
          <a:xfrm>
            <a:off x="3662015" y="4298951"/>
            <a:ext cx="407988" cy="4762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" name="Line 75"/>
          <p:cNvSpPr>
            <a:spLocks noChangeShapeType="1"/>
          </p:cNvSpPr>
          <p:nvPr/>
        </p:nvSpPr>
        <p:spPr bwMode="auto">
          <a:xfrm>
            <a:off x="2480915" y="3311526"/>
            <a:ext cx="1576388" cy="4762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" name="Line 76"/>
          <p:cNvSpPr>
            <a:spLocks noChangeShapeType="1"/>
          </p:cNvSpPr>
          <p:nvPr/>
        </p:nvSpPr>
        <p:spPr bwMode="auto">
          <a:xfrm flipV="1">
            <a:off x="3287365" y="2311401"/>
            <a:ext cx="4763" cy="60960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0" name="Line 80"/>
          <p:cNvSpPr>
            <a:spLocks noChangeShapeType="1"/>
          </p:cNvSpPr>
          <p:nvPr/>
        </p:nvSpPr>
        <p:spPr bwMode="auto">
          <a:xfrm flipV="1">
            <a:off x="5897215" y="2921001"/>
            <a:ext cx="4763" cy="407987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1" name="Line 81"/>
          <p:cNvSpPr>
            <a:spLocks noChangeShapeType="1"/>
          </p:cNvSpPr>
          <p:nvPr/>
        </p:nvSpPr>
        <p:spPr bwMode="auto">
          <a:xfrm flipH="1">
            <a:off x="5136803" y="2921001"/>
            <a:ext cx="760412" cy="4762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2" name="Group 513"/>
          <p:cNvGrpSpPr>
            <a:grpSpLocks/>
          </p:cNvGrpSpPr>
          <p:nvPr/>
        </p:nvGrpSpPr>
        <p:grpSpPr bwMode="auto">
          <a:xfrm>
            <a:off x="6012160" y="3365797"/>
            <a:ext cx="1462088" cy="1503363"/>
            <a:chOff x="3904" y="2798"/>
            <a:chExt cx="921" cy="947"/>
          </a:xfrm>
        </p:grpSpPr>
        <p:sp>
          <p:nvSpPr>
            <p:cNvPr id="173" name="Line 86"/>
            <p:cNvSpPr>
              <a:spLocks noChangeShapeType="1"/>
            </p:cNvSpPr>
            <p:nvPr/>
          </p:nvSpPr>
          <p:spPr bwMode="auto">
            <a:xfrm flipV="1">
              <a:off x="4265" y="3422"/>
              <a:ext cx="557" cy="32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Line 87"/>
            <p:cNvSpPr>
              <a:spLocks noChangeShapeType="1"/>
            </p:cNvSpPr>
            <p:nvPr/>
          </p:nvSpPr>
          <p:spPr bwMode="auto">
            <a:xfrm flipV="1">
              <a:off x="4822" y="3254"/>
              <a:ext cx="3" cy="168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Line 88"/>
            <p:cNvSpPr>
              <a:spLocks noChangeShapeType="1"/>
            </p:cNvSpPr>
            <p:nvPr/>
          </p:nvSpPr>
          <p:spPr bwMode="auto">
            <a:xfrm flipH="1" flipV="1">
              <a:off x="4660" y="3162"/>
              <a:ext cx="162" cy="92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Line 89"/>
            <p:cNvSpPr>
              <a:spLocks noChangeShapeType="1"/>
            </p:cNvSpPr>
            <p:nvPr/>
          </p:nvSpPr>
          <p:spPr bwMode="auto">
            <a:xfrm flipV="1">
              <a:off x="4660" y="2911"/>
              <a:ext cx="3" cy="251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Line 90"/>
            <p:cNvSpPr>
              <a:spLocks noChangeShapeType="1"/>
            </p:cNvSpPr>
            <p:nvPr/>
          </p:nvSpPr>
          <p:spPr bwMode="auto">
            <a:xfrm flipH="1" flipV="1">
              <a:off x="4461" y="2798"/>
              <a:ext cx="199" cy="11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Line 91"/>
            <p:cNvSpPr>
              <a:spLocks noChangeShapeType="1"/>
            </p:cNvSpPr>
            <p:nvPr/>
          </p:nvSpPr>
          <p:spPr bwMode="auto">
            <a:xfrm flipH="1">
              <a:off x="3904" y="2798"/>
              <a:ext cx="557" cy="321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Line 92"/>
            <p:cNvSpPr>
              <a:spLocks noChangeShapeType="1"/>
            </p:cNvSpPr>
            <p:nvPr/>
          </p:nvSpPr>
          <p:spPr bwMode="auto">
            <a:xfrm>
              <a:off x="3904" y="3119"/>
              <a:ext cx="3" cy="418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Line 93"/>
            <p:cNvSpPr>
              <a:spLocks noChangeShapeType="1"/>
            </p:cNvSpPr>
            <p:nvPr/>
          </p:nvSpPr>
          <p:spPr bwMode="auto">
            <a:xfrm>
              <a:off x="3904" y="3537"/>
              <a:ext cx="361" cy="208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Line 94"/>
            <p:cNvSpPr>
              <a:spLocks noChangeShapeType="1"/>
            </p:cNvSpPr>
            <p:nvPr/>
          </p:nvSpPr>
          <p:spPr bwMode="auto">
            <a:xfrm flipV="1">
              <a:off x="4265" y="3254"/>
              <a:ext cx="557" cy="32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Line 95"/>
            <p:cNvSpPr>
              <a:spLocks noChangeShapeType="1"/>
            </p:cNvSpPr>
            <p:nvPr/>
          </p:nvSpPr>
          <p:spPr bwMode="auto">
            <a:xfrm>
              <a:off x="3904" y="3119"/>
              <a:ext cx="90" cy="52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Line 96"/>
            <p:cNvSpPr>
              <a:spLocks noChangeShapeType="1"/>
            </p:cNvSpPr>
            <p:nvPr/>
          </p:nvSpPr>
          <p:spPr bwMode="auto">
            <a:xfrm flipV="1">
              <a:off x="3994" y="3015"/>
              <a:ext cx="271" cy="156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Line 97"/>
            <p:cNvSpPr>
              <a:spLocks noChangeShapeType="1"/>
            </p:cNvSpPr>
            <p:nvPr/>
          </p:nvSpPr>
          <p:spPr bwMode="auto">
            <a:xfrm flipH="1">
              <a:off x="4516" y="2911"/>
              <a:ext cx="144" cy="8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Line 98"/>
            <p:cNvSpPr>
              <a:spLocks noChangeShapeType="1"/>
            </p:cNvSpPr>
            <p:nvPr/>
          </p:nvSpPr>
          <p:spPr bwMode="auto">
            <a:xfrm flipH="1">
              <a:off x="4265" y="2995"/>
              <a:ext cx="251" cy="2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Line 99"/>
            <p:cNvSpPr>
              <a:spLocks noChangeShapeType="1"/>
            </p:cNvSpPr>
            <p:nvPr/>
          </p:nvSpPr>
          <p:spPr bwMode="auto">
            <a:xfrm flipV="1">
              <a:off x="4516" y="2995"/>
              <a:ext cx="3" cy="251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Line 100"/>
            <p:cNvSpPr>
              <a:spLocks noChangeShapeType="1"/>
            </p:cNvSpPr>
            <p:nvPr/>
          </p:nvSpPr>
          <p:spPr bwMode="auto">
            <a:xfrm flipV="1">
              <a:off x="4265" y="3015"/>
              <a:ext cx="3" cy="251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Line 101"/>
            <p:cNvSpPr>
              <a:spLocks noChangeShapeType="1"/>
            </p:cNvSpPr>
            <p:nvPr/>
          </p:nvSpPr>
          <p:spPr bwMode="auto">
            <a:xfrm flipV="1">
              <a:off x="3994" y="3171"/>
              <a:ext cx="3" cy="251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Line 102"/>
            <p:cNvSpPr>
              <a:spLocks noChangeShapeType="1"/>
            </p:cNvSpPr>
            <p:nvPr/>
          </p:nvSpPr>
          <p:spPr bwMode="auto">
            <a:xfrm flipV="1">
              <a:off x="3994" y="3266"/>
              <a:ext cx="271" cy="156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Line 103"/>
            <p:cNvSpPr>
              <a:spLocks noChangeShapeType="1"/>
            </p:cNvSpPr>
            <p:nvPr/>
          </p:nvSpPr>
          <p:spPr bwMode="auto">
            <a:xfrm flipH="1">
              <a:off x="4265" y="3246"/>
              <a:ext cx="251" cy="2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Line 104"/>
            <p:cNvSpPr>
              <a:spLocks noChangeShapeType="1"/>
            </p:cNvSpPr>
            <p:nvPr/>
          </p:nvSpPr>
          <p:spPr bwMode="auto">
            <a:xfrm flipH="1">
              <a:off x="4516" y="3162"/>
              <a:ext cx="144" cy="84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Line 105"/>
            <p:cNvSpPr>
              <a:spLocks noChangeShapeType="1"/>
            </p:cNvSpPr>
            <p:nvPr/>
          </p:nvSpPr>
          <p:spPr bwMode="auto">
            <a:xfrm>
              <a:off x="3994" y="3422"/>
              <a:ext cx="271" cy="155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Line 106"/>
            <p:cNvSpPr>
              <a:spLocks noChangeShapeType="1"/>
            </p:cNvSpPr>
            <p:nvPr/>
          </p:nvSpPr>
          <p:spPr bwMode="auto">
            <a:xfrm>
              <a:off x="4265" y="3577"/>
              <a:ext cx="3" cy="168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Line 107"/>
            <p:cNvSpPr>
              <a:spLocks noChangeShapeType="1"/>
            </p:cNvSpPr>
            <p:nvPr/>
          </p:nvSpPr>
          <p:spPr bwMode="auto">
            <a:xfrm>
              <a:off x="3994" y="3171"/>
              <a:ext cx="3" cy="251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5" name="Group 120"/>
          <p:cNvGrpSpPr>
            <a:grpSpLocks/>
          </p:cNvGrpSpPr>
          <p:nvPr/>
        </p:nvGrpSpPr>
        <p:grpSpPr bwMode="auto">
          <a:xfrm>
            <a:off x="5705128" y="2889251"/>
            <a:ext cx="554037" cy="301625"/>
            <a:chOff x="5027" y="1359"/>
            <a:chExt cx="349" cy="190"/>
          </a:xfrm>
        </p:grpSpPr>
        <p:sp>
          <p:nvSpPr>
            <p:cNvPr id="196" name="Line 121"/>
            <p:cNvSpPr>
              <a:spLocks noChangeShapeType="1"/>
            </p:cNvSpPr>
            <p:nvPr/>
          </p:nvSpPr>
          <p:spPr bwMode="auto">
            <a:xfrm flipV="1">
              <a:off x="5027" y="1445"/>
              <a:ext cx="225" cy="104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Line 122"/>
            <p:cNvSpPr>
              <a:spLocks noChangeShapeType="1"/>
            </p:cNvSpPr>
            <p:nvPr/>
          </p:nvSpPr>
          <p:spPr bwMode="auto">
            <a:xfrm>
              <a:off x="5252" y="1445"/>
              <a:ext cx="104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 123"/>
            <p:cNvSpPr>
              <a:spLocks/>
            </p:cNvSpPr>
            <p:nvPr/>
          </p:nvSpPr>
          <p:spPr bwMode="auto">
            <a:xfrm>
              <a:off x="5284" y="1359"/>
              <a:ext cx="37" cy="66"/>
            </a:xfrm>
            <a:custGeom>
              <a:avLst/>
              <a:gdLst>
                <a:gd name="T0" fmla="*/ 48 w 104"/>
                <a:gd name="T1" fmla="*/ 0 h 182"/>
                <a:gd name="T2" fmla="*/ 0 w 104"/>
                <a:gd name="T3" fmla="*/ 182 h 182"/>
                <a:gd name="T4" fmla="*/ 46 w 104"/>
                <a:gd name="T5" fmla="*/ 182 h 182"/>
                <a:gd name="T6" fmla="*/ 74 w 104"/>
                <a:gd name="T7" fmla="*/ 171 h 182"/>
                <a:gd name="T8" fmla="*/ 91 w 104"/>
                <a:gd name="T9" fmla="*/ 146 h 182"/>
                <a:gd name="T10" fmla="*/ 104 w 104"/>
                <a:gd name="T11" fmla="*/ 96 h 182"/>
                <a:gd name="T12" fmla="*/ 100 w 104"/>
                <a:gd name="T13" fmla="*/ 71 h 182"/>
                <a:gd name="T14" fmla="*/ 78 w 104"/>
                <a:gd name="T15" fmla="*/ 61 h 182"/>
                <a:gd name="T16" fmla="*/ 32 w 104"/>
                <a:gd name="T17" fmla="*/ 6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82">
                  <a:moveTo>
                    <a:pt x="48" y="0"/>
                  </a:moveTo>
                  <a:lnTo>
                    <a:pt x="0" y="182"/>
                  </a:lnTo>
                  <a:lnTo>
                    <a:pt x="46" y="182"/>
                  </a:lnTo>
                  <a:lnTo>
                    <a:pt x="74" y="171"/>
                  </a:lnTo>
                  <a:lnTo>
                    <a:pt x="91" y="146"/>
                  </a:lnTo>
                  <a:lnTo>
                    <a:pt x="104" y="96"/>
                  </a:lnTo>
                  <a:lnTo>
                    <a:pt x="100" y="71"/>
                  </a:lnTo>
                  <a:lnTo>
                    <a:pt x="78" y="61"/>
                  </a:lnTo>
                  <a:lnTo>
                    <a:pt x="32" y="61"/>
                  </a:lnTo>
                </a:path>
              </a:pathLst>
            </a:custGeom>
            <a:noFill/>
            <a:ln w="12700" cmpd="sng">
              <a:solidFill>
                <a:srgbClr val="00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Line 124"/>
            <p:cNvSpPr>
              <a:spLocks noChangeShapeType="1"/>
            </p:cNvSpPr>
            <p:nvPr/>
          </p:nvSpPr>
          <p:spPr bwMode="auto">
            <a:xfrm flipV="1">
              <a:off x="5350" y="1359"/>
              <a:ext cx="6" cy="14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Line 125"/>
            <p:cNvSpPr>
              <a:spLocks noChangeShapeType="1"/>
            </p:cNvSpPr>
            <p:nvPr/>
          </p:nvSpPr>
          <p:spPr bwMode="auto">
            <a:xfrm flipH="1">
              <a:off x="5367" y="1359"/>
              <a:ext cx="9" cy="14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1" name="Group 161"/>
          <p:cNvGrpSpPr>
            <a:grpSpLocks/>
          </p:cNvGrpSpPr>
          <p:nvPr/>
        </p:nvGrpSpPr>
        <p:grpSpPr bwMode="auto">
          <a:xfrm>
            <a:off x="2500313" y="7224713"/>
            <a:ext cx="169862" cy="133350"/>
            <a:chOff x="2831" y="4090"/>
            <a:chExt cx="107" cy="84"/>
          </a:xfrm>
        </p:grpSpPr>
        <p:sp>
          <p:nvSpPr>
            <p:cNvPr id="202" name="Freeform 162"/>
            <p:cNvSpPr>
              <a:spLocks/>
            </p:cNvSpPr>
            <p:nvPr/>
          </p:nvSpPr>
          <p:spPr bwMode="auto">
            <a:xfrm>
              <a:off x="2831" y="4090"/>
              <a:ext cx="17" cy="84"/>
            </a:xfrm>
            <a:custGeom>
              <a:avLst/>
              <a:gdLst>
                <a:gd name="T0" fmla="*/ 44 w 44"/>
                <a:gd name="T1" fmla="*/ 0 h 232"/>
                <a:gd name="T2" fmla="*/ 33 w 44"/>
                <a:gd name="T3" fmla="*/ 12 h 232"/>
                <a:gd name="T4" fmla="*/ 21 w 44"/>
                <a:gd name="T5" fmla="*/ 29 h 232"/>
                <a:gd name="T6" fmla="*/ 12 w 44"/>
                <a:gd name="T7" fmla="*/ 49 h 232"/>
                <a:gd name="T8" fmla="*/ 12 w 44"/>
                <a:gd name="T9" fmla="*/ 49 h 232"/>
                <a:gd name="T10" fmla="*/ 5 w 44"/>
                <a:gd name="T11" fmla="*/ 71 h 232"/>
                <a:gd name="T12" fmla="*/ 1 w 44"/>
                <a:gd name="T13" fmla="*/ 94 h 232"/>
                <a:gd name="T14" fmla="*/ 0 w 44"/>
                <a:gd name="T15" fmla="*/ 120 h 232"/>
                <a:gd name="T16" fmla="*/ 1 w 44"/>
                <a:gd name="T17" fmla="*/ 145 h 232"/>
                <a:gd name="T18" fmla="*/ 6 w 44"/>
                <a:gd name="T19" fmla="*/ 169 h 232"/>
                <a:gd name="T20" fmla="*/ 13 w 44"/>
                <a:gd name="T21" fmla="*/ 189 h 232"/>
                <a:gd name="T22" fmla="*/ 18 w 44"/>
                <a:gd name="T23" fmla="*/ 201 h 232"/>
                <a:gd name="T24" fmla="*/ 30 w 44"/>
                <a:gd name="T25" fmla="*/ 219 h 232"/>
                <a:gd name="T26" fmla="*/ 44 w 44"/>
                <a:gd name="T27" fmla="*/ 232 h 232"/>
                <a:gd name="T28" fmla="*/ 44 w 44"/>
                <a:gd name="T29" fmla="*/ 227 h 232"/>
                <a:gd name="T30" fmla="*/ 40 w 44"/>
                <a:gd name="T31" fmla="*/ 222 h 232"/>
                <a:gd name="T32" fmla="*/ 30 w 44"/>
                <a:gd name="T33" fmla="*/ 204 h 232"/>
                <a:gd name="T34" fmla="*/ 22 w 44"/>
                <a:gd name="T35" fmla="*/ 182 h 232"/>
                <a:gd name="T36" fmla="*/ 18 w 44"/>
                <a:gd name="T37" fmla="*/ 168 h 232"/>
                <a:gd name="T38" fmla="*/ 15 w 44"/>
                <a:gd name="T39" fmla="*/ 144 h 232"/>
                <a:gd name="T40" fmla="*/ 15 w 44"/>
                <a:gd name="T41" fmla="*/ 116 h 232"/>
                <a:gd name="T42" fmla="*/ 15 w 44"/>
                <a:gd name="T43" fmla="*/ 94 h 232"/>
                <a:gd name="T44" fmla="*/ 17 w 44"/>
                <a:gd name="T45" fmla="*/ 70 h 232"/>
                <a:gd name="T46" fmla="*/ 22 w 44"/>
                <a:gd name="T47" fmla="*/ 49 h 232"/>
                <a:gd name="T48" fmla="*/ 23 w 44"/>
                <a:gd name="T49" fmla="*/ 45 h 232"/>
                <a:gd name="T50" fmla="*/ 31 w 44"/>
                <a:gd name="T51" fmla="*/ 24 h 232"/>
                <a:gd name="T52" fmla="*/ 44 w 44"/>
                <a:gd name="T53" fmla="*/ 6 h 232"/>
                <a:gd name="T54" fmla="*/ 44 w 44"/>
                <a:gd name="T5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232">
                  <a:moveTo>
                    <a:pt x="44" y="0"/>
                  </a:moveTo>
                  <a:lnTo>
                    <a:pt x="33" y="12"/>
                  </a:lnTo>
                  <a:lnTo>
                    <a:pt x="21" y="2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5" y="71"/>
                  </a:lnTo>
                  <a:lnTo>
                    <a:pt x="1" y="94"/>
                  </a:lnTo>
                  <a:lnTo>
                    <a:pt x="0" y="120"/>
                  </a:lnTo>
                  <a:lnTo>
                    <a:pt x="1" y="145"/>
                  </a:lnTo>
                  <a:lnTo>
                    <a:pt x="6" y="169"/>
                  </a:lnTo>
                  <a:lnTo>
                    <a:pt x="13" y="189"/>
                  </a:lnTo>
                  <a:lnTo>
                    <a:pt x="18" y="201"/>
                  </a:lnTo>
                  <a:lnTo>
                    <a:pt x="30" y="219"/>
                  </a:lnTo>
                  <a:lnTo>
                    <a:pt x="44" y="232"/>
                  </a:lnTo>
                  <a:lnTo>
                    <a:pt x="44" y="227"/>
                  </a:lnTo>
                  <a:lnTo>
                    <a:pt x="40" y="222"/>
                  </a:lnTo>
                  <a:lnTo>
                    <a:pt x="30" y="204"/>
                  </a:lnTo>
                  <a:lnTo>
                    <a:pt x="22" y="182"/>
                  </a:lnTo>
                  <a:lnTo>
                    <a:pt x="18" y="168"/>
                  </a:lnTo>
                  <a:lnTo>
                    <a:pt x="15" y="144"/>
                  </a:lnTo>
                  <a:lnTo>
                    <a:pt x="15" y="116"/>
                  </a:lnTo>
                  <a:lnTo>
                    <a:pt x="15" y="94"/>
                  </a:lnTo>
                  <a:lnTo>
                    <a:pt x="17" y="70"/>
                  </a:lnTo>
                  <a:lnTo>
                    <a:pt x="22" y="49"/>
                  </a:lnTo>
                  <a:lnTo>
                    <a:pt x="23" y="45"/>
                  </a:lnTo>
                  <a:lnTo>
                    <a:pt x="31" y="24"/>
                  </a:lnTo>
                  <a:lnTo>
                    <a:pt x="44" y="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Freeform 163"/>
            <p:cNvSpPr>
              <a:spLocks/>
            </p:cNvSpPr>
            <p:nvPr/>
          </p:nvSpPr>
          <p:spPr bwMode="auto">
            <a:xfrm>
              <a:off x="2872" y="4154"/>
              <a:ext cx="23" cy="11"/>
            </a:xfrm>
            <a:custGeom>
              <a:avLst/>
              <a:gdLst>
                <a:gd name="T0" fmla="*/ 65 w 65"/>
                <a:gd name="T1" fmla="*/ 0 h 32"/>
                <a:gd name="T2" fmla="*/ 61 w 65"/>
                <a:gd name="T3" fmla="*/ 0 h 32"/>
                <a:gd name="T4" fmla="*/ 60 w 65"/>
                <a:gd name="T5" fmla="*/ 1 h 32"/>
                <a:gd name="T6" fmla="*/ 47 w 65"/>
                <a:gd name="T7" fmla="*/ 15 h 32"/>
                <a:gd name="T8" fmla="*/ 17 w 65"/>
                <a:gd name="T9" fmla="*/ 15 h 32"/>
                <a:gd name="T10" fmla="*/ 0 w 65"/>
                <a:gd name="T11" fmla="*/ 26 h 32"/>
                <a:gd name="T12" fmla="*/ 0 w 65"/>
                <a:gd name="T13" fmla="*/ 32 h 32"/>
                <a:gd name="T14" fmla="*/ 57 w 65"/>
                <a:gd name="T15" fmla="*/ 32 h 32"/>
                <a:gd name="T16" fmla="*/ 65 w 65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32">
                  <a:moveTo>
                    <a:pt x="65" y="0"/>
                  </a:moveTo>
                  <a:lnTo>
                    <a:pt x="61" y="0"/>
                  </a:lnTo>
                  <a:lnTo>
                    <a:pt x="60" y="1"/>
                  </a:lnTo>
                  <a:lnTo>
                    <a:pt x="47" y="15"/>
                  </a:lnTo>
                  <a:lnTo>
                    <a:pt x="17" y="15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57" y="3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Freeform 164"/>
            <p:cNvSpPr>
              <a:spLocks/>
            </p:cNvSpPr>
            <p:nvPr/>
          </p:nvSpPr>
          <p:spPr bwMode="auto">
            <a:xfrm>
              <a:off x="2872" y="4102"/>
              <a:ext cx="23" cy="60"/>
            </a:xfrm>
            <a:custGeom>
              <a:avLst/>
              <a:gdLst>
                <a:gd name="T0" fmla="*/ 53 w 60"/>
                <a:gd name="T1" fmla="*/ 0 h 166"/>
                <a:gd name="T2" fmla="*/ 29 w 60"/>
                <a:gd name="T3" fmla="*/ 0 h 166"/>
                <a:gd name="T4" fmla="*/ 29 w 60"/>
                <a:gd name="T5" fmla="*/ 0 h 166"/>
                <a:gd name="T6" fmla="*/ 43 w 60"/>
                <a:gd name="T7" fmla="*/ 13 h 166"/>
                <a:gd name="T8" fmla="*/ 44 w 60"/>
                <a:gd name="T9" fmla="*/ 19 h 166"/>
                <a:gd name="T10" fmla="*/ 46 w 60"/>
                <a:gd name="T11" fmla="*/ 44 h 166"/>
                <a:gd name="T12" fmla="*/ 45 w 60"/>
                <a:gd name="T13" fmla="*/ 59 h 166"/>
                <a:gd name="T14" fmla="*/ 39 w 60"/>
                <a:gd name="T15" fmla="*/ 83 h 166"/>
                <a:gd name="T16" fmla="*/ 39 w 60"/>
                <a:gd name="T17" fmla="*/ 84 h 166"/>
                <a:gd name="T18" fmla="*/ 33 w 60"/>
                <a:gd name="T19" fmla="*/ 96 h 166"/>
                <a:gd name="T20" fmla="*/ 25 w 60"/>
                <a:gd name="T21" fmla="*/ 114 h 166"/>
                <a:gd name="T22" fmla="*/ 14 w 60"/>
                <a:gd name="T23" fmla="*/ 138 h 166"/>
                <a:gd name="T24" fmla="*/ 0 w 60"/>
                <a:gd name="T25" fmla="*/ 166 h 166"/>
                <a:gd name="T26" fmla="*/ 17 w 60"/>
                <a:gd name="T27" fmla="*/ 155 h 166"/>
                <a:gd name="T28" fmla="*/ 21 w 60"/>
                <a:gd name="T29" fmla="*/ 148 h 166"/>
                <a:gd name="T30" fmla="*/ 32 w 60"/>
                <a:gd name="T31" fmla="*/ 125 h 166"/>
                <a:gd name="T32" fmla="*/ 41 w 60"/>
                <a:gd name="T33" fmla="*/ 106 h 166"/>
                <a:gd name="T34" fmla="*/ 49 w 60"/>
                <a:gd name="T35" fmla="*/ 88 h 166"/>
                <a:gd name="T36" fmla="*/ 51 w 60"/>
                <a:gd name="T37" fmla="*/ 84 h 166"/>
                <a:gd name="T38" fmla="*/ 57 w 60"/>
                <a:gd name="T39" fmla="*/ 61 h 166"/>
                <a:gd name="T40" fmla="*/ 60 w 60"/>
                <a:gd name="T41" fmla="*/ 38 h 166"/>
                <a:gd name="T42" fmla="*/ 59 w 60"/>
                <a:gd name="T43" fmla="*/ 21 h 166"/>
                <a:gd name="T44" fmla="*/ 53 w 60"/>
                <a:gd name="T4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66">
                  <a:moveTo>
                    <a:pt x="53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44"/>
                  </a:lnTo>
                  <a:lnTo>
                    <a:pt x="45" y="59"/>
                  </a:lnTo>
                  <a:lnTo>
                    <a:pt x="39" y="83"/>
                  </a:lnTo>
                  <a:lnTo>
                    <a:pt x="39" y="84"/>
                  </a:lnTo>
                  <a:lnTo>
                    <a:pt x="33" y="96"/>
                  </a:lnTo>
                  <a:lnTo>
                    <a:pt x="25" y="114"/>
                  </a:lnTo>
                  <a:lnTo>
                    <a:pt x="14" y="138"/>
                  </a:lnTo>
                  <a:lnTo>
                    <a:pt x="0" y="166"/>
                  </a:lnTo>
                  <a:lnTo>
                    <a:pt x="17" y="155"/>
                  </a:lnTo>
                  <a:lnTo>
                    <a:pt x="21" y="148"/>
                  </a:lnTo>
                  <a:lnTo>
                    <a:pt x="32" y="125"/>
                  </a:lnTo>
                  <a:lnTo>
                    <a:pt x="41" y="106"/>
                  </a:lnTo>
                  <a:lnTo>
                    <a:pt x="49" y="88"/>
                  </a:lnTo>
                  <a:lnTo>
                    <a:pt x="51" y="84"/>
                  </a:lnTo>
                  <a:lnTo>
                    <a:pt x="57" y="61"/>
                  </a:lnTo>
                  <a:lnTo>
                    <a:pt x="60" y="38"/>
                  </a:lnTo>
                  <a:lnTo>
                    <a:pt x="59" y="2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Freeform 165"/>
            <p:cNvSpPr>
              <a:spLocks/>
            </p:cNvSpPr>
            <p:nvPr/>
          </p:nvSpPr>
          <p:spPr bwMode="auto">
            <a:xfrm>
              <a:off x="2874" y="4099"/>
              <a:ext cx="18" cy="17"/>
            </a:xfrm>
            <a:custGeom>
              <a:avLst/>
              <a:gdLst>
                <a:gd name="T0" fmla="*/ 35 w 49"/>
                <a:gd name="T1" fmla="*/ 0 h 51"/>
                <a:gd name="T2" fmla="*/ 21 w 49"/>
                <a:gd name="T3" fmla="*/ 0 h 51"/>
                <a:gd name="T4" fmla="*/ 8 w 49"/>
                <a:gd name="T5" fmla="*/ 11 h 51"/>
                <a:gd name="T6" fmla="*/ 3 w 49"/>
                <a:gd name="T7" fmla="*/ 22 h 51"/>
                <a:gd name="T8" fmla="*/ 0 w 49"/>
                <a:gd name="T9" fmla="*/ 51 h 51"/>
                <a:gd name="T10" fmla="*/ 4 w 49"/>
                <a:gd name="T11" fmla="*/ 51 h 51"/>
                <a:gd name="T12" fmla="*/ 4 w 49"/>
                <a:gd name="T13" fmla="*/ 49 h 51"/>
                <a:gd name="T14" fmla="*/ 10 w 49"/>
                <a:gd name="T15" fmla="*/ 26 h 51"/>
                <a:gd name="T16" fmla="*/ 10 w 49"/>
                <a:gd name="T17" fmla="*/ 25 h 51"/>
                <a:gd name="T18" fmla="*/ 25 w 49"/>
                <a:gd name="T19" fmla="*/ 14 h 51"/>
                <a:gd name="T20" fmla="*/ 49 w 49"/>
                <a:gd name="T21" fmla="*/ 14 h 51"/>
                <a:gd name="T22" fmla="*/ 48 w 49"/>
                <a:gd name="T23" fmla="*/ 13 h 51"/>
                <a:gd name="T24" fmla="*/ 35 w 49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5" y="0"/>
                  </a:moveTo>
                  <a:lnTo>
                    <a:pt x="21" y="0"/>
                  </a:lnTo>
                  <a:lnTo>
                    <a:pt x="8" y="11"/>
                  </a:lnTo>
                  <a:lnTo>
                    <a:pt x="3" y="22"/>
                  </a:lnTo>
                  <a:lnTo>
                    <a:pt x="0" y="51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25" y="14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Freeform 166"/>
            <p:cNvSpPr>
              <a:spLocks/>
            </p:cNvSpPr>
            <p:nvPr/>
          </p:nvSpPr>
          <p:spPr bwMode="auto">
            <a:xfrm>
              <a:off x="2921" y="4090"/>
              <a:ext cx="17" cy="84"/>
            </a:xfrm>
            <a:custGeom>
              <a:avLst/>
              <a:gdLst>
                <a:gd name="T0" fmla="*/ 0 w 45"/>
                <a:gd name="T1" fmla="*/ 0 h 232"/>
                <a:gd name="T2" fmla="*/ 0 w 45"/>
                <a:gd name="T3" fmla="*/ 6 h 232"/>
                <a:gd name="T4" fmla="*/ 3 w 45"/>
                <a:gd name="T5" fmla="*/ 11 h 232"/>
                <a:gd name="T6" fmla="*/ 15 w 45"/>
                <a:gd name="T7" fmla="*/ 29 h 232"/>
                <a:gd name="T8" fmla="*/ 23 w 45"/>
                <a:gd name="T9" fmla="*/ 49 h 232"/>
                <a:gd name="T10" fmla="*/ 27 w 45"/>
                <a:gd name="T11" fmla="*/ 64 h 232"/>
                <a:gd name="T12" fmla="*/ 29 w 45"/>
                <a:gd name="T13" fmla="*/ 88 h 232"/>
                <a:gd name="T14" fmla="*/ 30 w 45"/>
                <a:gd name="T15" fmla="*/ 116 h 232"/>
                <a:gd name="T16" fmla="*/ 29 w 45"/>
                <a:gd name="T17" fmla="*/ 137 h 232"/>
                <a:gd name="T18" fmla="*/ 28 w 45"/>
                <a:gd name="T19" fmla="*/ 161 h 232"/>
                <a:gd name="T20" fmla="*/ 23 w 45"/>
                <a:gd name="T21" fmla="*/ 181 h 232"/>
                <a:gd name="T22" fmla="*/ 21 w 45"/>
                <a:gd name="T23" fmla="*/ 188 h 232"/>
                <a:gd name="T24" fmla="*/ 12 w 45"/>
                <a:gd name="T25" fmla="*/ 207 h 232"/>
                <a:gd name="T26" fmla="*/ 0 w 45"/>
                <a:gd name="T27" fmla="*/ 227 h 232"/>
                <a:gd name="T28" fmla="*/ 0 w 45"/>
                <a:gd name="T29" fmla="*/ 232 h 232"/>
                <a:gd name="T30" fmla="*/ 9 w 45"/>
                <a:gd name="T31" fmla="*/ 223 h 232"/>
                <a:gd name="T32" fmla="*/ 22 w 45"/>
                <a:gd name="T33" fmla="*/ 207 h 232"/>
                <a:gd name="T34" fmla="*/ 32 w 45"/>
                <a:gd name="T35" fmla="*/ 187 h 232"/>
                <a:gd name="T36" fmla="*/ 32 w 45"/>
                <a:gd name="T37" fmla="*/ 187 h 232"/>
                <a:gd name="T38" fmla="*/ 39 w 45"/>
                <a:gd name="T39" fmla="*/ 166 h 232"/>
                <a:gd name="T40" fmla="*/ 43 w 45"/>
                <a:gd name="T41" fmla="*/ 142 h 232"/>
                <a:gd name="T42" fmla="*/ 45 w 45"/>
                <a:gd name="T43" fmla="*/ 116 h 232"/>
                <a:gd name="T44" fmla="*/ 44 w 45"/>
                <a:gd name="T45" fmla="*/ 89 h 232"/>
                <a:gd name="T46" fmla="*/ 39 w 45"/>
                <a:gd name="T47" fmla="*/ 67 h 232"/>
                <a:gd name="T48" fmla="*/ 33 w 45"/>
                <a:gd name="T49" fmla="*/ 46 h 232"/>
                <a:gd name="T50" fmla="*/ 27 w 45"/>
                <a:gd name="T51" fmla="*/ 32 h 232"/>
                <a:gd name="T52" fmla="*/ 14 w 45"/>
                <a:gd name="T53" fmla="*/ 15 h 232"/>
                <a:gd name="T54" fmla="*/ 0 w 45"/>
                <a:gd name="T5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232">
                  <a:moveTo>
                    <a:pt x="0" y="0"/>
                  </a:moveTo>
                  <a:lnTo>
                    <a:pt x="0" y="6"/>
                  </a:lnTo>
                  <a:lnTo>
                    <a:pt x="3" y="11"/>
                  </a:lnTo>
                  <a:lnTo>
                    <a:pt x="15" y="29"/>
                  </a:lnTo>
                  <a:lnTo>
                    <a:pt x="23" y="49"/>
                  </a:lnTo>
                  <a:lnTo>
                    <a:pt x="27" y="64"/>
                  </a:lnTo>
                  <a:lnTo>
                    <a:pt x="29" y="88"/>
                  </a:lnTo>
                  <a:lnTo>
                    <a:pt x="30" y="116"/>
                  </a:lnTo>
                  <a:lnTo>
                    <a:pt x="29" y="137"/>
                  </a:lnTo>
                  <a:lnTo>
                    <a:pt x="28" y="161"/>
                  </a:lnTo>
                  <a:lnTo>
                    <a:pt x="23" y="181"/>
                  </a:lnTo>
                  <a:lnTo>
                    <a:pt x="21" y="188"/>
                  </a:lnTo>
                  <a:lnTo>
                    <a:pt x="12" y="207"/>
                  </a:lnTo>
                  <a:lnTo>
                    <a:pt x="0" y="227"/>
                  </a:lnTo>
                  <a:lnTo>
                    <a:pt x="0" y="232"/>
                  </a:lnTo>
                  <a:lnTo>
                    <a:pt x="9" y="223"/>
                  </a:lnTo>
                  <a:lnTo>
                    <a:pt x="22" y="207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9" y="166"/>
                  </a:lnTo>
                  <a:lnTo>
                    <a:pt x="43" y="142"/>
                  </a:lnTo>
                  <a:lnTo>
                    <a:pt x="45" y="116"/>
                  </a:lnTo>
                  <a:lnTo>
                    <a:pt x="44" y="89"/>
                  </a:lnTo>
                  <a:lnTo>
                    <a:pt x="39" y="67"/>
                  </a:lnTo>
                  <a:lnTo>
                    <a:pt x="33" y="46"/>
                  </a:lnTo>
                  <a:lnTo>
                    <a:pt x="27" y="32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3" name="Group 177"/>
          <p:cNvGrpSpPr>
            <a:grpSpLocks/>
          </p:cNvGrpSpPr>
          <p:nvPr/>
        </p:nvGrpSpPr>
        <p:grpSpPr bwMode="auto">
          <a:xfrm>
            <a:off x="4255368" y="5864696"/>
            <a:ext cx="60325" cy="109538"/>
            <a:chOff x="4927" y="4096"/>
            <a:chExt cx="38" cy="69"/>
          </a:xfrm>
        </p:grpSpPr>
        <p:sp>
          <p:nvSpPr>
            <p:cNvPr id="214" name="Line 178"/>
            <p:cNvSpPr>
              <a:spLocks noChangeShapeType="1"/>
            </p:cNvSpPr>
            <p:nvPr/>
          </p:nvSpPr>
          <p:spPr bwMode="auto">
            <a:xfrm flipH="1">
              <a:off x="4936" y="4162"/>
              <a:ext cx="11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Freeform 179"/>
            <p:cNvSpPr>
              <a:spLocks/>
            </p:cNvSpPr>
            <p:nvPr/>
          </p:nvSpPr>
          <p:spPr bwMode="auto">
            <a:xfrm>
              <a:off x="4927" y="4145"/>
              <a:ext cx="9" cy="17"/>
            </a:xfrm>
            <a:custGeom>
              <a:avLst/>
              <a:gdLst>
                <a:gd name="T0" fmla="*/ 0 w 25"/>
                <a:gd name="T1" fmla="*/ 0 h 46"/>
                <a:gd name="T2" fmla="*/ 2 w 25"/>
                <a:gd name="T3" fmla="*/ 32 h 46"/>
                <a:gd name="T4" fmla="*/ 25 w 25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" y="32"/>
                  </a:lnTo>
                  <a:lnTo>
                    <a:pt x="25" y="4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" name="Line 180"/>
            <p:cNvSpPr>
              <a:spLocks noChangeShapeType="1"/>
            </p:cNvSpPr>
            <p:nvPr/>
          </p:nvSpPr>
          <p:spPr bwMode="auto">
            <a:xfrm flipV="1">
              <a:off x="4927" y="4113"/>
              <a:ext cx="9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Freeform 181"/>
            <p:cNvSpPr>
              <a:spLocks/>
            </p:cNvSpPr>
            <p:nvPr/>
          </p:nvSpPr>
          <p:spPr bwMode="auto">
            <a:xfrm>
              <a:off x="4936" y="4096"/>
              <a:ext cx="17" cy="17"/>
            </a:xfrm>
            <a:custGeom>
              <a:avLst/>
              <a:gdLst>
                <a:gd name="T0" fmla="*/ 48 w 48"/>
                <a:gd name="T1" fmla="*/ 0 h 46"/>
                <a:gd name="T2" fmla="*/ 20 w 48"/>
                <a:gd name="T3" fmla="*/ 14 h 46"/>
                <a:gd name="T4" fmla="*/ 0 w 48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6">
                  <a:moveTo>
                    <a:pt x="48" y="0"/>
                  </a:moveTo>
                  <a:lnTo>
                    <a:pt x="20" y="14"/>
                  </a:lnTo>
                  <a:lnTo>
                    <a:pt x="0" y="4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Line 182"/>
            <p:cNvSpPr>
              <a:spLocks noChangeShapeType="1"/>
            </p:cNvSpPr>
            <p:nvPr/>
          </p:nvSpPr>
          <p:spPr bwMode="auto">
            <a:xfrm>
              <a:off x="4953" y="4096"/>
              <a:ext cx="12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3" name="Group 203"/>
          <p:cNvGrpSpPr>
            <a:grpSpLocks/>
          </p:cNvGrpSpPr>
          <p:nvPr/>
        </p:nvGrpSpPr>
        <p:grpSpPr bwMode="auto">
          <a:xfrm>
            <a:off x="3446115" y="1995488"/>
            <a:ext cx="390525" cy="609600"/>
            <a:chOff x="3604" y="796"/>
            <a:chExt cx="246" cy="384"/>
          </a:xfrm>
        </p:grpSpPr>
        <p:sp>
          <p:nvSpPr>
            <p:cNvPr id="224" name="Line 204"/>
            <p:cNvSpPr>
              <a:spLocks noChangeShapeType="1"/>
            </p:cNvSpPr>
            <p:nvPr/>
          </p:nvSpPr>
          <p:spPr bwMode="auto">
            <a:xfrm flipH="1">
              <a:off x="3604" y="883"/>
              <a:ext cx="159" cy="297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Line 205"/>
            <p:cNvSpPr>
              <a:spLocks noChangeShapeType="1"/>
            </p:cNvSpPr>
            <p:nvPr/>
          </p:nvSpPr>
          <p:spPr bwMode="auto">
            <a:xfrm>
              <a:off x="3763" y="882"/>
              <a:ext cx="87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Line 206"/>
            <p:cNvSpPr>
              <a:spLocks noChangeShapeType="1"/>
            </p:cNvSpPr>
            <p:nvPr/>
          </p:nvSpPr>
          <p:spPr bwMode="auto">
            <a:xfrm flipH="1">
              <a:off x="3789" y="862"/>
              <a:ext cx="12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3780" y="851"/>
              <a:ext cx="9" cy="11"/>
            </a:xfrm>
            <a:custGeom>
              <a:avLst/>
              <a:gdLst>
                <a:gd name="T0" fmla="*/ 0 w 25"/>
                <a:gd name="T1" fmla="*/ 0 h 34"/>
                <a:gd name="T2" fmla="*/ 4 w 25"/>
                <a:gd name="T3" fmla="*/ 24 h 34"/>
                <a:gd name="T4" fmla="*/ 25 w 25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4">
                  <a:moveTo>
                    <a:pt x="0" y="0"/>
                  </a:moveTo>
                  <a:lnTo>
                    <a:pt x="4" y="24"/>
                  </a:lnTo>
                  <a:lnTo>
                    <a:pt x="25" y="34"/>
                  </a:lnTo>
                </a:path>
              </a:pathLst>
            </a:custGeom>
            <a:noFill/>
            <a:ln w="12700" cmpd="sng">
              <a:solidFill>
                <a:srgbClr val="00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Line 208"/>
            <p:cNvSpPr>
              <a:spLocks noChangeShapeType="1"/>
            </p:cNvSpPr>
            <p:nvPr/>
          </p:nvSpPr>
          <p:spPr bwMode="auto">
            <a:xfrm flipV="1">
              <a:off x="3780" y="830"/>
              <a:ext cx="6" cy="21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3786" y="819"/>
              <a:ext cx="17" cy="11"/>
            </a:xfrm>
            <a:custGeom>
              <a:avLst/>
              <a:gdLst>
                <a:gd name="T0" fmla="*/ 46 w 46"/>
                <a:gd name="T1" fmla="*/ 0 h 35"/>
                <a:gd name="T2" fmla="*/ 17 w 46"/>
                <a:gd name="T3" fmla="*/ 10 h 35"/>
                <a:gd name="T4" fmla="*/ 0 w 46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5">
                  <a:moveTo>
                    <a:pt x="46" y="0"/>
                  </a:moveTo>
                  <a:lnTo>
                    <a:pt x="17" y="10"/>
                  </a:lnTo>
                  <a:lnTo>
                    <a:pt x="0" y="35"/>
                  </a:lnTo>
                </a:path>
              </a:pathLst>
            </a:custGeom>
            <a:noFill/>
            <a:ln w="12700" cmpd="sng">
              <a:solidFill>
                <a:srgbClr val="00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Line 210"/>
            <p:cNvSpPr>
              <a:spLocks noChangeShapeType="1"/>
            </p:cNvSpPr>
            <p:nvPr/>
          </p:nvSpPr>
          <p:spPr bwMode="auto">
            <a:xfrm>
              <a:off x="3803" y="819"/>
              <a:ext cx="9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Line 211"/>
            <p:cNvSpPr>
              <a:spLocks noChangeShapeType="1"/>
            </p:cNvSpPr>
            <p:nvPr/>
          </p:nvSpPr>
          <p:spPr bwMode="auto">
            <a:xfrm flipV="1">
              <a:off x="3835" y="796"/>
              <a:ext cx="9" cy="14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7" name="Group 243"/>
          <p:cNvGrpSpPr>
            <a:grpSpLocks/>
          </p:cNvGrpSpPr>
          <p:nvPr/>
        </p:nvGrpSpPr>
        <p:grpSpPr bwMode="auto">
          <a:xfrm>
            <a:off x="3841403" y="3933826"/>
            <a:ext cx="534987" cy="173037"/>
            <a:chOff x="3853" y="2017"/>
            <a:chExt cx="337" cy="109"/>
          </a:xfrm>
        </p:grpSpPr>
        <p:sp>
          <p:nvSpPr>
            <p:cNvPr id="238" name="Line 244"/>
            <p:cNvSpPr>
              <a:spLocks noChangeShapeType="1"/>
            </p:cNvSpPr>
            <p:nvPr/>
          </p:nvSpPr>
          <p:spPr bwMode="auto">
            <a:xfrm>
              <a:off x="3853" y="2017"/>
              <a:ext cx="233" cy="106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Line 245"/>
            <p:cNvSpPr>
              <a:spLocks noChangeShapeType="1"/>
            </p:cNvSpPr>
            <p:nvPr/>
          </p:nvSpPr>
          <p:spPr bwMode="auto">
            <a:xfrm flipH="1">
              <a:off x="4086" y="2123"/>
              <a:ext cx="104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Freeform 246"/>
            <p:cNvSpPr>
              <a:spLocks/>
            </p:cNvSpPr>
            <p:nvPr/>
          </p:nvSpPr>
          <p:spPr bwMode="auto">
            <a:xfrm>
              <a:off x="4112" y="2062"/>
              <a:ext cx="32" cy="44"/>
            </a:xfrm>
            <a:custGeom>
              <a:avLst/>
              <a:gdLst>
                <a:gd name="T0" fmla="*/ 62 w 84"/>
                <a:gd name="T1" fmla="*/ 0 h 122"/>
                <a:gd name="T2" fmla="*/ 44 w 84"/>
                <a:gd name="T3" fmla="*/ 0 h 122"/>
                <a:gd name="T4" fmla="*/ 29 w 84"/>
                <a:gd name="T5" fmla="*/ 6 h 122"/>
                <a:gd name="T6" fmla="*/ 21 w 84"/>
                <a:gd name="T7" fmla="*/ 20 h 122"/>
                <a:gd name="T8" fmla="*/ 0 w 84"/>
                <a:gd name="T9" fmla="*/ 96 h 122"/>
                <a:gd name="T10" fmla="*/ 4 w 84"/>
                <a:gd name="T11" fmla="*/ 114 h 122"/>
                <a:gd name="T12" fmla="*/ 20 w 84"/>
                <a:gd name="T13" fmla="*/ 122 h 122"/>
                <a:gd name="T14" fmla="*/ 40 w 84"/>
                <a:gd name="T15" fmla="*/ 122 h 122"/>
                <a:gd name="T16" fmla="*/ 84 w 84"/>
                <a:gd name="T17" fmla="*/ 9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2">
                  <a:moveTo>
                    <a:pt x="62" y="0"/>
                  </a:moveTo>
                  <a:lnTo>
                    <a:pt x="44" y="0"/>
                  </a:lnTo>
                  <a:lnTo>
                    <a:pt x="29" y="6"/>
                  </a:lnTo>
                  <a:lnTo>
                    <a:pt x="21" y="20"/>
                  </a:lnTo>
                  <a:lnTo>
                    <a:pt x="0" y="96"/>
                  </a:lnTo>
                  <a:lnTo>
                    <a:pt x="4" y="114"/>
                  </a:lnTo>
                  <a:lnTo>
                    <a:pt x="20" y="122"/>
                  </a:lnTo>
                  <a:lnTo>
                    <a:pt x="40" y="122"/>
                  </a:lnTo>
                  <a:lnTo>
                    <a:pt x="84" y="98"/>
                  </a:lnTo>
                </a:path>
              </a:pathLst>
            </a:custGeom>
            <a:noFill/>
            <a:ln w="12700" cmpd="sng">
              <a:solidFill>
                <a:srgbClr val="00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Freeform 247"/>
            <p:cNvSpPr>
              <a:spLocks/>
            </p:cNvSpPr>
            <p:nvPr/>
          </p:nvSpPr>
          <p:spPr bwMode="auto">
            <a:xfrm>
              <a:off x="4144" y="2100"/>
              <a:ext cx="3" cy="9"/>
            </a:xfrm>
            <a:custGeom>
              <a:avLst/>
              <a:gdLst>
                <a:gd name="T0" fmla="*/ 0 w 9"/>
                <a:gd name="T1" fmla="*/ 0 h 24"/>
                <a:gd name="T2" fmla="*/ 1 w 9"/>
                <a:gd name="T3" fmla="*/ 14 h 24"/>
                <a:gd name="T4" fmla="*/ 9 w 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14"/>
                  </a:lnTo>
                  <a:lnTo>
                    <a:pt x="9" y="24"/>
                  </a:lnTo>
                </a:path>
              </a:pathLst>
            </a:custGeom>
            <a:noFill/>
            <a:ln w="12700" cmpd="sng">
              <a:solidFill>
                <a:srgbClr val="00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Line 248"/>
            <p:cNvSpPr>
              <a:spLocks noChangeShapeType="1"/>
            </p:cNvSpPr>
            <p:nvPr/>
          </p:nvSpPr>
          <p:spPr bwMode="auto">
            <a:xfrm flipH="1">
              <a:off x="4135" y="2062"/>
              <a:ext cx="18" cy="3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Line 249"/>
            <p:cNvSpPr>
              <a:spLocks noChangeShapeType="1"/>
            </p:cNvSpPr>
            <p:nvPr/>
          </p:nvSpPr>
          <p:spPr bwMode="auto">
            <a:xfrm flipH="1">
              <a:off x="4144" y="2062"/>
              <a:ext cx="9" cy="38"/>
            </a:xfrm>
            <a:prstGeom prst="line">
              <a:avLst/>
            </a:prstGeom>
            <a:noFill/>
            <a:ln w="127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" name="Freeform 282"/>
          <p:cNvSpPr>
            <a:spLocks/>
          </p:cNvSpPr>
          <p:nvPr/>
        </p:nvSpPr>
        <p:spPr bwMode="auto">
          <a:xfrm>
            <a:off x="4231556" y="5597996"/>
            <a:ext cx="63500" cy="55563"/>
          </a:xfrm>
          <a:custGeom>
            <a:avLst/>
            <a:gdLst>
              <a:gd name="T0" fmla="*/ 0 w 114"/>
              <a:gd name="T1" fmla="*/ 100 h 100"/>
              <a:gd name="T2" fmla="*/ 50 w 114"/>
              <a:gd name="T3" fmla="*/ 100 h 100"/>
              <a:gd name="T4" fmla="*/ 90 w 114"/>
              <a:gd name="T5" fmla="*/ 86 h 100"/>
              <a:gd name="T6" fmla="*/ 114 w 114"/>
              <a:gd name="T7" fmla="*/ 50 h 100"/>
              <a:gd name="T8" fmla="*/ 109 w 114"/>
              <a:gd name="T9" fmla="*/ 15 h 100"/>
              <a:gd name="T10" fmla="*/ 78 w 114"/>
              <a:gd name="T11" fmla="*/ 0 h 100"/>
              <a:gd name="T12" fmla="*/ 26 w 114"/>
              <a:gd name="T1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00">
                <a:moveTo>
                  <a:pt x="0" y="100"/>
                </a:moveTo>
                <a:lnTo>
                  <a:pt x="50" y="100"/>
                </a:lnTo>
                <a:lnTo>
                  <a:pt x="90" y="86"/>
                </a:lnTo>
                <a:lnTo>
                  <a:pt x="114" y="50"/>
                </a:lnTo>
                <a:lnTo>
                  <a:pt x="109" y="15"/>
                </a:lnTo>
                <a:lnTo>
                  <a:pt x="78" y="0"/>
                </a:lnTo>
                <a:lnTo>
                  <a:pt x="26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9" name="Freeform 283"/>
          <p:cNvSpPr>
            <a:spLocks/>
          </p:cNvSpPr>
          <p:nvPr/>
        </p:nvSpPr>
        <p:spPr bwMode="auto">
          <a:xfrm>
            <a:off x="4231556" y="5551959"/>
            <a:ext cx="73025" cy="101600"/>
          </a:xfrm>
          <a:custGeom>
            <a:avLst/>
            <a:gdLst>
              <a:gd name="T0" fmla="*/ 78 w 128"/>
              <a:gd name="T1" fmla="*/ 81 h 181"/>
              <a:gd name="T2" fmla="*/ 109 w 128"/>
              <a:gd name="T3" fmla="*/ 69 h 181"/>
              <a:gd name="T4" fmla="*/ 128 w 128"/>
              <a:gd name="T5" fmla="*/ 41 h 181"/>
              <a:gd name="T6" fmla="*/ 125 w 128"/>
              <a:gd name="T7" fmla="*/ 12 h 181"/>
              <a:gd name="T8" fmla="*/ 98 w 128"/>
              <a:gd name="T9" fmla="*/ 0 h 181"/>
              <a:gd name="T10" fmla="*/ 48 w 128"/>
              <a:gd name="T11" fmla="*/ 0 h 181"/>
              <a:gd name="T12" fmla="*/ 0 w 128"/>
              <a:gd name="T13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181">
                <a:moveTo>
                  <a:pt x="78" y="81"/>
                </a:moveTo>
                <a:lnTo>
                  <a:pt x="109" y="69"/>
                </a:lnTo>
                <a:lnTo>
                  <a:pt x="128" y="41"/>
                </a:lnTo>
                <a:lnTo>
                  <a:pt x="125" y="12"/>
                </a:lnTo>
                <a:lnTo>
                  <a:pt x="98" y="0"/>
                </a:lnTo>
                <a:lnTo>
                  <a:pt x="48" y="0"/>
                </a:lnTo>
                <a:lnTo>
                  <a:pt x="0" y="18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0" name="Freeform 284"/>
          <p:cNvSpPr>
            <a:spLocks/>
          </p:cNvSpPr>
          <p:nvPr/>
        </p:nvSpPr>
        <p:spPr bwMode="auto">
          <a:xfrm>
            <a:off x="4226793" y="5305896"/>
            <a:ext cx="68263" cy="104775"/>
          </a:xfrm>
          <a:custGeom>
            <a:avLst/>
            <a:gdLst>
              <a:gd name="T0" fmla="*/ 0 w 121"/>
              <a:gd name="T1" fmla="*/ 182 h 182"/>
              <a:gd name="T2" fmla="*/ 109 w 121"/>
              <a:gd name="T3" fmla="*/ 0 h 182"/>
              <a:gd name="T4" fmla="*/ 121 w 121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" h="182">
                <a:moveTo>
                  <a:pt x="0" y="182"/>
                </a:moveTo>
                <a:lnTo>
                  <a:pt x="109" y="0"/>
                </a:lnTo>
                <a:lnTo>
                  <a:pt x="121" y="182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" name="Line 285"/>
          <p:cNvSpPr>
            <a:spLocks noChangeShapeType="1"/>
          </p:cNvSpPr>
          <p:nvPr/>
        </p:nvSpPr>
        <p:spPr bwMode="auto">
          <a:xfrm flipH="1">
            <a:off x="4244256" y="5378921"/>
            <a:ext cx="46037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0" name="Text Box 286"/>
          <p:cNvSpPr txBox="1">
            <a:spLocks noChangeArrowheads="1"/>
          </p:cNvSpPr>
          <p:nvPr/>
        </p:nvSpPr>
        <p:spPr bwMode="auto">
          <a:xfrm>
            <a:off x="5120556" y="5694784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>
                <a:solidFill>
                  <a:srgbClr val="800000"/>
                </a:solidFill>
                <a:ea typeface="仿宋_GB2312" pitchFamily="49" charset="-122"/>
              </a:rPr>
              <a:t>铅垂面</a:t>
            </a:r>
          </a:p>
        </p:txBody>
      </p:sp>
      <p:sp>
        <p:nvSpPr>
          <p:cNvPr id="401" name="Text Box 287"/>
          <p:cNvSpPr txBox="1">
            <a:spLocks noChangeArrowheads="1"/>
          </p:cNvSpPr>
          <p:nvPr/>
        </p:nvSpPr>
        <p:spPr bwMode="auto">
          <a:xfrm>
            <a:off x="4188693" y="5756746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ea typeface="仿宋_GB2312" pitchFamily="49" charset="-122"/>
              </a:rPr>
              <a:t>面是</a:t>
            </a:r>
          </a:p>
        </p:txBody>
      </p:sp>
      <p:sp>
        <p:nvSpPr>
          <p:cNvPr id="402" name="Text Box 288"/>
          <p:cNvSpPr txBox="1">
            <a:spLocks noChangeArrowheads="1"/>
          </p:cNvSpPr>
          <p:nvPr/>
        </p:nvSpPr>
        <p:spPr bwMode="auto">
          <a:xfrm>
            <a:off x="4188693" y="5150321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ea typeface="仿宋_GB2312" pitchFamily="49" charset="-122"/>
              </a:rPr>
              <a:t>面是</a:t>
            </a:r>
          </a:p>
        </p:txBody>
      </p:sp>
      <p:sp>
        <p:nvSpPr>
          <p:cNvPr id="403" name="Line 289"/>
          <p:cNvSpPr>
            <a:spLocks noChangeShapeType="1"/>
          </p:cNvSpPr>
          <p:nvPr/>
        </p:nvSpPr>
        <p:spPr bwMode="auto">
          <a:xfrm>
            <a:off x="4882431" y="6031334"/>
            <a:ext cx="1201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4" name="Line 290"/>
          <p:cNvSpPr>
            <a:spLocks noChangeShapeType="1"/>
          </p:cNvSpPr>
          <p:nvPr/>
        </p:nvSpPr>
        <p:spPr bwMode="auto">
          <a:xfrm>
            <a:off x="4864968" y="5394747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5" name="Text Box 291"/>
          <p:cNvSpPr txBox="1">
            <a:spLocks noChangeArrowheads="1"/>
          </p:cNvSpPr>
          <p:nvPr/>
        </p:nvSpPr>
        <p:spPr bwMode="auto">
          <a:xfrm>
            <a:off x="5120556" y="5085184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>
                <a:solidFill>
                  <a:srgbClr val="800000"/>
                </a:solidFill>
                <a:ea typeface="仿宋_GB2312" pitchFamily="49" charset="-122"/>
              </a:rPr>
              <a:t>水平面</a:t>
            </a:r>
          </a:p>
        </p:txBody>
      </p:sp>
      <p:sp>
        <p:nvSpPr>
          <p:cNvPr id="406" name="Text Box 292"/>
          <p:cNvSpPr txBox="1">
            <a:spLocks noChangeArrowheads="1"/>
          </p:cNvSpPr>
          <p:nvPr/>
        </p:nvSpPr>
        <p:spPr bwMode="auto">
          <a:xfrm>
            <a:off x="4188693" y="5451946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ea typeface="仿宋_GB2312" pitchFamily="49" charset="-122"/>
              </a:rPr>
              <a:t>面是</a:t>
            </a:r>
          </a:p>
        </p:txBody>
      </p:sp>
      <p:sp>
        <p:nvSpPr>
          <p:cNvPr id="407" name="Line 293"/>
          <p:cNvSpPr>
            <a:spLocks noChangeShapeType="1"/>
          </p:cNvSpPr>
          <p:nvPr/>
        </p:nvSpPr>
        <p:spPr bwMode="auto">
          <a:xfrm>
            <a:off x="4882431" y="5726534"/>
            <a:ext cx="1201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08" name="Group 386"/>
          <p:cNvGrpSpPr>
            <a:grpSpLocks/>
          </p:cNvGrpSpPr>
          <p:nvPr/>
        </p:nvGrpSpPr>
        <p:grpSpPr bwMode="auto">
          <a:xfrm>
            <a:off x="6758285" y="3486447"/>
            <a:ext cx="101600" cy="152400"/>
            <a:chOff x="333" y="3801"/>
            <a:chExt cx="44" cy="66"/>
          </a:xfrm>
        </p:grpSpPr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333" y="3801"/>
              <a:ext cx="43" cy="66"/>
            </a:xfrm>
            <a:custGeom>
              <a:avLst/>
              <a:gdLst>
                <a:gd name="T0" fmla="*/ 0 w 121"/>
                <a:gd name="T1" fmla="*/ 182 h 182"/>
                <a:gd name="T2" fmla="*/ 109 w 121"/>
                <a:gd name="T3" fmla="*/ 0 h 182"/>
                <a:gd name="T4" fmla="*/ 121 w 121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82">
                  <a:moveTo>
                    <a:pt x="0" y="182"/>
                  </a:moveTo>
                  <a:lnTo>
                    <a:pt x="109" y="0"/>
                  </a:lnTo>
                  <a:lnTo>
                    <a:pt x="121" y="182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" name="Line 388"/>
            <p:cNvSpPr>
              <a:spLocks noChangeShapeType="1"/>
            </p:cNvSpPr>
            <p:nvPr/>
          </p:nvSpPr>
          <p:spPr bwMode="auto">
            <a:xfrm flipH="1">
              <a:off x="348" y="3837"/>
              <a:ext cx="29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1" name="Group 389"/>
          <p:cNvGrpSpPr>
            <a:grpSpLocks/>
          </p:cNvGrpSpPr>
          <p:nvPr/>
        </p:nvGrpSpPr>
        <p:grpSpPr bwMode="auto">
          <a:xfrm>
            <a:off x="6204248" y="4486572"/>
            <a:ext cx="87312" cy="120650"/>
            <a:chOff x="336" y="3944"/>
            <a:chExt cx="46" cy="64"/>
          </a:xfrm>
        </p:grpSpPr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336" y="3973"/>
              <a:ext cx="40" cy="35"/>
            </a:xfrm>
            <a:custGeom>
              <a:avLst/>
              <a:gdLst>
                <a:gd name="T0" fmla="*/ 0 w 114"/>
                <a:gd name="T1" fmla="*/ 100 h 100"/>
                <a:gd name="T2" fmla="*/ 50 w 114"/>
                <a:gd name="T3" fmla="*/ 100 h 100"/>
                <a:gd name="T4" fmla="*/ 90 w 114"/>
                <a:gd name="T5" fmla="*/ 86 h 100"/>
                <a:gd name="T6" fmla="*/ 114 w 114"/>
                <a:gd name="T7" fmla="*/ 50 h 100"/>
                <a:gd name="T8" fmla="*/ 109 w 114"/>
                <a:gd name="T9" fmla="*/ 15 h 100"/>
                <a:gd name="T10" fmla="*/ 78 w 114"/>
                <a:gd name="T11" fmla="*/ 0 h 100"/>
                <a:gd name="T12" fmla="*/ 26 w 114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00">
                  <a:moveTo>
                    <a:pt x="0" y="100"/>
                  </a:moveTo>
                  <a:lnTo>
                    <a:pt x="50" y="100"/>
                  </a:lnTo>
                  <a:lnTo>
                    <a:pt x="90" y="86"/>
                  </a:lnTo>
                  <a:lnTo>
                    <a:pt x="114" y="50"/>
                  </a:lnTo>
                  <a:lnTo>
                    <a:pt x="109" y="15"/>
                  </a:lnTo>
                  <a:lnTo>
                    <a:pt x="78" y="0"/>
                  </a:lnTo>
                  <a:lnTo>
                    <a:pt x="26" y="0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336" y="3944"/>
              <a:ext cx="46" cy="64"/>
            </a:xfrm>
            <a:custGeom>
              <a:avLst/>
              <a:gdLst>
                <a:gd name="T0" fmla="*/ 78 w 128"/>
                <a:gd name="T1" fmla="*/ 81 h 181"/>
                <a:gd name="T2" fmla="*/ 109 w 128"/>
                <a:gd name="T3" fmla="*/ 69 h 181"/>
                <a:gd name="T4" fmla="*/ 128 w 128"/>
                <a:gd name="T5" fmla="*/ 41 h 181"/>
                <a:gd name="T6" fmla="*/ 125 w 128"/>
                <a:gd name="T7" fmla="*/ 12 h 181"/>
                <a:gd name="T8" fmla="*/ 98 w 128"/>
                <a:gd name="T9" fmla="*/ 0 h 181"/>
                <a:gd name="T10" fmla="*/ 48 w 128"/>
                <a:gd name="T11" fmla="*/ 0 h 181"/>
                <a:gd name="T12" fmla="*/ 0 w 128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81">
                  <a:moveTo>
                    <a:pt x="78" y="81"/>
                  </a:moveTo>
                  <a:lnTo>
                    <a:pt x="109" y="69"/>
                  </a:lnTo>
                  <a:lnTo>
                    <a:pt x="128" y="41"/>
                  </a:lnTo>
                  <a:lnTo>
                    <a:pt x="125" y="12"/>
                  </a:lnTo>
                  <a:lnTo>
                    <a:pt x="98" y="0"/>
                  </a:lnTo>
                  <a:lnTo>
                    <a:pt x="48" y="0"/>
                  </a:lnTo>
                  <a:lnTo>
                    <a:pt x="0" y="181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4" name="Group 392"/>
          <p:cNvGrpSpPr>
            <a:grpSpLocks/>
          </p:cNvGrpSpPr>
          <p:nvPr/>
        </p:nvGrpSpPr>
        <p:grpSpPr bwMode="auto">
          <a:xfrm>
            <a:off x="6748760" y="3857922"/>
            <a:ext cx="76200" cy="128588"/>
            <a:chOff x="4927" y="4096"/>
            <a:chExt cx="38" cy="69"/>
          </a:xfrm>
        </p:grpSpPr>
        <p:sp>
          <p:nvSpPr>
            <p:cNvPr id="415" name="Line 393"/>
            <p:cNvSpPr>
              <a:spLocks noChangeShapeType="1"/>
            </p:cNvSpPr>
            <p:nvPr/>
          </p:nvSpPr>
          <p:spPr bwMode="auto">
            <a:xfrm flipH="1">
              <a:off x="4936" y="4162"/>
              <a:ext cx="11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4927" y="4145"/>
              <a:ext cx="9" cy="17"/>
            </a:xfrm>
            <a:custGeom>
              <a:avLst/>
              <a:gdLst>
                <a:gd name="T0" fmla="*/ 0 w 25"/>
                <a:gd name="T1" fmla="*/ 0 h 46"/>
                <a:gd name="T2" fmla="*/ 2 w 25"/>
                <a:gd name="T3" fmla="*/ 32 h 46"/>
                <a:gd name="T4" fmla="*/ 25 w 25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" y="32"/>
                  </a:lnTo>
                  <a:lnTo>
                    <a:pt x="25" y="46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" name="Line 395"/>
            <p:cNvSpPr>
              <a:spLocks noChangeShapeType="1"/>
            </p:cNvSpPr>
            <p:nvPr/>
          </p:nvSpPr>
          <p:spPr bwMode="auto">
            <a:xfrm flipV="1">
              <a:off x="4927" y="4113"/>
              <a:ext cx="9" cy="3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4936" y="4096"/>
              <a:ext cx="17" cy="17"/>
            </a:xfrm>
            <a:custGeom>
              <a:avLst/>
              <a:gdLst>
                <a:gd name="T0" fmla="*/ 48 w 48"/>
                <a:gd name="T1" fmla="*/ 0 h 46"/>
                <a:gd name="T2" fmla="*/ 20 w 48"/>
                <a:gd name="T3" fmla="*/ 14 h 46"/>
                <a:gd name="T4" fmla="*/ 0 w 48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6">
                  <a:moveTo>
                    <a:pt x="48" y="0"/>
                  </a:moveTo>
                  <a:lnTo>
                    <a:pt x="20" y="14"/>
                  </a:lnTo>
                  <a:lnTo>
                    <a:pt x="0" y="46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" name="Line 397"/>
            <p:cNvSpPr>
              <a:spLocks noChangeShapeType="1"/>
            </p:cNvSpPr>
            <p:nvPr/>
          </p:nvSpPr>
          <p:spPr bwMode="auto">
            <a:xfrm>
              <a:off x="4953" y="4096"/>
              <a:ext cx="12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" name="Text Box 398"/>
          <p:cNvSpPr txBox="1">
            <a:spLocks noChangeArrowheads="1"/>
          </p:cNvSpPr>
          <p:nvPr/>
        </p:nvSpPr>
        <p:spPr bwMode="auto">
          <a:xfrm>
            <a:off x="5120556" y="5389984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>
                <a:solidFill>
                  <a:srgbClr val="800000"/>
                </a:solidFill>
                <a:ea typeface="仿宋_GB2312" pitchFamily="49" charset="-122"/>
              </a:rPr>
              <a:t>侧平面</a:t>
            </a:r>
          </a:p>
        </p:txBody>
      </p:sp>
      <p:grpSp>
        <p:nvGrpSpPr>
          <p:cNvPr id="421" name="Group 399"/>
          <p:cNvGrpSpPr>
            <a:grpSpLocks/>
          </p:cNvGrpSpPr>
          <p:nvPr/>
        </p:nvGrpSpPr>
        <p:grpSpPr bwMode="auto">
          <a:xfrm>
            <a:off x="2974628" y="1998663"/>
            <a:ext cx="146050" cy="315913"/>
            <a:chOff x="3307" y="798"/>
            <a:chExt cx="92" cy="199"/>
          </a:xfrm>
        </p:grpSpPr>
        <p:sp>
          <p:nvSpPr>
            <p:cNvPr id="422" name="Line 400"/>
            <p:cNvSpPr>
              <a:spLocks noChangeShapeType="1"/>
            </p:cNvSpPr>
            <p:nvPr/>
          </p:nvSpPr>
          <p:spPr bwMode="auto">
            <a:xfrm flipH="1">
              <a:off x="3341" y="882"/>
              <a:ext cx="52" cy="115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" name="Line 401"/>
            <p:cNvSpPr>
              <a:spLocks noChangeShapeType="1"/>
            </p:cNvSpPr>
            <p:nvPr/>
          </p:nvSpPr>
          <p:spPr bwMode="auto">
            <a:xfrm flipV="1">
              <a:off x="3307" y="885"/>
              <a:ext cx="86" cy="1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3361" y="856"/>
              <a:ext cx="3" cy="8"/>
            </a:xfrm>
            <a:custGeom>
              <a:avLst/>
              <a:gdLst>
                <a:gd name="T0" fmla="*/ 0 w 9"/>
                <a:gd name="T1" fmla="*/ 0 h 24"/>
                <a:gd name="T2" fmla="*/ 1 w 9"/>
                <a:gd name="T3" fmla="*/ 14 h 24"/>
                <a:gd name="T4" fmla="*/ 9 w 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14"/>
                  </a:lnTo>
                  <a:lnTo>
                    <a:pt x="9" y="24"/>
                  </a:lnTo>
                </a:path>
              </a:pathLst>
            </a:custGeom>
            <a:noFill/>
            <a:ln w="1270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3333" y="818"/>
              <a:ext cx="28" cy="46"/>
            </a:xfrm>
            <a:custGeom>
              <a:avLst/>
              <a:gdLst>
                <a:gd name="T0" fmla="*/ 61 w 83"/>
                <a:gd name="T1" fmla="*/ 0 h 123"/>
                <a:gd name="T2" fmla="*/ 43 w 83"/>
                <a:gd name="T3" fmla="*/ 0 h 123"/>
                <a:gd name="T4" fmla="*/ 28 w 83"/>
                <a:gd name="T5" fmla="*/ 6 h 123"/>
                <a:gd name="T6" fmla="*/ 20 w 83"/>
                <a:gd name="T7" fmla="*/ 20 h 123"/>
                <a:gd name="T8" fmla="*/ 0 w 83"/>
                <a:gd name="T9" fmla="*/ 96 h 123"/>
                <a:gd name="T10" fmla="*/ 3 w 83"/>
                <a:gd name="T11" fmla="*/ 115 h 123"/>
                <a:gd name="T12" fmla="*/ 19 w 83"/>
                <a:gd name="T13" fmla="*/ 123 h 123"/>
                <a:gd name="T14" fmla="*/ 38 w 83"/>
                <a:gd name="T15" fmla="*/ 123 h 123"/>
                <a:gd name="T16" fmla="*/ 83 w 83"/>
                <a:gd name="T17" fmla="*/ 9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23">
                  <a:moveTo>
                    <a:pt x="61" y="0"/>
                  </a:moveTo>
                  <a:lnTo>
                    <a:pt x="43" y="0"/>
                  </a:lnTo>
                  <a:lnTo>
                    <a:pt x="28" y="6"/>
                  </a:lnTo>
                  <a:lnTo>
                    <a:pt x="20" y="20"/>
                  </a:lnTo>
                  <a:lnTo>
                    <a:pt x="0" y="96"/>
                  </a:lnTo>
                  <a:lnTo>
                    <a:pt x="3" y="115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83" y="99"/>
                  </a:lnTo>
                </a:path>
              </a:pathLst>
            </a:custGeom>
            <a:noFill/>
            <a:ln w="1270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3361" y="856"/>
              <a:ext cx="3" cy="8"/>
            </a:xfrm>
            <a:custGeom>
              <a:avLst/>
              <a:gdLst>
                <a:gd name="T0" fmla="*/ 0 w 9"/>
                <a:gd name="T1" fmla="*/ 0 h 24"/>
                <a:gd name="T2" fmla="*/ 1 w 9"/>
                <a:gd name="T3" fmla="*/ 14 h 24"/>
                <a:gd name="T4" fmla="*/ 9 w 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lnTo>
                    <a:pt x="1" y="14"/>
                  </a:lnTo>
                  <a:lnTo>
                    <a:pt x="9" y="24"/>
                  </a:lnTo>
                </a:path>
              </a:pathLst>
            </a:custGeom>
            <a:noFill/>
            <a:ln w="1270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3333" y="818"/>
              <a:ext cx="28" cy="46"/>
            </a:xfrm>
            <a:custGeom>
              <a:avLst/>
              <a:gdLst>
                <a:gd name="T0" fmla="*/ 61 w 83"/>
                <a:gd name="T1" fmla="*/ 0 h 123"/>
                <a:gd name="T2" fmla="*/ 43 w 83"/>
                <a:gd name="T3" fmla="*/ 0 h 123"/>
                <a:gd name="T4" fmla="*/ 28 w 83"/>
                <a:gd name="T5" fmla="*/ 6 h 123"/>
                <a:gd name="T6" fmla="*/ 20 w 83"/>
                <a:gd name="T7" fmla="*/ 20 h 123"/>
                <a:gd name="T8" fmla="*/ 0 w 83"/>
                <a:gd name="T9" fmla="*/ 96 h 123"/>
                <a:gd name="T10" fmla="*/ 3 w 83"/>
                <a:gd name="T11" fmla="*/ 115 h 123"/>
                <a:gd name="T12" fmla="*/ 19 w 83"/>
                <a:gd name="T13" fmla="*/ 123 h 123"/>
                <a:gd name="T14" fmla="*/ 38 w 83"/>
                <a:gd name="T15" fmla="*/ 123 h 123"/>
                <a:gd name="T16" fmla="*/ 83 w 83"/>
                <a:gd name="T17" fmla="*/ 9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23">
                  <a:moveTo>
                    <a:pt x="61" y="0"/>
                  </a:moveTo>
                  <a:lnTo>
                    <a:pt x="43" y="0"/>
                  </a:lnTo>
                  <a:lnTo>
                    <a:pt x="28" y="6"/>
                  </a:lnTo>
                  <a:lnTo>
                    <a:pt x="20" y="20"/>
                  </a:lnTo>
                  <a:lnTo>
                    <a:pt x="0" y="96"/>
                  </a:lnTo>
                  <a:lnTo>
                    <a:pt x="3" y="115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83" y="99"/>
                  </a:lnTo>
                </a:path>
              </a:pathLst>
            </a:custGeom>
            <a:noFill/>
            <a:ln w="12700" cmpd="sng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8" name="Line 406"/>
            <p:cNvSpPr>
              <a:spLocks noChangeShapeType="1"/>
            </p:cNvSpPr>
            <p:nvPr/>
          </p:nvSpPr>
          <p:spPr bwMode="auto">
            <a:xfrm flipH="1">
              <a:off x="3353" y="818"/>
              <a:ext cx="17" cy="3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9" name="Line 407"/>
            <p:cNvSpPr>
              <a:spLocks noChangeShapeType="1"/>
            </p:cNvSpPr>
            <p:nvPr/>
          </p:nvSpPr>
          <p:spPr bwMode="auto">
            <a:xfrm flipH="1">
              <a:off x="3361" y="818"/>
              <a:ext cx="9" cy="38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" name="Line 408"/>
            <p:cNvSpPr>
              <a:spLocks noChangeShapeType="1"/>
            </p:cNvSpPr>
            <p:nvPr/>
          </p:nvSpPr>
          <p:spPr bwMode="auto">
            <a:xfrm flipH="1">
              <a:off x="3353" y="818"/>
              <a:ext cx="17" cy="3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" name="Line 409"/>
            <p:cNvSpPr>
              <a:spLocks noChangeShapeType="1"/>
            </p:cNvSpPr>
            <p:nvPr/>
          </p:nvSpPr>
          <p:spPr bwMode="auto">
            <a:xfrm flipH="1">
              <a:off x="3361" y="818"/>
              <a:ext cx="9" cy="38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2" name="Line 410"/>
            <p:cNvSpPr>
              <a:spLocks noChangeShapeType="1"/>
            </p:cNvSpPr>
            <p:nvPr/>
          </p:nvSpPr>
          <p:spPr bwMode="auto">
            <a:xfrm flipV="1">
              <a:off x="3394" y="798"/>
              <a:ext cx="5" cy="14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3" name="Group 411"/>
          <p:cNvGrpSpPr>
            <a:grpSpLocks/>
          </p:cNvGrpSpPr>
          <p:nvPr/>
        </p:nvGrpSpPr>
        <p:grpSpPr bwMode="auto">
          <a:xfrm>
            <a:off x="2123728" y="4238626"/>
            <a:ext cx="388937" cy="227012"/>
            <a:chOff x="2771" y="2209"/>
            <a:chExt cx="245" cy="143"/>
          </a:xfrm>
        </p:grpSpPr>
        <p:sp>
          <p:nvSpPr>
            <p:cNvPr id="434" name="Line 412"/>
            <p:cNvSpPr>
              <a:spLocks noChangeShapeType="1"/>
            </p:cNvSpPr>
            <p:nvPr/>
          </p:nvSpPr>
          <p:spPr bwMode="auto">
            <a:xfrm>
              <a:off x="2875" y="2294"/>
              <a:ext cx="141" cy="5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5" name="Line 413"/>
            <p:cNvSpPr>
              <a:spLocks noChangeShapeType="1"/>
            </p:cNvSpPr>
            <p:nvPr/>
          </p:nvSpPr>
          <p:spPr bwMode="auto">
            <a:xfrm flipH="1">
              <a:off x="2771" y="2294"/>
              <a:ext cx="104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2808" y="2209"/>
              <a:ext cx="37" cy="64"/>
            </a:xfrm>
            <a:custGeom>
              <a:avLst/>
              <a:gdLst>
                <a:gd name="T0" fmla="*/ 49 w 104"/>
                <a:gd name="T1" fmla="*/ 0 h 182"/>
                <a:gd name="T2" fmla="*/ 0 w 104"/>
                <a:gd name="T3" fmla="*/ 182 h 182"/>
                <a:gd name="T4" fmla="*/ 46 w 104"/>
                <a:gd name="T5" fmla="*/ 182 h 182"/>
                <a:gd name="T6" fmla="*/ 73 w 104"/>
                <a:gd name="T7" fmla="*/ 172 h 182"/>
                <a:gd name="T8" fmla="*/ 91 w 104"/>
                <a:gd name="T9" fmla="*/ 147 h 182"/>
                <a:gd name="T10" fmla="*/ 104 w 104"/>
                <a:gd name="T11" fmla="*/ 97 h 182"/>
                <a:gd name="T12" fmla="*/ 101 w 104"/>
                <a:gd name="T13" fmla="*/ 72 h 182"/>
                <a:gd name="T14" fmla="*/ 78 w 104"/>
                <a:gd name="T15" fmla="*/ 61 h 182"/>
                <a:gd name="T16" fmla="*/ 32 w 104"/>
                <a:gd name="T17" fmla="*/ 6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82">
                  <a:moveTo>
                    <a:pt x="49" y="0"/>
                  </a:moveTo>
                  <a:lnTo>
                    <a:pt x="0" y="182"/>
                  </a:lnTo>
                  <a:lnTo>
                    <a:pt x="46" y="182"/>
                  </a:lnTo>
                  <a:lnTo>
                    <a:pt x="73" y="172"/>
                  </a:lnTo>
                  <a:lnTo>
                    <a:pt x="91" y="147"/>
                  </a:lnTo>
                  <a:lnTo>
                    <a:pt x="104" y="97"/>
                  </a:lnTo>
                  <a:lnTo>
                    <a:pt x="101" y="72"/>
                  </a:lnTo>
                  <a:lnTo>
                    <a:pt x="78" y="61"/>
                  </a:lnTo>
                  <a:lnTo>
                    <a:pt x="32" y="61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7" name="Group 415"/>
          <p:cNvGrpSpPr>
            <a:grpSpLocks/>
          </p:cNvGrpSpPr>
          <p:nvPr/>
        </p:nvGrpSpPr>
        <p:grpSpPr bwMode="auto">
          <a:xfrm>
            <a:off x="2051720" y="2525713"/>
            <a:ext cx="388937" cy="227013"/>
            <a:chOff x="563" y="2318"/>
            <a:chExt cx="245" cy="143"/>
          </a:xfrm>
        </p:grpSpPr>
        <p:sp>
          <p:nvSpPr>
            <p:cNvPr id="438" name="Line 416"/>
            <p:cNvSpPr>
              <a:spLocks noChangeShapeType="1"/>
            </p:cNvSpPr>
            <p:nvPr/>
          </p:nvSpPr>
          <p:spPr bwMode="auto">
            <a:xfrm>
              <a:off x="667" y="2403"/>
              <a:ext cx="141" cy="5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9" name="Line 417"/>
            <p:cNvSpPr>
              <a:spLocks noChangeShapeType="1"/>
            </p:cNvSpPr>
            <p:nvPr/>
          </p:nvSpPr>
          <p:spPr bwMode="auto">
            <a:xfrm flipH="1">
              <a:off x="563" y="2403"/>
              <a:ext cx="104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40" name="Group 418"/>
            <p:cNvGrpSpPr>
              <a:grpSpLocks/>
            </p:cNvGrpSpPr>
            <p:nvPr/>
          </p:nvGrpSpPr>
          <p:grpSpPr bwMode="auto">
            <a:xfrm>
              <a:off x="600" y="2318"/>
              <a:ext cx="72" cy="64"/>
              <a:chOff x="1805" y="3222"/>
              <a:chExt cx="72" cy="64"/>
            </a:xfrm>
          </p:grpSpPr>
          <p:sp>
            <p:nvSpPr>
              <p:cNvPr id="441" name="Freeform 419"/>
              <p:cNvSpPr>
                <a:spLocks/>
              </p:cNvSpPr>
              <p:nvPr/>
            </p:nvSpPr>
            <p:spPr bwMode="auto">
              <a:xfrm>
                <a:off x="1805" y="3222"/>
                <a:ext cx="37" cy="64"/>
              </a:xfrm>
              <a:custGeom>
                <a:avLst/>
                <a:gdLst>
                  <a:gd name="T0" fmla="*/ 49 w 104"/>
                  <a:gd name="T1" fmla="*/ 0 h 182"/>
                  <a:gd name="T2" fmla="*/ 0 w 104"/>
                  <a:gd name="T3" fmla="*/ 182 h 182"/>
                  <a:gd name="T4" fmla="*/ 46 w 104"/>
                  <a:gd name="T5" fmla="*/ 182 h 182"/>
                  <a:gd name="T6" fmla="*/ 73 w 104"/>
                  <a:gd name="T7" fmla="*/ 172 h 182"/>
                  <a:gd name="T8" fmla="*/ 91 w 104"/>
                  <a:gd name="T9" fmla="*/ 147 h 182"/>
                  <a:gd name="T10" fmla="*/ 104 w 104"/>
                  <a:gd name="T11" fmla="*/ 97 h 182"/>
                  <a:gd name="T12" fmla="*/ 101 w 104"/>
                  <a:gd name="T13" fmla="*/ 72 h 182"/>
                  <a:gd name="T14" fmla="*/ 78 w 104"/>
                  <a:gd name="T15" fmla="*/ 61 h 182"/>
                  <a:gd name="T16" fmla="*/ 32 w 104"/>
                  <a:gd name="T17" fmla="*/ 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82">
                    <a:moveTo>
                      <a:pt x="49" y="0"/>
                    </a:moveTo>
                    <a:lnTo>
                      <a:pt x="0" y="182"/>
                    </a:lnTo>
                    <a:lnTo>
                      <a:pt x="46" y="182"/>
                    </a:lnTo>
                    <a:lnTo>
                      <a:pt x="73" y="172"/>
                    </a:lnTo>
                    <a:lnTo>
                      <a:pt x="91" y="147"/>
                    </a:lnTo>
                    <a:lnTo>
                      <a:pt x="104" y="97"/>
                    </a:lnTo>
                    <a:lnTo>
                      <a:pt x="101" y="72"/>
                    </a:lnTo>
                    <a:lnTo>
                      <a:pt x="78" y="61"/>
                    </a:lnTo>
                    <a:lnTo>
                      <a:pt x="32" y="61"/>
                    </a:lnTo>
                  </a:path>
                </a:pathLst>
              </a:custGeom>
              <a:noFill/>
              <a:ln w="12700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" name="Line 420"/>
              <p:cNvSpPr>
                <a:spLocks noChangeShapeType="1"/>
              </p:cNvSpPr>
              <p:nvPr/>
            </p:nvSpPr>
            <p:spPr bwMode="auto">
              <a:xfrm flipV="1">
                <a:off x="1871" y="3222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43" name="Group 421"/>
          <p:cNvGrpSpPr>
            <a:grpSpLocks/>
          </p:cNvGrpSpPr>
          <p:nvPr/>
        </p:nvGrpSpPr>
        <p:grpSpPr bwMode="auto">
          <a:xfrm>
            <a:off x="5184428" y="1998663"/>
            <a:ext cx="160337" cy="315913"/>
            <a:chOff x="1533" y="764"/>
            <a:chExt cx="101" cy="199"/>
          </a:xfrm>
        </p:grpSpPr>
        <p:sp>
          <p:nvSpPr>
            <p:cNvPr id="444" name="Line 422"/>
            <p:cNvSpPr>
              <a:spLocks noChangeShapeType="1"/>
            </p:cNvSpPr>
            <p:nvPr/>
          </p:nvSpPr>
          <p:spPr bwMode="auto">
            <a:xfrm flipH="1">
              <a:off x="1567" y="848"/>
              <a:ext cx="52" cy="115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" name="Line 423"/>
            <p:cNvSpPr>
              <a:spLocks noChangeShapeType="1"/>
            </p:cNvSpPr>
            <p:nvPr/>
          </p:nvSpPr>
          <p:spPr bwMode="auto">
            <a:xfrm flipV="1">
              <a:off x="1533" y="851"/>
              <a:ext cx="86" cy="1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46" name="Group 424"/>
            <p:cNvGrpSpPr>
              <a:grpSpLocks/>
            </p:cNvGrpSpPr>
            <p:nvPr/>
          </p:nvGrpSpPr>
          <p:grpSpPr bwMode="auto">
            <a:xfrm>
              <a:off x="1559" y="764"/>
              <a:ext cx="75" cy="66"/>
              <a:chOff x="1559" y="764"/>
              <a:chExt cx="75" cy="66"/>
            </a:xfrm>
          </p:grpSpPr>
          <p:sp>
            <p:nvSpPr>
              <p:cNvPr id="447" name="Freeform 425"/>
              <p:cNvSpPr>
                <a:spLocks/>
              </p:cNvSpPr>
              <p:nvPr/>
            </p:nvSpPr>
            <p:spPr bwMode="auto">
              <a:xfrm>
                <a:off x="1587" y="822"/>
                <a:ext cx="3" cy="8"/>
              </a:xfrm>
              <a:custGeom>
                <a:avLst/>
                <a:gdLst>
                  <a:gd name="T0" fmla="*/ 0 w 9"/>
                  <a:gd name="T1" fmla="*/ 0 h 24"/>
                  <a:gd name="T2" fmla="*/ 1 w 9"/>
                  <a:gd name="T3" fmla="*/ 14 h 24"/>
                  <a:gd name="T4" fmla="*/ 9 w 9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lnTo>
                      <a:pt x="1" y="14"/>
                    </a:lnTo>
                    <a:lnTo>
                      <a:pt x="9" y="24"/>
                    </a:lnTo>
                  </a:path>
                </a:pathLst>
              </a:custGeom>
              <a:noFill/>
              <a:ln w="12700" cmpd="sng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" name="Freeform 426"/>
              <p:cNvSpPr>
                <a:spLocks/>
              </p:cNvSpPr>
              <p:nvPr/>
            </p:nvSpPr>
            <p:spPr bwMode="auto">
              <a:xfrm>
                <a:off x="1559" y="784"/>
                <a:ext cx="28" cy="46"/>
              </a:xfrm>
              <a:custGeom>
                <a:avLst/>
                <a:gdLst>
                  <a:gd name="T0" fmla="*/ 61 w 83"/>
                  <a:gd name="T1" fmla="*/ 0 h 123"/>
                  <a:gd name="T2" fmla="*/ 43 w 83"/>
                  <a:gd name="T3" fmla="*/ 0 h 123"/>
                  <a:gd name="T4" fmla="*/ 28 w 83"/>
                  <a:gd name="T5" fmla="*/ 6 h 123"/>
                  <a:gd name="T6" fmla="*/ 20 w 83"/>
                  <a:gd name="T7" fmla="*/ 20 h 123"/>
                  <a:gd name="T8" fmla="*/ 0 w 83"/>
                  <a:gd name="T9" fmla="*/ 96 h 123"/>
                  <a:gd name="T10" fmla="*/ 3 w 83"/>
                  <a:gd name="T11" fmla="*/ 115 h 123"/>
                  <a:gd name="T12" fmla="*/ 19 w 83"/>
                  <a:gd name="T13" fmla="*/ 123 h 123"/>
                  <a:gd name="T14" fmla="*/ 38 w 83"/>
                  <a:gd name="T15" fmla="*/ 123 h 123"/>
                  <a:gd name="T16" fmla="*/ 83 w 83"/>
                  <a:gd name="T17" fmla="*/ 9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23">
                    <a:moveTo>
                      <a:pt x="61" y="0"/>
                    </a:moveTo>
                    <a:lnTo>
                      <a:pt x="43" y="0"/>
                    </a:lnTo>
                    <a:lnTo>
                      <a:pt x="28" y="6"/>
                    </a:lnTo>
                    <a:lnTo>
                      <a:pt x="20" y="20"/>
                    </a:lnTo>
                    <a:lnTo>
                      <a:pt x="0" y="96"/>
                    </a:lnTo>
                    <a:lnTo>
                      <a:pt x="3" y="115"/>
                    </a:lnTo>
                    <a:lnTo>
                      <a:pt x="19" y="123"/>
                    </a:lnTo>
                    <a:lnTo>
                      <a:pt x="38" y="123"/>
                    </a:lnTo>
                    <a:lnTo>
                      <a:pt x="83" y="99"/>
                    </a:lnTo>
                  </a:path>
                </a:pathLst>
              </a:custGeom>
              <a:noFill/>
              <a:ln w="12700" cmpd="sng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" name="Freeform 427"/>
              <p:cNvSpPr>
                <a:spLocks/>
              </p:cNvSpPr>
              <p:nvPr/>
            </p:nvSpPr>
            <p:spPr bwMode="auto">
              <a:xfrm>
                <a:off x="1587" y="822"/>
                <a:ext cx="3" cy="8"/>
              </a:xfrm>
              <a:custGeom>
                <a:avLst/>
                <a:gdLst>
                  <a:gd name="T0" fmla="*/ 0 w 9"/>
                  <a:gd name="T1" fmla="*/ 0 h 24"/>
                  <a:gd name="T2" fmla="*/ 1 w 9"/>
                  <a:gd name="T3" fmla="*/ 14 h 24"/>
                  <a:gd name="T4" fmla="*/ 9 w 9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lnTo>
                      <a:pt x="1" y="14"/>
                    </a:lnTo>
                    <a:lnTo>
                      <a:pt x="9" y="24"/>
                    </a:lnTo>
                  </a:path>
                </a:pathLst>
              </a:custGeom>
              <a:noFill/>
              <a:ln w="12700" cmpd="sng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" name="Freeform 428"/>
              <p:cNvSpPr>
                <a:spLocks/>
              </p:cNvSpPr>
              <p:nvPr/>
            </p:nvSpPr>
            <p:spPr bwMode="auto">
              <a:xfrm>
                <a:off x="1559" y="784"/>
                <a:ext cx="28" cy="46"/>
              </a:xfrm>
              <a:custGeom>
                <a:avLst/>
                <a:gdLst>
                  <a:gd name="T0" fmla="*/ 61 w 83"/>
                  <a:gd name="T1" fmla="*/ 0 h 123"/>
                  <a:gd name="T2" fmla="*/ 43 w 83"/>
                  <a:gd name="T3" fmla="*/ 0 h 123"/>
                  <a:gd name="T4" fmla="*/ 28 w 83"/>
                  <a:gd name="T5" fmla="*/ 6 h 123"/>
                  <a:gd name="T6" fmla="*/ 20 w 83"/>
                  <a:gd name="T7" fmla="*/ 20 h 123"/>
                  <a:gd name="T8" fmla="*/ 0 w 83"/>
                  <a:gd name="T9" fmla="*/ 96 h 123"/>
                  <a:gd name="T10" fmla="*/ 3 w 83"/>
                  <a:gd name="T11" fmla="*/ 115 h 123"/>
                  <a:gd name="T12" fmla="*/ 19 w 83"/>
                  <a:gd name="T13" fmla="*/ 123 h 123"/>
                  <a:gd name="T14" fmla="*/ 38 w 83"/>
                  <a:gd name="T15" fmla="*/ 123 h 123"/>
                  <a:gd name="T16" fmla="*/ 83 w 83"/>
                  <a:gd name="T17" fmla="*/ 9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23">
                    <a:moveTo>
                      <a:pt x="61" y="0"/>
                    </a:moveTo>
                    <a:lnTo>
                      <a:pt x="43" y="0"/>
                    </a:lnTo>
                    <a:lnTo>
                      <a:pt x="28" y="6"/>
                    </a:lnTo>
                    <a:lnTo>
                      <a:pt x="20" y="20"/>
                    </a:lnTo>
                    <a:lnTo>
                      <a:pt x="0" y="96"/>
                    </a:lnTo>
                    <a:lnTo>
                      <a:pt x="3" y="115"/>
                    </a:lnTo>
                    <a:lnTo>
                      <a:pt x="19" y="123"/>
                    </a:lnTo>
                    <a:lnTo>
                      <a:pt x="38" y="123"/>
                    </a:lnTo>
                    <a:lnTo>
                      <a:pt x="83" y="99"/>
                    </a:lnTo>
                  </a:path>
                </a:pathLst>
              </a:custGeom>
              <a:noFill/>
              <a:ln w="12700" cmpd="sng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" name="Line 429"/>
              <p:cNvSpPr>
                <a:spLocks noChangeShapeType="1"/>
              </p:cNvSpPr>
              <p:nvPr/>
            </p:nvSpPr>
            <p:spPr bwMode="auto">
              <a:xfrm flipH="1">
                <a:off x="1579" y="784"/>
                <a:ext cx="17" cy="3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" name="Line 430"/>
              <p:cNvSpPr>
                <a:spLocks noChangeShapeType="1"/>
              </p:cNvSpPr>
              <p:nvPr/>
            </p:nvSpPr>
            <p:spPr bwMode="auto">
              <a:xfrm flipH="1">
                <a:off x="1587" y="784"/>
                <a:ext cx="9" cy="38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" name="Line 431"/>
              <p:cNvSpPr>
                <a:spLocks noChangeShapeType="1"/>
              </p:cNvSpPr>
              <p:nvPr/>
            </p:nvSpPr>
            <p:spPr bwMode="auto">
              <a:xfrm flipH="1">
                <a:off x="1579" y="784"/>
                <a:ext cx="17" cy="3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" name="Line 432"/>
              <p:cNvSpPr>
                <a:spLocks noChangeShapeType="1"/>
              </p:cNvSpPr>
              <p:nvPr/>
            </p:nvSpPr>
            <p:spPr bwMode="auto">
              <a:xfrm flipH="1">
                <a:off x="1587" y="784"/>
                <a:ext cx="9" cy="38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" name="Line 433"/>
              <p:cNvSpPr>
                <a:spLocks noChangeShapeType="1"/>
              </p:cNvSpPr>
              <p:nvPr/>
            </p:nvSpPr>
            <p:spPr bwMode="auto">
              <a:xfrm flipV="1">
                <a:off x="1608" y="764"/>
                <a:ext cx="5" cy="14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" name="Line 434"/>
              <p:cNvSpPr>
                <a:spLocks noChangeShapeType="1"/>
              </p:cNvSpPr>
              <p:nvPr/>
            </p:nvSpPr>
            <p:spPr bwMode="auto">
              <a:xfrm flipH="1">
                <a:off x="1625" y="764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57" name="Group 435"/>
          <p:cNvGrpSpPr>
            <a:grpSpLocks/>
          </p:cNvGrpSpPr>
          <p:nvPr/>
        </p:nvGrpSpPr>
        <p:grpSpPr bwMode="auto">
          <a:xfrm>
            <a:off x="3195290" y="4217988"/>
            <a:ext cx="349250" cy="301625"/>
            <a:chOff x="3446" y="2196"/>
            <a:chExt cx="220" cy="190"/>
          </a:xfrm>
        </p:grpSpPr>
        <p:sp>
          <p:nvSpPr>
            <p:cNvPr id="458" name="Line 436"/>
            <p:cNvSpPr>
              <a:spLocks noChangeShapeType="1"/>
            </p:cNvSpPr>
            <p:nvPr/>
          </p:nvSpPr>
          <p:spPr bwMode="auto">
            <a:xfrm flipH="1">
              <a:off x="3446" y="2383"/>
              <a:ext cx="106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" name="Line 437"/>
            <p:cNvSpPr>
              <a:spLocks noChangeShapeType="1"/>
            </p:cNvSpPr>
            <p:nvPr/>
          </p:nvSpPr>
          <p:spPr bwMode="auto">
            <a:xfrm flipV="1">
              <a:off x="3546" y="2196"/>
              <a:ext cx="120" cy="186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0" name="Group 438"/>
            <p:cNvGrpSpPr>
              <a:grpSpLocks/>
            </p:cNvGrpSpPr>
            <p:nvPr/>
          </p:nvGrpSpPr>
          <p:grpSpPr bwMode="auto">
            <a:xfrm>
              <a:off x="3486" y="2300"/>
              <a:ext cx="29" cy="46"/>
              <a:chOff x="672" y="3524"/>
              <a:chExt cx="29" cy="46"/>
            </a:xfrm>
          </p:grpSpPr>
          <p:sp>
            <p:nvSpPr>
              <p:cNvPr id="461" name="Line 439"/>
              <p:cNvSpPr>
                <a:spLocks noChangeShapeType="1"/>
              </p:cNvSpPr>
              <p:nvPr/>
            </p:nvSpPr>
            <p:spPr bwMode="auto">
              <a:xfrm flipH="1">
                <a:off x="680" y="3567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" name="Freeform 440"/>
              <p:cNvSpPr>
                <a:spLocks/>
              </p:cNvSpPr>
              <p:nvPr/>
            </p:nvSpPr>
            <p:spPr bwMode="auto">
              <a:xfrm>
                <a:off x="672" y="3556"/>
                <a:ext cx="8" cy="11"/>
              </a:xfrm>
              <a:custGeom>
                <a:avLst/>
                <a:gdLst>
                  <a:gd name="T0" fmla="*/ 0 w 25"/>
                  <a:gd name="T1" fmla="*/ 0 h 35"/>
                  <a:gd name="T2" fmla="*/ 3 w 25"/>
                  <a:gd name="T3" fmla="*/ 25 h 35"/>
                  <a:gd name="T4" fmla="*/ 25 w 25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5">
                    <a:moveTo>
                      <a:pt x="0" y="0"/>
                    </a:moveTo>
                    <a:lnTo>
                      <a:pt x="3" y="25"/>
                    </a:lnTo>
                    <a:lnTo>
                      <a:pt x="25" y="35"/>
                    </a:lnTo>
                  </a:path>
                </a:pathLst>
              </a:custGeom>
              <a:noFill/>
              <a:ln w="12700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" name="Line 441"/>
              <p:cNvSpPr>
                <a:spLocks noChangeShapeType="1"/>
              </p:cNvSpPr>
              <p:nvPr/>
            </p:nvSpPr>
            <p:spPr bwMode="auto">
              <a:xfrm flipV="1">
                <a:off x="672" y="3539"/>
                <a:ext cx="6" cy="17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" name="Freeform 442"/>
              <p:cNvSpPr>
                <a:spLocks/>
              </p:cNvSpPr>
              <p:nvPr/>
            </p:nvSpPr>
            <p:spPr bwMode="auto">
              <a:xfrm>
                <a:off x="678" y="3524"/>
                <a:ext cx="14" cy="15"/>
              </a:xfrm>
              <a:custGeom>
                <a:avLst/>
                <a:gdLst>
                  <a:gd name="T0" fmla="*/ 45 w 45"/>
                  <a:gd name="T1" fmla="*/ 0 h 36"/>
                  <a:gd name="T2" fmla="*/ 17 w 45"/>
                  <a:gd name="T3" fmla="*/ 10 h 36"/>
                  <a:gd name="T4" fmla="*/ 0 w 45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45" y="0"/>
                    </a:moveTo>
                    <a:lnTo>
                      <a:pt x="17" y="10"/>
                    </a:lnTo>
                    <a:lnTo>
                      <a:pt x="0" y="36"/>
                    </a:lnTo>
                  </a:path>
                </a:pathLst>
              </a:custGeom>
              <a:noFill/>
              <a:ln w="12700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" name="Line 443"/>
              <p:cNvSpPr>
                <a:spLocks noChangeShapeType="1"/>
              </p:cNvSpPr>
              <p:nvPr/>
            </p:nvSpPr>
            <p:spPr bwMode="auto">
              <a:xfrm>
                <a:off x="692" y="3524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66" name="Group 444"/>
          <p:cNvGrpSpPr>
            <a:grpSpLocks/>
          </p:cNvGrpSpPr>
          <p:nvPr/>
        </p:nvGrpSpPr>
        <p:grpSpPr bwMode="auto">
          <a:xfrm>
            <a:off x="5344765" y="2179638"/>
            <a:ext cx="665163" cy="558800"/>
            <a:chOff x="2248" y="2452"/>
            <a:chExt cx="419" cy="352"/>
          </a:xfrm>
        </p:grpSpPr>
        <p:sp>
          <p:nvSpPr>
            <p:cNvPr id="467" name="Line 445"/>
            <p:cNvSpPr>
              <a:spLocks noChangeShapeType="1"/>
            </p:cNvSpPr>
            <p:nvPr/>
          </p:nvSpPr>
          <p:spPr bwMode="auto">
            <a:xfrm flipV="1">
              <a:off x="2248" y="2539"/>
              <a:ext cx="321" cy="26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8" name="Line 446"/>
            <p:cNvSpPr>
              <a:spLocks noChangeShapeType="1"/>
            </p:cNvSpPr>
            <p:nvPr/>
          </p:nvSpPr>
          <p:spPr bwMode="auto">
            <a:xfrm>
              <a:off x="2568" y="2538"/>
              <a:ext cx="84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9" name="Line 447"/>
            <p:cNvSpPr>
              <a:spLocks noChangeShapeType="1"/>
            </p:cNvSpPr>
            <p:nvPr/>
          </p:nvSpPr>
          <p:spPr bwMode="auto">
            <a:xfrm flipH="1">
              <a:off x="2594" y="2515"/>
              <a:ext cx="9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2586" y="2504"/>
              <a:ext cx="8" cy="11"/>
            </a:xfrm>
            <a:custGeom>
              <a:avLst/>
              <a:gdLst>
                <a:gd name="T0" fmla="*/ 0 w 25"/>
                <a:gd name="T1" fmla="*/ 0 h 35"/>
                <a:gd name="T2" fmla="*/ 3 w 25"/>
                <a:gd name="T3" fmla="*/ 25 h 35"/>
                <a:gd name="T4" fmla="*/ 25 w 25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5">
                  <a:moveTo>
                    <a:pt x="0" y="0"/>
                  </a:moveTo>
                  <a:lnTo>
                    <a:pt x="3" y="25"/>
                  </a:lnTo>
                  <a:lnTo>
                    <a:pt x="25" y="35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" name="Line 449"/>
            <p:cNvSpPr>
              <a:spLocks noChangeShapeType="1"/>
            </p:cNvSpPr>
            <p:nvPr/>
          </p:nvSpPr>
          <p:spPr bwMode="auto">
            <a:xfrm flipV="1">
              <a:off x="2586" y="2487"/>
              <a:ext cx="6" cy="17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2592" y="2472"/>
              <a:ext cx="14" cy="15"/>
            </a:xfrm>
            <a:custGeom>
              <a:avLst/>
              <a:gdLst>
                <a:gd name="T0" fmla="*/ 45 w 45"/>
                <a:gd name="T1" fmla="*/ 0 h 36"/>
                <a:gd name="T2" fmla="*/ 17 w 45"/>
                <a:gd name="T3" fmla="*/ 10 h 36"/>
                <a:gd name="T4" fmla="*/ 0 w 45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45" y="0"/>
                  </a:moveTo>
                  <a:lnTo>
                    <a:pt x="17" y="10"/>
                  </a:lnTo>
                  <a:lnTo>
                    <a:pt x="0" y="36"/>
                  </a:lnTo>
                </a:path>
              </a:pathLst>
            </a:custGeom>
            <a:noFill/>
            <a:ln w="1270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3" name="Line 451"/>
            <p:cNvSpPr>
              <a:spLocks noChangeShapeType="1"/>
            </p:cNvSpPr>
            <p:nvPr/>
          </p:nvSpPr>
          <p:spPr bwMode="auto">
            <a:xfrm>
              <a:off x="2606" y="2472"/>
              <a:ext cx="9" cy="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4" name="Line 452"/>
            <p:cNvSpPr>
              <a:spLocks noChangeShapeType="1"/>
            </p:cNvSpPr>
            <p:nvPr/>
          </p:nvSpPr>
          <p:spPr bwMode="auto">
            <a:xfrm flipV="1">
              <a:off x="2641" y="2452"/>
              <a:ext cx="5" cy="1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5" name="Line 453"/>
            <p:cNvSpPr>
              <a:spLocks noChangeShapeType="1"/>
            </p:cNvSpPr>
            <p:nvPr/>
          </p:nvSpPr>
          <p:spPr bwMode="auto">
            <a:xfrm flipH="1">
              <a:off x="2658" y="2452"/>
              <a:ext cx="9" cy="1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6" name="Line 466"/>
          <p:cNvSpPr>
            <a:spLocks noChangeShapeType="1"/>
          </p:cNvSpPr>
          <p:nvPr/>
        </p:nvSpPr>
        <p:spPr bwMode="auto">
          <a:xfrm>
            <a:off x="4868515" y="3335338"/>
            <a:ext cx="1041400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7" name="Line 468"/>
          <p:cNvSpPr>
            <a:spLocks noChangeShapeType="1"/>
          </p:cNvSpPr>
          <p:nvPr/>
        </p:nvSpPr>
        <p:spPr bwMode="auto">
          <a:xfrm flipV="1">
            <a:off x="5440015" y="2312988"/>
            <a:ext cx="0" cy="60960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8" name="Line 469"/>
          <p:cNvSpPr>
            <a:spLocks noChangeShapeType="1"/>
          </p:cNvSpPr>
          <p:nvPr/>
        </p:nvSpPr>
        <p:spPr bwMode="auto">
          <a:xfrm flipV="1">
            <a:off x="5141565" y="2312988"/>
            <a:ext cx="0" cy="60960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9" name="Line 470"/>
          <p:cNvSpPr>
            <a:spLocks noChangeShapeType="1"/>
          </p:cNvSpPr>
          <p:nvPr/>
        </p:nvSpPr>
        <p:spPr bwMode="auto">
          <a:xfrm>
            <a:off x="4879628" y="2311401"/>
            <a:ext cx="4762" cy="1017587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0" name="Line 471"/>
          <p:cNvSpPr>
            <a:spLocks noChangeShapeType="1"/>
          </p:cNvSpPr>
          <p:nvPr/>
        </p:nvSpPr>
        <p:spPr bwMode="auto">
          <a:xfrm>
            <a:off x="4055715" y="2311401"/>
            <a:ext cx="4763" cy="1017587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81" name="Group 494"/>
          <p:cNvGrpSpPr>
            <a:grpSpLocks/>
          </p:cNvGrpSpPr>
          <p:nvPr/>
        </p:nvGrpSpPr>
        <p:grpSpPr bwMode="auto">
          <a:xfrm>
            <a:off x="2480915" y="2306638"/>
            <a:ext cx="2971800" cy="6350"/>
            <a:chOff x="2996" y="992"/>
            <a:chExt cx="1872" cy="4"/>
          </a:xfrm>
        </p:grpSpPr>
        <p:sp>
          <p:nvSpPr>
            <p:cNvPr id="482" name="Line 467"/>
            <p:cNvSpPr>
              <a:spLocks noChangeShapeType="1"/>
            </p:cNvSpPr>
            <p:nvPr/>
          </p:nvSpPr>
          <p:spPr bwMode="auto">
            <a:xfrm>
              <a:off x="4500" y="996"/>
              <a:ext cx="36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" name="Line 472"/>
            <p:cNvSpPr>
              <a:spLocks noChangeShapeType="1"/>
            </p:cNvSpPr>
            <p:nvPr/>
          </p:nvSpPr>
          <p:spPr bwMode="auto">
            <a:xfrm>
              <a:off x="2996" y="992"/>
              <a:ext cx="993" cy="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4" name="Line 473"/>
          <p:cNvSpPr>
            <a:spLocks noChangeShapeType="1"/>
          </p:cNvSpPr>
          <p:nvPr/>
        </p:nvSpPr>
        <p:spPr bwMode="auto">
          <a:xfrm>
            <a:off x="2480915" y="2921001"/>
            <a:ext cx="1576388" cy="4762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5" name="Line 474"/>
          <p:cNvSpPr>
            <a:spLocks noChangeShapeType="1"/>
          </p:cNvSpPr>
          <p:nvPr/>
        </p:nvSpPr>
        <p:spPr bwMode="auto">
          <a:xfrm flipV="1">
            <a:off x="3663603" y="2311401"/>
            <a:ext cx="4762" cy="60960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6" name="Line 475"/>
          <p:cNvSpPr>
            <a:spLocks noChangeShapeType="1"/>
          </p:cNvSpPr>
          <p:nvPr/>
        </p:nvSpPr>
        <p:spPr bwMode="auto">
          <a:xfrm flipH="1">
            <a:off x="2493615" y="3735388"/>
            <a:ext cx="1576388" cy="4763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87" name="Group 497"/>
          <p:cNvGrpSpPr>
            <a:grpSpLocks/>
          </p:cNvGrpSpPr>
          <p:nvPr/>
        </p:nvGrpSpPr>
        <p:grpSpPr bwMode="auto">
          <a:xfrm>
            <a:off x="2474565" y="2311401"/>
            <a:ext cx="1187450" cy="2459037"/>
            <a:chOff x="2992" y="995"/>
            <a:chExt cx="748" cy="1549"/>
          </a:xfrm>
        </p:grpSpPr>
        <p:sp>
          <p:nvSpPr>
            <p:cNvPr id="488" name="Line 69"/>
            <p:cNvSpPr>
              <a:spLocks noChangeShapeType="1"/>
            </p:cNvSpPr>
            <p:nvPr/>
          </p:nvSpPr>
          <p:spPr bwMode="auto">
            <a:xfrm>
              <a:off x="3483" y="2054"/>
              <a:ext cx="257" cy="193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9" name="Line 78"/>
            <p:cNvSpPr>
              <a:spLocks noChangeShapeType="1"/>
            </p:cNvSpPr>
            <p:nvPr/>
          </p:nvSpPr>
          <p:spPr bwMode="auto">
            <a:xfrm>
              <a:off x="2992" y="995"/>
              <a:ext cx="3" cy="641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0" name="Line 476"/>
            <p:cNvSpPr>
              <a:spLocks noChangeShapeType="1"/>
            </p:cNvSpPr>
            <p:nvPr/>
          </p:nvSpPr>
          <p:spPr bwMode="auto">
            <a:xfrm>
              <a:off x="3004" y="1892"/>
              <a:ext cx="0" cy="652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1" name="Line 477"/>
          <p:cNvSpPr>
            <a:spLocks noChangeShapeType="1"/>
          </p:cNvSpPr>
          <p:nvPr/>
        </p:nvSpPr>
        <p:spPr bwMode="auto">
          <a:xfrm>
            <a:off x="4055715" y="3729038"/>
            <a:ext cx="0" cy="103505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2" name="Line 478"/>
          <p:cNvSpPr>
            <a:spLocks noChangeShapeType="1"/>
          </p:cNvSpPr>
          <p:nvPr/>
        </p:nvSpPr>
        <p:spPr bwMode="auto">
          <a:xfrm flipH="1">
            <a:off x="2487265" y="3995738"/>
            <a:ext cx="774700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93" name="Group 534"/>
          <p:cNvGrpSpPr>
            <a:grpSpLocks/>
          </p:cNvGrpSpPr>
          <p:nvPr/>
        </p:nvGrpSpPr>
        <p:grpSpPr bwMode="auto">
          <a:xfrm>
            <a:off x="2474565" y="2306638"/>
            <a:ext cx="2978150" cy="2006600"/>
            <a:chOff x="2992" y="992"/>
            <a:chExt cx="1876" cy="1264"/>
          </a:xfrm>
        </p:grpSpPr>
        <p:sp>
          <p:nvSpPr>
            <p:cNvPr id="494" name="Line 535"/>
            <p:cNvSpPr>
              <a:spLocks noChangeShapeType="1"/>
            </p:cNvSpPr>
            <p:nvPr/>
          </p:nvSpPr>
          <p:spPr bwMode="auto">
            <a:xfrm>
              <a:off x="4500" y="996"/>
              <a:ext cx="36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5" name="Line 536"/>
            <p:cNvSpPr>
              <a:spLocks noChangeShapeType="1"/>
            </p:cNvSpPr>
            <p:nvPr/>
          </p:nvSpPr>
          <p:spPr bwMode="auto">
            <a:xfrm>
              <a:off x="2996" y="992"/>
              <a:ext cx="993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6" name="Freeform 537"/>
            <p:cNvSpPr>
              <a:spLocks/>
            </p:cNvSpPr>
            <p:nvPr/>
          </p:nvSpPr>
          <p:spPr bwMode="auto">
            <a:xfrm>
              <a:off x="2992" y="1884"/>
              <a:ext cx="1004" cy="372"/>
            </a:xfrm>
            <a:custGeom>
              <a:avLst/>
              <a:gdLst>
                <a:gd name="T0" fmla="*/ 0 w 1004"/>
                <a:gd name="T1" fmla="*/ 0 h 372"/>
                <a:gd name="T2" fmla="*/ 0 w 1004"/>
                <a:gd name="T3" fmla="*/ 180 h 372"/>
                <a:gd name="T4" fmla="*/ 488 w 1004"/>
                <a:gd name="T5" fmla="*/ 180 h 372"/>
                <a:gd name="T6" fmla="*/ 740 w 1004"/>
                <a:gd name="T7" fmla="*/ 372 h 372"/>
                <a:gd name="T8" fmla="*/ 1004 w 1004"/>
                <a:gd name="T9" fmla="*/ 372 h 372"/>
                <a:gd name="T10" fmla="*/ 1004 w 1004"/>
                <a:gd name="T11" fmla="*/ 0 h 372"/>
                <a:gd name="T12" fmla="*/ 0 w 1004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372">
                  <a:moveTo>
                    <a:pt x="0" y="0"/>
                  </a:moveTo>
                  <a:lnTo>
                    <a:pt x="0" y="180"/>
                  </a:lnTo>
                  <a:lnTo>
                    <a:pt x="488" y="180"/>
                  </a:lnTo>
                  <a:lnTo>
                    <a:pt x="740" y="372"/>
                  </a:lnTo>
                  <a:lnTo>
                    <a:pt x="1004" y="372"/>
                  </a:lnTo>
                  <a:lnTo>
                    <a:pt x="10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 cap="flat" cmpd="sng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7" name="Group 538"/>
          <p:cNvGrpSpPr>
            <a:grpSpLocks/>
          </p:cNvGrpSpPr>
          <p:nvPr/>
        </p:nvGrpSpPr>
        <p:grpSpPr bwMode="auto">
          <a:xfrm>
            <a:off x="2474565" y="2293938"/>
            <a:ext cx="3441700" cy="2476500"/>
            <a:chOff x="2992" y="984"/>
            <a:chExt cx="2168" cy="1560"/>
          </a:xfrm>
        </p:grpSpPr>
        <p:sp>
          <p:nvSpPr>
            <p:cNvPr id="498" name="Line 539"/>
            <p:cNvSpPr>
              <a:spLocks noChangeShapeType="1"/>
            </p:cNvSpPr>
            <p:nvPr/>
          </p:nvSpPr>
          <p:spPr bwMode="auto">
            <a:xfrm>
              <a:off x="2992" y="995"/>
              <a:ext cx="3" cy="64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9" name="Line 540"/>
            <p:cNvSpPr>
              <a:spLocks noChangeShapeType="1"/>
            </p:cNvSpPr>
            <p:nvPr/>
          </p:nvSpPr>
          <p:spPr bwMode="auto">
            <a:xfrm>
              <a:off x="3004" y="1892"/>
              <a:ext cx="0" cy="65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0" name="Freeform 541"/>
            <p:cNvSpPr>
              <a:spLocks/>
            </p:cNvSpPr>
            <p:nvPr/>
          </p:nvSpPr>
          <p:spPr bwMode="auto">
            <a:xfrm>
              <a:off x="4496" y="984"/>
              <a:ext cx="664" cy="664"/>
            </a:xfrm>
            <a:custGeom>
              <a:avLst/>
              <a:gdLst>
                <a:gd name="T0" fmla="*/ 0 w 664"/>
                <a:gd name="T1" fmla="*/ 0 h 664"/>
                <a:gd name="T2" fmla="*/ 184 w 664"/>
                <a:gd name="T3" fmla="*/ 0 h 664"/>
                <a:gd name="T4" fmla="*/ 184 w 664"/>
                <a:gd name="T5" fmla="*/ 380 h 664"/>
                <a:gd name="T6" fmla="*/ 664 w 664"/>
                <a:gd name="T7" fmla="*/ 380 h 664"/>
                <a:gd name="T8" fmla="*/ 664 w 664"/>
                <a:gd name="T9" fmla="*/ 664 h 664"/>
                <a:gd name="T10" fmla="*/ 0 w 664"/>
                <a:gd name="T11" fmla="*/ 664 h 664"/>
                <a:gd name="T12" fmla="*/ 0 w 664"/>
                <a:gd name="T1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664">
                  <a:moveTo>
                    <a:pt x="0" y="0"/>
                  </a:moveTo>
                  <a:lnTo>
                    <a:pt x="184" y="0"/>
                  </a:lnTo>
                  <a:lnTo>
                    <a:pt x="184" y="380"/>
                  </a:lnTo>
                  <a:lnTo>
                    <a:pt x="664" y="380"/>
                  </a:lnTo>
                  <a:lnTo>
                    <a:pt x="664" y="664"/>
                  </a:lnTo>
                  <a:lnTo>
                    <a:pt x="0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 cap="flat" cmpd="sng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" name="Group 542"/>
          <p:cNvGrpSpPr>
            <a:grpSpLocks/>
          </p:cNvGrpSpPr>
          <p:nvPr/>
        </p:nvGrpSpPr>
        <p:grpSpPr bwMode="auto">
          <a:xfrm>
            <a:off x="3254028" y="2293938"/>
            <a:ext cx="2198687" cy="2005013"/>
            <a:chOff x="3483" y="984"/>
            <a:chExt cx="1385" cy="1263"/>
          </a:xfrm>
        </p:grpSpPr>
        <p:sp>
          <p:nvSpPr>
            <p:cNvPr id="502" name="Line 543"/>
            <p:cNvSpPr>
              <a:spLocks noChangeShapeType="1"/>
            </p:cNvSpPr>
            <p:nvPr/>
          </p:nvSpPr>
          <p:spPr bwMode="auto">
            <a:xfrm>
              <a:off x="3483" y="2054"/>
              <a:ext cx="257" cy="19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" name="Rectangle 544"/>
            <p:cNvSpPr>
              <a:spLocks noChangeArrowheads="1"/>
            </p:cNvSpPr>
            <p:nvPr/>
          </p:nvSpPr>
          <p:spPr bwMode="auto">
            <a:xfrm>
              <a:off x="3496" y="984"/>
              <a:ext cx="256" cy="40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4" name="Rectangle 545"/>
            <p:cNvSpPr>
              <a:spLocks noChangeArrowheads="1"/>
            </p:cNvSpPr>
            <p:nvPr/>
          </p:nvSpPr>
          <p:spPr bwMode="auto">
            <a:xfrm>
              <a:off x="4660" y="984"/>
              <a:ext cx="208" cy="40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63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build="p" autoUpdateAnimBg="0"/>
      <p:bldP spid="405" grpId="0" build="p" autoUpdateAnimBg="0"/>
      <p:bldP spid="42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1125538" y="1722739"/>
            <a:ext cx="6985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/>
              <a:t>　　如果</a:t>
            </a:r>
            <a:r>
              <a:rPr lang="zh-CN" altLang="en-US" dirty="0"/>
              <a:t>点在平面上的某一直线上，则此点必在该平面上（即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定点先定线</a:t>
            </a:r>
            <a:r>
              <a:rPr lang="zh-CN" altLang="en-US" dirty="0"/>
              <a:t>）。</a:t>
            </a:r>
          </a:p>
        </p:txBody>
      </p:sp>
      <p:grpSp>
        <p:nvGrpSpPr>
          <p:cNvPr id="22680" name="Group 152"/>
          <p:cNvGrpSpPr>
            <a:grpSpLocks/>
          </p:cNvGrpSpPr>
          <p:nvPr/>
        </p:nvGrpSpPr>
        <p:grpSpPr bwMode="auto">
          <a:xfrm>
            <a:off x="1016000" y="2996952"/>
            <a:ext cx="7489825" cy="3302000"/>
            <a:chOff x="664" y="1952"/>
            <a:chExt cx="4718" cy="2080"/>
          </a:xfrm>
        </p:grpSpPr>
        <p:sp>
          <p:nvSpPr>
            <p:cNvPr id="22568" name="Rectangle 40"/>
            <p:cNvSpPr>
              <a:spLocks noChangeArrowheads="1"/>
            </p:cNvSpPr>
            <p:nvPr/>
          </p:nvSpPr>
          <p:spPr bwMode="auto">
            <a:xfrm>
              <a:off x="664" y="1973"/>
              <a:ext cx="4718" cy="203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573" name="Group 45"/>
            <p:cNvGrpSpPr>
              <a:grpSpLocks/>
            </p:cNvGrpSpPr>
            <p:nvPr/>
          </p:nvGrpSpPr>
          <p:grpSpPr bwMode="auto">
            <a:xfrm>
              <a:off x="1193" y="1952"/>
              <a:ext cx="3940" cy="2080"/>
              <a:chOff x="785" y="432"/>
              <a:chExt cx="4564" cy="2736"/>
            </a:xfrm>
          </p:grpSpPr>
          <p:grpSp>
            <p:nvGrpSpPr>
              <p:cNvPr id="22574" name="Group 46"/>
              <p:cNvGrpSpPr>
                <a:grpSpLocks/>
              </p:cNvGrpSpPr>
              <p:nvPr/>
            </p:nvGrpSpPr>
            <p:grpSpPr bwMode="auto">
              <a:xfrm>
                <a:off x="785" y="432"/>
                <a:ext cx="1183" cy="2736"/>
                <a:chOff x="785" y="432"/>
                <a:chExt cx="1183" cy="2736"/>
              </a:xfrm>
            </p:grpSpPr>
            <p:sp>
              <p:nvSpPr>
                <p:cNvPr id="22575" name="AutoShape 47"/>
                <p:cNvSpPr>
                  <a:spLocks noChangeArrowheads="1"/>
                </p:cNvSpPr>
                <p:nvPr/>
              </p:nvSpPr>
              <p:spPr bwMode="auto">
                <a:xfrm rot="6230747" flipH="1">
                  <a:off x="24" y="1224"/>
                  <a:ext cx="2736" cy="1152"/>
                </a:xfrm>
                <a:prstGeom prst="parallelogram">
                  <a:avLst>
                    <a:gd name="adj" fmla="val 103455"/>
                  </a:avLst>
                </a:prstGeom>
                <a:gradFill rotWithShape="0">
                  <a:gsLst>
                    <a:gs pos="0">
                      <a:srgbClr val="00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2576" name="Group 48"/>
                <p:cNvGrpSpPr>
                  <a:grpSpLocks/>
                </p:cNvGrpSpPr>
                <p:nvPr/>
              </p:nvGrpSpPr>
              <p:grpSpPr bwMode="auto">
                <a:xfrm>
                  <a:off x="785" y="2478"/>
                  <a:ext cx="103" cy="154"/>
                  <a:chOff x="929" y="2478"/>
                  <a:chExt cx="103" cy="154"/>
                </a:xfrm>
              </p:grpSpPr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auto">
                  <a:xfrm>
                    <a:off x="929" y="2478"/>
                    <a:ext cx="103" cy="154"/>
                  </a:xfrm>
                  <a:custGeom>
                    <a:avLst/>
                    <a:gdLst>
                      <a:gd name="T0" fmla="*/ 0 w 484"/>
                      <a:gd name="T1" fmla="*/ 728 h 728"/>
                      <a:gd name="T2" fmla="*/ 436 w 484"/>
                      <a:gd name="T3" fmla="*/ 0 h 728"/>
                      <a:gd name="T4" fmla="*/ 484 w 484"/>
                      <a:gd name="T5" fmla="*/ 728 h 7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4" h="728">
                        <a:moveTo>
                          <a:pt x="0" y="728"/>
                        </a:moveTo>
                        <a:lnTo>
                          <a:pt x="436" y="0"/>
                        </a:lnTo>
                        <a:lnTo>
                          <a:pt x="484" y="72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78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56" y="2590"/>
                    <a:ext cx="72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579" name="Group 51"/>
                <p:cNvGrpSpPr>
                  <a:grpSpLocks/>
                </p:cNvGrpSpPr>
                <p:nvPr/>
              </p:nvGrpSpPr>
              <p:grpSpPr bwMode="auto">
                <a:xfrm>
                  <a:off x="1619" y="2067"/>
                  <a:ext cx="100" cy="155"/>
                  <a:chOff x="1763" y="2067"/>
                  <a:chExt cx="100" cy="155"/>
                </a:xfrm>
              </p:grpSpPr>
              <p:sp>
                <p:nvSpPr>
                  <p:cNvPr id="22580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92" y="2220"/>
                    <a:ext cx="30" cy="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auto">
                  <a:xfrm>
                    <a:off x="1763" y="2181"/>
                    <a:ext cx="29" cy="39"/>
                  </a:xfrm>
                  <a:custGeom>
                    <a:avLst/>
                    <a:gdLst>
                      <a:gd name="T0" fmla="*/ 0 w 133"/>
                      <a:gd name="T1" fmla="*/ 0 h 183"/>
                      <a:gd name="T2" fmla="*/ 19 w 133"/>
                      <a:gd name="T3" fmla="*/ 130 h 183"/>
                      <a:gd name="T4" fmla="*/ 133 w 133"/>
                      <a:gd name="T5" fmla="*/ 183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3" h="183">
                        <a:moveTo>
                          <a:pt x="0" y="0"/>
                        </a:moveTo>
                        <a:lnTo>
                          <a:pt x="19" y="130"/>
                        </a:lnTo>
                        <a:lnTo>
                          <a:pt x="133" y="183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82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3" y="2104"/>
                    <a:ext cx="22" cy="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auto">
                  <a:xfrm>
                    <a:off x="1785" y="2067"/>
                    <a:ext cx="49" cy="37"/>
                  </a:xfrm>
                  <a:custGeom>
                    <a:avLst/>
                    <a:gdLst>
                      <a:gd name="T0" fmla="*/ 230 w 230"/>
                      <a:gd name="T1" fmla="*/ 0 h 182"/>
                      <a:gd name="T2" fmla="*/ 87 w 230"/>
                      <a:gd name="T3" fmla="*/ 54 h 182"/>
                      <a:gd name="T4" fmla="*/ 0 w 230"/>
                      <a:gd name="T5" fmla="*/ 182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0" h="182">
                        <a:moveTo>
                          <a:pt x="230" y="0"/>
                        </a:moveTo>
                        <a:lnTo>
                          <a:pt x="87" y="54"/>
                        </a:lnTo>
                        <a:lnTo>
                          <a:pt x="0" y="182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8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834" y="2067"/>
                    <a:ext cx="29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585" name="Group 57"/>
                <p:cNvGrpSpPr>
                  <a:grpSpLocks/>
                </p:cNvGrpSpPr>
                <p:nvPr/>
              </p:nvGrpSpPr>
              <p:grpSpPr bwMode="auto">
                <a:xfrm>
                  <a:off x="1376" y="1232"/>
                  <a:ext cx="108" cy="153"/>
                  <a:chOff x="1520" y="1232"/>
                  <a:chExt cx="108" cy="153"/>
                </a:xfrm>
              </p:grpSpPr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auto">
                  <a:xfrm>
                    <a:off x="1520" y="1301"/>
                    <a:ext cx="96" cy="84"/>
                  </a:xfrm>
                  <a:custGeom>
                    <a:avLst/>
                    <a:gdLst>
                      <a:gd name="T0" fmla="*/ 0 w 458"/>
                      <a:gd name="T1" fmla="*/ 405 h 405"/>
                      <a:gd name="T2" fmla="*/ 202 w 458"/>
                      <a:gd name="T3" fmla="*/ 405 h 405"/>
                      <a:gd name="T4" fmla="*/ 361 w 458"/>
                      <a:gd name="T5" fmla="*/ 346 h 405"/>
                      <a:gd name="T6" fmla="*/ 458 w 458"/>
                      <a:gd name="T7" fmla="*/ 203 h 405"/>
                      <a:gd name="T8" fmla="*/ 437 w 458"/>
                      <a:gd name="T9" fmla="*/ 60 h 405"/>
                      <a:gd name="T10" fmla="*/ 310 w 458"/>
                      <a:gd name="T11" fmla="*/ 0 h 405"/>
                      <a:gd name="T12" fmla="*/ 108 w 458"/>
                      <a:gd name="T13" fmla="*/ 0 h 4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58" h="405">
                        <a:moveTo>
                          <a:pt x="0" y="405"/>
                        </a:moveTo>
                        <a:lnTo>
                          <a:pt x="202" y="405"/>
                        </a:lnTo>
                        <a:lnTo>
                          <a:pt x="361" y="346"/>
                        </a:lnTo>
                        <a:lnTo>
                          <a:pt x="458" y="203"/>
                        </a:lnTo>
                        <a:lnTo>
                          <a:pt x="437" y="60"/>
                        </a:lnTo>
                        <a:lnTo>
                          <a:pt x="310" y="0"/>
                        </a:lnTo>
                        <a:lnTo>
                          <a:pt x="108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auto">
                  <a:xfrm>
                    <a:off x="1520" y="1232"/>
                    <a:ext cx="108" cy="153"/>
                  </a:xfrm>
                  <a:custGeom>
                    <a:avLst/>
                    <a:gdLst>
                      <a:gd name="T0" fmla="*/ 310 w 515"/>
                      <a:gd name="T1" fmla="*/ 323 h 728"/>
                      <a:gd name="T2" fmla="*/ 437 w 515"/>
                      <a:gd name="T3" fmla="*/ 276 h 728"/>
                      <a:gd name="T4" fmla="*/ 515 w 515"/>
                      <a:gd name="T5" fmla="*/ 162 h 728"/>
                      <a:gd name="T6" fmla="*/ 499 w 515"/>
                      <a:gd name="T7" fmla="*/ 48 h 728"/>
                      <a:gd name="T8" fmla="*/ 396 w 515"/>
                      <a:gd name="T9" fmla="*/ 0 h 728"/>
                      <a:gd name="T10" fmla="*/ 195 w 515"/>
                      <a:gd name="T11" fmla="*/ 0 h 728"/>
                      <a:gd name="T12" fmla="*/ 0 w 515"/>
                      <a:gd name="T13" fmla="*/ 728 h 7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5" h="728">
                        <a:moveTo>
                          <a:pt x="310" y="323"/>
                        </a:moveTo>
                        <a:lnTo>
                          <a:pt x="437" y="276"/>
                        </a:lnTo>
                        <a:lnTo>
                          <a:pt x="515" y="162"/>
                        </a:lnTo>
                        <a:lnTo>
                          <a:pt x="499" y="48"/>
                        </a:lnTo>
                        <a:lnTo>
                          <a:pt x="396" y="0"/>
                        </a:lnTo>
                        <a:lnTo>
                          <a:pt x="195" y="0"/>
                        </a:lnTo>
                        <a:lnTo>
                          <a:pt x="0" y="72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2588" name="Group 60"/>
              <p:cNvGrpSpPr>
                <a:grpSpLocks/>
              </p:cNvGrpSpPr>
              <p:nvPr/>
            </p:nvGrpSpPr>
            <p:grpSpPr bwMode="auto">
              <a:xfrm>
                <a:off x="2640" y="1750"/>
                <a:ext cx="2709" cy="153"/>
                <a:chOff x="2715" y="1606"/>
                <a:chExt cx="2709" cy="153"/>
              </a:xfrm>
            </p:grpSpPr>
            <p:sp>
              <p:nvSpPr>
                <p:cNvPr id="22589" name="Line 61"/>
                <p:cNvSpPr>
                  <a:spLocks noChangeShapeType="1"/>
                </p:cNvSpPr>
                <p:nvPr/>
              </p:nvSpPr>
              <p:spPr bwMode="auto">
                <a:xfrm>
                  <a:off x="2858" y="1675"/>
                  <a:ext cx="2415" cy="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2590" name="Group 62"/>
                <p:cNvGrpSpPr>
                  <a:grpSpLocks/>
                </p:cNvGrpSpPr>
                <p:nvPr/>
              </p:nvGrpSpPr>
              <p:grpSpPr bwMode="auto">
                <a:xfrm>
                  <a:off x="2715" y="1606"/>
                  <a:ext cx="134" cy="143"/>
                  <a:chOff x="2715" y="1606"/>
                  <a:chExt cx="134" cy="143"/>
                </a:xfrm>
              </p:grpSpPr>
              <p:sp>
                <p:nvSpPr>
                  <p:cNvPr id="2259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753" y="1606"/>
                    <a:ext cx="56" cy="14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92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15" y="1606"/>
                    <a:ext cx="134" cy="14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593" name="Group 65"/>
                <p:cNvGrpSpPr>
                  <a:grpSpLocks/>
                </p:cNvGrpSpPr>
                <p:nvPr/>
              </p:nvGrpSpPr>
              <p:grpSpPr bwMode="auto">
                <a:xfrm>
                  <a:off x="5328" y="1617"/>
                  <a:ext cx="96" cy="142"/>
                  <a:chOff x="5328" y="1617"/>
                  <a:chExt cx="96" cy="142"/>
                </a:xfrm>
              </p:grpSpPr>
              <p:sp>
                <p:nvSpPr>
                  <p:cNvPr id="22594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8" y="1657"/>
                    <a:ext cx="17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95" name="Freeform 67"/>
                  <p:cNvSpPr>
                    <a:spLocks/>
                  </p:cNvSpPr>
                  <p:nvPr/>
                </p:nvSpPr>
                <p:spPr bwMode="auto">
                  <a:xfrm>
                    <a:off x="5345" y="1617"/>
                    <a:ext cx="79" cy="40"/>
                  </a:xfrm>
                  <a:custGeom>
                    <a:avLst/>
                    <a:gdLst>
                      <a:gd name="T0" fmla="*/ 404 w 404"/>
                      <a:gd name="T1" fmla="*/ 202 h 202"/>
                      <a:gd name="T2" fmla="*/ 383 w 404"/>
                      <a:gd name="T3" fmla="*/ 59 h 202"/>
                      <a:gd name="T4" fmla="*/ 256 w 404"/>
                      <a:gd name="T5" fmla="*/ 0 h 202"/>
                      <a:gd name="T6" fmla="*/ 98 w 404"/>
                      <a:gd name="T7" fmla="*/ 59 h 202"/>
                      <a:gd name="T8" fmla="*/ 0 w 404"/>
                      <a:gd name="T9" fmla="*/ 20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4" h="202">
                        <a:moveTo>
                          <a:pt x="404" y="202"/>
                        </a:moveTo>
                        <a:lnTo>
                          <a:pt x="383" y="59"/>
                        </a:lnTo>
                        <a:lnTo>
                          <a:pt x="256" y="0"/>
                        </a:lnTo>
                        <a:lnTo>
                          <a:pt x="98" y="59"/>
                        </a:lnTo>
                        <a:lnTo>
                          <a:pt x="0" y="202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96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8" y="1657"/>
                    <a:ext cx="16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auto">
                  <a:xfrm>
                    <a:off x="5328" y="1720"/>
                    <a:ext cx="80" cy="39"/>
                  </a:xfrm>
                  <a:custGeom>
                    <a:avLst/>
                    <a:gdLst>
                      <a:gd name="T0" fmla="*/ 0 w 403"/>
                      <a:gd name="T1" fmla="*/ 0 h 203"/>
                      <a:gd name="T2" fmla="*/ 20 w 403"/>
                      <a:gd name="T3" fmla="*/ 143 h 203"/>
                      <a:gd name="T4" fmla="*/ 147 w 403"/>
                      <a:gd name="T5" fmla="*/ 203 h 203"/>
                      <a:gd name="T6" fmla="*/ 306 w 403"/>
                      <a:gd name="T7" fmla="*/ 143 h 203"/>
                      <a:gd name="T8" fmla="*/ 403 w 403"/>
                      <a:gd name="T9" fmla="*/ 0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3" h="203">
                        <a:moveTo>
                          <a:pt x="0" y="0"/>
                        </a:moveTo>
                        <a:lnTo>
                          <a:pt x="20" y="143"/>
                        </a:lnTo>
                        <a:lnTo>
                          <a:pt x="147" y="203"/>
                        </a:lnTo>
                        <a:lnTo>
                          <a:pt x="306" y="143"/>
                        </a:lnTo>
                        <a:lnTo>
                          <a:pt x="403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2598" name="Line 70"/>
              <p:cNvSpPr>
                <a:spLocks noChangeShapeType="1"/>
              </p:cNvSpPr>
              <p:nvPr/>
            </p:nvSpPr>
            <p:spPr bwMode="auto">
              <a:xfrm>
                <a:off x="3292" y="2328"/>
                <a:ext cx="821" cy="501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9" name="Line 71"/>
              <p:cNvSpPr>
                <a:spLocks noChangeShapeType="1"/>
              </p:cNvSpPr>
              <p:nvPr/>
            </p:nvSpPr>
            <p:spPr bwMode="auto">
              <a:xfrm flipV="1">
                <a:off x="3292" y="817"/>
                <a:ext cx="829" cy="875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0" name="Line 72"/>
              <p:cNvSpPr>
                <a:spLocks noChangeShapeType="1"/>
              </p:cNvSpPr>
              <p:nvPr/>
            </p:nvSpPr>
            <p:spPr bwMode="auto">
              <a:xfrm flipH="1">
                <a:off x="4116" y="1943"/>
                <a:ext cx="577" cy="886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1" name="Line 73"/>
              <p:cNvSpPr>
                <a:spLocks noChangeShapeType="1"/>
              </p:cNvSpPr>
              <p:nvPr/>
            </p:nvSpPr>
            <p:spPr bwMode="auto">
              <a:xfrm flipH="1" flipV="1">
                <a:off x="4124" y="814"/>
                <a:ext cx="565" cy="687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2" name="Line 74"/>
              <p:cNvSpPr>
                <a:spLocks noChangeShapeType="1"/>
              </p:cNvSpPr>
              <p:nvPr/>
            </p:nvSpPr>
            <p:spPr bwMode="auto">
              <a:xfrm flipV="1">
                <a:off x="891" y="1443"/>
                <a:ext cx="532" cy="997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3" name="Line 75"/>
              <p:cNvSpPr>
                <a:spLocks noChangeShapeType="1"/>
              </p:cNvSpPr>
              <p:nvPr/>
            </p:nvSpPr>
            <p:spPr bwMode="auto">
              <a:xfrm>
                <a:off x="1423" y="1443"/>
                <a:ext cx="243" cy="586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4" name="Line 76"/>
              <p:cNvSpPr>
                <a:spLocks noChangeShapeType="1"/>
              </p:cNvSpPr>
              <p:nvPr/>
            </p:nvSpPr>
            <p:spPr bwMode="auto">
              <a:xfrm>
                <a:off x="3292" y="1692"/>
                <a:ext cx="1" cy="6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5" name="Line 77"/>
              <p:cNvSpPr>
                <a:spLocks noChangeShapeType="1"/>
              </p:cNvSpPr>
              <p:nvPr/>
            </p:nvSpPr>
            <p:spPr bwMode="auto">
              <a:xfrm>
                <a:off x="4689" y="1501"/>
                <a:ext cx="2" cy="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6" name="Freeform 78"/>
              <p:cNvSpPr>
                <a:spLocks/>
              </p:cNvSpPr>
              <p:nvPr/>
            </p:nvSpPr>
            <p:spPr bwMode="auto">
              <a:xfrm>
                <a:off x="4079" y="2881"/>
                <a:ext cx="82" cy="143"/>
              </a:xfrm>
              <a:custGeom>
                <a:avLst/>
                <a:gdLst>
                  <a:gd name="T0" fmla="*/ 195 w 415"/>
                  <a:gd name="T1" fmla="*/ 0 h 727"/>
                  <a:gd name="T2" fmla="*/ 0 w 415"/>
                  <a:gd name="T3" fmla="*/ 727 h 727"/>
                  <a:gd name="T4" fmla="*/ 182 w 415"/>
                  <a:gd name="T5" fmla="*/ 727 h 727"/>
                  <a:gd name="T6" fmla="*/ 293 w 415"/>
                  <a:gd name="T7" fmla="*/ 686 h 727"/>
                  <a:gd name="T8" fmla="*/ 362 w 415"/>
                  <a:gd name="T9" fmla="*/ 586 h 727"/>
                  <a:gd name="T10" fmla="*/ 415 w 415"/>
                  <a:gd name="T11" fmla="*/ 384 h 727"/>
                  <a:gd name="T12" fmla="*/ 401 w 415"/>
                  <a:gd name="T13" fmla="*/ 284 h 727"/>
                  <a:gd name="T14" fmla="*/ 312 w 415"/>
                  <a:gd name="T15" fmla="*/ 242 h 727"/>
                  <a:gd name="T16" fmla="*/ 130 w 415"/>
                  <a:gd name="T17" fmla="*/ 242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5" h="727">
                    <a:moveTo>
                      <a:pt x="195" y="0"/>
                    </a:moveTo>
                    <a:lnTo>
                      <a:pt x="0" y="727"/>
                    </a:lnTo>
                    <a:lnTo>
                      <a:pt x="182" y="727"/>
                    </a:lnTo>
                    <a:lnTo>
                      <a:pt x="293" y="686"/>
                    </a:lnTo>
                    <a:lnTo>
                      <a:pt x="362" y="586"/>
                    </a:lnTo>
                    <a:lnTo>
                      <a:pt x="415" y="384"/>
                    </a:lnTo>
                    <a:lnTo>
                      <a:pt x="401" y="284"/>
                    </a:lnTo>
                    <a:lnTo>
                      <a:pt x="312" y="242"/>
                    </a:lnTo>
                    <a:lnTo>
                      <a:pt x="130" y="24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607" name="Group 79"/>
              <p:cNvGrpSpPr>
                <a:grpSpLocks/>
              </p:cNvGrpSpPr>
              <p:nvPr/>
            </p:nvGrpSpPr>
            <p:grpSpPr bwMode="auto">
              <a:xfrm>
                <a:off x="4087" y="596"/>
                <a:ext cx="157" cy="142"/>
                <a:chOff x="4162" y="452"/>
                <a:chExt cx="157" cy="142"/>
              </a:xfrm>
            </p:grpSpPr>
            <p:sp>
              <p:nvSpPr>
                <p:cNvPr id="22608" name="Freeform 80"/>
                <p:cNvSpPr>
                  <a:spLocks/>
                </p:cNvSpPr>
                <p:nvPr/>
              </p:nvSpPr>
              <p:spPr bwMode="auto">
                <a:xfrm>
                  <a:off x="4162" y="452"/>
                  <a:ext cx="81" cy="142"/>
                </a:xfrm>
                <a:custGeom>
                  <a:avLst/>
                  <a:gdLst>
                    <a:gd name="T0" fmla="*/ 194 w 415"/>
                    <a:gd name="T1" fmla="*/ 0 h 728"/>
                    <a:gd name="T2" fmla="*/ 0 w 415"/>
                    <a:gd name="T3" fmla="*/ 728 h 728"/>
                    <a:gd name="T4" fmla="*/ 182 w 415"/>
                    <a:gd name="T5" fmla="*/ 728 h 728"/>
                    <a:gd name="T6" fmla="*/ 293 w 415"/>
                    <a:gd name="T7" fmla="*/ 686 h 728"/>
                    <a:gd name="T8" fmla="*/ 361 w 415"/>
                    <a:gd name="T9" fmla="*/ 586 h 728"/>
                    <a:gd name="T10" fmla="*/ 415 w 415"/>
                    <a:gd name="T11" fmla="*/ 384 h 728"/>
                    <a:gd name="T12" fmla="*/ 400 w 415"/>
                    <a:gd name="T13" fmla="*/ 284 h 728"/>
                    <a:gd name="T14" fmla="*/ 312 w 415"/>
                    <a:gd name="T15" fmla="*/ 242 h 728"/>
                    <a:gd name="T16" fmla="*/ 130 w 415"/>
                    <a:gd name="T17" fmla="*/ 242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5" h="728">
                      <a:moveTo>
                        <a:pt x="194" y="0"/>
                      </a:moveTo>
                      <a:lnTo>
                        <a:pt x="0" y="728"/>
                      </a:lnTo>
                      <a:lnTo>
                        <a:pt x="182" y="728"/>
                      </a:lnTo>
                      <a:lnTo>
                        <a:pt x="293" y="686"/>
                      </a:lnTo>
                      <a:lnTo>
                        <a:pt x="361" y="586"/>
                      </a:lnTo>
                      <a:lnTo>
                        <a:pt x="415" y="384"/>
                      </a:lnTo>
                      <a:lnTo>
                        <a:pt x="400" y="284"/>
                      </a:lnTo>
                      <a:lnTo>
                        <a:pt x="312" y="242"/>
                      </a:lnTo>
                      <a:lnTo>
                        <a:pt x="130" y="242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09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4302" y="452"/>
                  <a:ext cx="17" cy="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10" name="Group 82"/>
              <p:cNvGrpSpPr>
                <a:grpSpLocks/>
              </p:cNvGrpSpPr>
              <p:nvPr/>
            </p:nvGrpSpPr>
            <p:grpSpPr bwMode="auto">
              <a:xfrm>
                <a:off x="4735" y="1945"/>
                <a:ext cx="66" cy="98"/>
                <a:chOff x="4810" y="1801"/>
                <a:chExt cx="66" cy="98"/>
              </a:xfrm>
            </p:grpSpPr>
            <p:sp>
              <p:nvSpPr>
                <p:cNvPr id="2261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831" y="1897"/>
                  <a:ext cx="20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12" name="Freeform 84"/>
                <p:cNvSpPr>
                  <a:spLocks/>
                </p:cNvSpPr>
                <p:nvPr/>
              </p:nvSpPr>
              <p:spPr bwMode="auto">
                <a:xfrm>
                  <a:off x="4810" y="1869"/>
                  <a:ext cx="21" cy="28"/>
                </a:xfrm>
                <a:custGeom>
                  <a:avLst/>
                  <a:gdLst>
                    <a:gd name="T0" fmla="*/ 0 w 103"/>
                    <a:gd name="T1" fmla="*/ 0 h 141"/>
                    <a:gd name="T2" fmla="*/ 14 w 103"/>
                    <a:gd name="T3" fmla="*/ 100 h 141"/>
                    <a:gd name="T4" fmla="*/ 103 w 103"/>
                    <a:gd name="T5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3" h="141">
                      <a:moveTo>
                        <a:pt x="0" y="0"/>
                      </a:moveTo>
                      <a:lnTo>
                        <a:pt x="14" y="100"/>
                      </a:lnTo>
                      <a:lnTo>
                        <a:pt x="103" y="14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1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810" y="1830"/>
                  <a:ext cx="11" cy="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14" name="Freeform 86"/>
                <p:cNvSpPr>
                  <a:spLocks/>
                </p:cNvSpPr>
                <p:nvPr/>
              </p:nvSpPr>
              <p:spPr bwMode="auto">
                <a:xfrm>
                  <a:off x="4821" y="1801"/>
                  <a:ext cx="35" cy="29"/>
                </a:xfrm>
                <a:custGeom>
                  <a:avLst/>
                  <a:gdLst>
                    <a:gd name="T0" fmla="*/ 179 w 179"/>
                    <a:gd name="T1" fmla="*/ 0 h 142"/>
                    <a:gd name="T2" fmla="*/ 68 w 179"/>
                    <a:gd name="T3" fmla="*/ 42 h 142"/>
                    <a:gd name="T4" fmla="*/ 0 w 179"/>
                    <a:gd name="T5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9" h="142">
                      <a:moveTo>
                        <a:pt x="179" y="0"/>
                      </a:moveTo>
                      <a:lnTo>
                        <a:pt x="68" y="42"/>
                      </a:lnTo>
                      <a:lnTo>
                        <a:pt x="0" y="142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15" name="Line 87"/>
                <p:cNvSpPr>
                  <a:spLocks noChangeShapeType="1"/>
                </p:cNvSpPr>
                <p:nvPr/>
              </p:nvSpPr>
              <p:spPr bwMode="auto">
                <a:xfrm>
                  <a:off x="4856" y="1801"/>
                  <a:ext cx="20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16" name="Group 88"/>
              <p:cNvGrpSpPr>
                <a:grpSpLocks/>
              </p:cNvGrpSpPr>
              <p:nvPr/>
            </p:nvGrpSpPr>
            <p:grpSpPr bwMode="auto">
              <a:xfrm>
                <a:off x="4741" y="1407"/>
                <a:ext cx="134" cy="145"/>
                <a:chOff x="4816" y="1263"/>
                <a:chExt cx="134" cy="145"/>
              </a:xfrm>
            </p:grpSpPr>
            <p:sp>
              <p:nvSpPr>
                <p:cNvPr id="22617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4837" y="1406"/>
                  <a:ext cx="1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18" name="Freeform 90"/>
                <p:cNvSpPr>
                  <a:spLocks/>
                </p:cNvSpPr>
                <p:nvPr/>
              </p:nvSpPr>
              <p:spPr bwMode="auto">
                <a:xfrm>
                  <a:off x="4816" y="1379"/>
                  <a:ext cx="21" cy="27"/>
                </a:xfrm>
                <a:custGeom>
                  <a:avLst/>
                  <a:gdLst>
                    <a:gd name="T0" fmla="*/ 0 w 104"/>
                    <a:gd name="T1" fmla="*/ 0 h 141"/>
                    <a:gd name="T2" fmla="*/ 15 w 104"/>
                    <a:gd name="T3" fmla="*/ 99 h 141"/>
                    <a:gd name="T4" fmla="*/ 104 w 104"/>
                    <a:gd name="T5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141">
                      <a:moveTo>
                        <a:pt x="0" y="0"/>
                      </a:moveTo>
                      <a:lnTo>
                        <a:pt x="15" y="99"/>
                      </a:lnTo>
                      <a:lnTo>
                        <a:pt x="104" y="14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1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816" y="1338"/>
                  <a:ext cx="11" cy="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20" name="Freeform 92"/>
                <p:cNvSpPr>
                  <a:spLocks/>
                </p:cNvSpPr>
                <p:nvPr/>
              </p:nvSpPr>
              <p:spPr bwMode="auto">
                <a:xfrm>
                  <a:off x="4827" y="1312"/>
                  <a:ext cx="35" cy="26"/>
                </a:xfrm>
                <a:custGeom>
                  <a:avLst/>
                  <a:gdLst>
                    <a:gd name="T0" fmla="*/ 179 w 179"/>
                    <a:gd name="T1" fmla="*/ 0 h 141"/>
                    <a:gd name="T2" fmla="*/ 68 w 179"/>
                    <a:gd name="T3" fmla="*/ 41 h 141"/>
                    <a:gd name="T4" fmla="*/ 0 w 179"/>
                    <a:gd name="T5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9" h="141">
                      <a:moveTo>
                        <a:pt x="179" y="0"/>
                      </a:moveTo>
                      <a:lnTo>
                        <a:pt x="68" y="41"/>
                      </a:lnTo>
                      <a:lnTo>
                        <a:pt x="0" y="14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21" name="Line 93"/>
                <p:cNvSpPr>
                  <a:spLocks noChangeShapeType="1"/>
                </p:cNvSpPr>
                <p:nvPr/>
              </p:nvSpPr>
              <p:spPr bwMode="auto">
                <a:xfrm>
                  <a:off x="4862" y="1312"/>
                  <a:ext cx="2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2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4934" y="1263"/>
                  <a:ext cx="16" cy="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23" name="Group 95"/>
              <p:cNvGrpSpPr>
                <a:grpSpLocks/>
              </p:cNvGrpSpPr>
              <p:nvPr/>
            </p:nvGrpSpPr>
            <p:grpSpPr bwMode="auto">
              <a:xfrm>
                <a:off x="3155" y="1569"/>
                <a:ext cx="151" cy="142"/>
                <a:chOff x="3230" y="1425"/>
                <a:chExt cx="151" cy="142"/>
              </a:xfrm>
            </p:grpSpPr>
            <p:sp>
              <p:nvSpPr>
                <p:cNvPr id="22624" name="Line 96"/>
                <p:cNvSpPr>
                  <a:spLocks noChangeShapeType="1"/>
                </p:cNvSpPr>
                <p:nvPr/>
              </p:nvSpPr>
              <p:spPr bwMode="auto">
                <a:xfrm>
                  <a:off x="3368" y="1549"/>
                  <a:ext cx="2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2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365" y="1425"/>
                  <a:ext cx="16" cy="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26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3279" y="1468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27" name="Freeform 99"/>
                <p:cNvSpPr>
                  <a:spLocks/>
                </p:cNvSpPr>
                <p:nvPr/>
              </p:nvSpPr>
              <p:spPr bwMode="auto">
                <a:xfrm>
                  <a:off x="3294" y="1548"/>
                  <a:ext cx="8" cy="19"/>
                </a:xfrm>
                <a:custGeom>
                  <a:avLst/>
                  <a:gdLst>
                    <a:gd name="T0" fmla="*/ 0 w 37"/>
                    <a:gd name="T1" fmla="*/ 0 h 94"/>
                    <a:gd name="T2" fmla="*/ 3 w 37"/>
                    <a:gd name="T3" fmla="*/ 54 h 94"/>
                    <a:gd name="T4" fmla="*/ 37 w 37"/>
                    <a:gd name="T5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94">
                      <a:moveTo>
                        <a:pt x="0" y="0"/>
                      </a:moveTo>
                      <a:lnTo>
                        <a:pt x="3" y="54"/>
                      </a:lnTo>
                      <a:lnTo>
                        <a:pt x="37" y="9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28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3294" y="1468"/>
                  <a:ext cx="21" cy="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29" name="Freeform 101"/>
                <p:cNvSpPr>
                  <a:spLocks/>
                </p:cNvSpPr>
                <p:nvPr/>
              </p:nvSpPr>
              <p:spPr bwMode="auto">
                <a:xfrm>
                  <a:off x="3230" y="1468"/>
                  <a:ext cx="64" cy="96"/>
                </a:xfrm>
                <a:custGeom>
                  <a:avLst/>
                  <a:gdLst>
                    <a:gd name="T0" fmla="*/ 248 w 334"/>
                    <a:gd name="T1" fmla="*/ 0 h 487"/>
                    <a:gd name="T2" fmla="*/ 175 w 334"/>
                    <a:gd name="T3" fmla="*/ 0 h 487"/>
                    <a:gd name="T4" fmla="*/ 116 w 334"/>
                    <a:gd name="T5" fmla="*/ 21 h 487"/>
                    <a:gd name="T6" fmla="*/ 82 w 334"/>
                    <a:gd name="T7" fmla="*/ 76 h 487"/>
                    <a:gd name="T8" fmla="*/ 0 w 334"/>
                    <a:gd name="T9" fmla="*/ 383 h 487"/>
                    <a:gd name="T10" fmla="*/ 14 w 334"/>
                    <a:gd name="T11" fmla="*/ 454 h 487"/>
                    <a:gd name="T12" fmla="*/ 80 w 334"/>
                    <a:gd name="T13" fmla="*/ 487 h 487"/>
                    <a:gd name="T14" fmla="*/ 158 w 334"/>
                    <a:gd name="T15" fmla="*/ 487 h 487"/>
                    <a:gd name="T16" fmla="*/ 334 w 334"/>
                    <a:gd name="T17" fmla="*/ 39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4" h="487">
                      <a:moveTo>
                        <a:pt x="248" y="0"/>
                      </a:moveTo>
                      <a:lnTo>
                        <a:pt x="175" y="0"/>
                      </a:lnTo>
                      <a:lnTo>
                        <a:pt x="116" y="21"/>
                      </a:lnTo>
                      <a:lnTo>
                        <a:pt x="82" y="76"/>
                      </a:lnTo>
                      <a:lnTo>
                        <a:pt x="0" y="383"/>
                      </a:lnTo>
                      <a:lnTo>
                        <a:pt x="14" y="454"/>
                      </a:lnTo>
                      <a:lnTo>
                        <a:pt x="80" y="487"/>
                      </a:lnTo>
                      <a:lnTo>
                        <a:pt x="158" y="487"/>
                      </a:lnTo>
                      <a:lnTo>
                        <a:pt x="334" y="39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30" name="Group 102"/>
              <p:cNvGrpSpPr>
                <a:grpSpLocks/>
              </p:cNvGrpSpPr>
              <p:nvPr/>
            </p:nvGrpSpPr>
            <p:grpSpPr bwMode="auto">
              <a:xfrm>
                <a:off x="3150" y="2344"/>
                <a:ext cx="87" cy="97"/>
                <a:chOff x="3225" y="2200"/>
                <a:chExt cx="87" cy="97"/>
              </a:xfrm>
            </p:grpSpPr>
            <p:sp>
              <p:nvSpPr>
                <p:cNvPr id="22631" name="Freeform 103"/>
                <p:cNvSpPr>
                  <a:spLocks/>
                </p:cNvSpPr>
                <p:nvPr/>
              </p:nvSpPr>
              <p:spPr bwMode="auto">
                <a:xfrm>
                  <a:off x="3225" y="2200"/>
                  <a:ext cx="66" cy="94"/>
                </a:xfrm>
                <a:custGeom>
                  <a:avLst/>
                  <a:gdLst>
                    <a:gd name="T0" fmla="*/ 248 w 334"/>
                    <a:gd name="T1" fmla="*/ 0 h 488"/>
                    <a:gd name="T2" fmla="*/ 176 w 334"/>
                    <a:gd name="T3" fmla="*/ 0 h 488"/>
                    <a:gd name="T4" fmla="*/ 115 w 334"/>
                    <a:gd name="T5" fmla="*/ 22 h 488"/>
                    <a:gd name="T6" fmla="*/ 82 w 334"/>
                    <a:gd name="T7" fmla="*/ 76 h 488"/>
                    <a:gd name="T8" fmla="*/ 0 w 334"/>
                    <a:gd name="T9" fmla="*/ 383 h 488"/>
                    <a:gd name="T10" fmla="*/ 15 w 334"/>
                    <a:gd name="T11" fmla="*/ 455 h 488"/>
                    <a:gd name="T12" fmla="*/ 80 w 334"/>
                    <a:gd name="T13" fmla="*/ 488 h 488"/>
                    <a:gd name="T14" fmla="*/ 159 w 334"/>
                    <a:gd name="T15" fmla="*/ 488 h 488"/>
                    <a:gd name="T16" fmla="*/ 334 w 334"/>
                    <a:gd name="T17" fmla="*/ 391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4" h="488">
                      <a:moveTo>
                        <a:pt x="248" y="0"/>
                      </a:moveTo>
                      <a:lnTo>
                        <a:pt x="176" y="0"/>
                      </a:lnTo>
                      <a:lnTo>
                        <a:pt x="115" y="22"/>
                      </a:lnTo>
                      <a:lnTo>
                        <a:pt x="82" y="76"/>
                      </a:lnTo>
                      <a:lnTo>
                        <a:pt x="0" y="383"/>
                      </a:lnTo>
                      <a:lnTo>
                        <a:pt x="15" y="455"/>
                      </a:lnTo>
                      <a:lnTo>
                        <a:pt x="80" y="488"/>
                      </a:lnTo>
                      <a:lnTo>
                        <a:pt x="159" y="488"/>
                      </a:lnTo>
                      <a:lnTo>
                        <a:pt x="334" y="39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auto">
                <a:xfrm>
                  <a:off x="3291" y="2279"/>
                  <a:ext cx="6" cy="18"/>
                </a:xfrm>
                <a:custGeom>
                  <a:avLst/>
                  <a:gdLst>
                    <a:gd name="T0" fmla="*/ 0 w 37"/>
                    <a:gd name="T1" fmla="*/ 0 h 94"/>
                    <a:gd name="T2" fmla="*/ 3 w 37"/>
                    <a:gd name="T3" fmla="*/ 53 h 94"/>
                    <a:gd name="T4" fmla="*/ 37 w 37"/>
                    <a:gd name="T5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94">
                      <a:moveTo>
                        <a:pt x="0" y="0"/>
                      </a:moveTo>
                      <a:lnTo>
                        <a:pt x="3" y="53"/>
                      </a:lnTo>
                      <a:lnTo>
                        <a:pt x="37" y="9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33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3291" y="2200"/>
                  <a:ext cx="21" cy="7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34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274" y="2200"/>
                  <a:ext cx="38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35" name="Group 107"/>
              <p:cNvGrpSpPr>
                <a:grpSpLocks/>
              </p:cNvGrpSpPr>
              <p:nvPr/>
            </p:nvGrpSpPr>
            <p:grpSpPr bwMode="auto">
              <a:xfrm>
                <a:off x="1545" y="1621"/>
                <a:ext cx="235" cy="220"/>
                <a:chOff x="1545" y="1621"/>
                <a:chExt cx="235" cy="220"/>
              </a:xfrm>
            </p:grpSpPr>
            <p:sp>
              <p:nvSpPr>
                <p:cNvPr id="22636" name="Freeform 108"/>
                <p:cNvSpPr>
                  <a:spLocks/>
                </p:cNvSpPr>
                <p:nvPr/>
              </p:nvSpPr>
              <p:spPr bwMode="auto">
                <a:xfrm>
                  <a:off x="1545" y="1773"/>
                  <a:ext cx="68" cy="68"/>
                </a:xfrm>
                <a:custGeom>
                  <a:avLst/>
                  <a:gdLst>
                    <a:gd name="T0" fmla="*/ 259 w 259"/>
                    <a:gd name="T1" fmla="*/ 130 h 259"/>
                    <a:gd name="T2" fmla="*/ 221 w 259"/>
                    <a:gd name="T3" fmla="*/ 38 h 259"/>
                    <a:gd name="T4" fmla="*/ 129 w 259"/>
                    <a:gd name="T5" fmla="*/ 0 h 259"/>
                    <a:gd name="T6" fmla="*/ 39 w 259"/>
                    <a:gd name="T7" fmla="*/ 38 h 259"/>
                    <a:gd name="T8" fmla="*/ 0 w 259"/>
                    <a:gd name="T9" fmla="*/ 130 h 259"/>
                    <a:gd name="T10" fmla="*/ 39 w 259"/>
                    <a:gd name="T11" fmla="*/ 220 h 259"/>
                    <a:gd name="T12" fmla="*/ 129 w 259"/>
                    <a:gd name="T13" fmla="*/ 259 h 259"/>
                    <a:gd name="T14" fmla="*/ 221 w 259"/>
                    <a:gd name="T15" fmla="*/ 220 h 259"/>
                    <a:gd name="T16" fmla="*/ 259 w 259"/>
                    <a:gd name="T17" fmla="*/ 13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9" h="259">
                      <a:moveTo>
                        <a:pt x="259" y="130"/>
                      </a:moveTo>
                      <a:lnTo>
                        <a:pt x="221" y="38"/>
                      </a:lnTo>
                      <a:lnTo>
                        <a:pt x="129" y="0"/>
                      </a:lnTo>
                      <a:lnTo>
                        <a:pt x="39" y="38"/>
                      </a:lnTo>
                      <a:lnTo>
                        <a:pt x="0" y="130"/>
                      </a:lnTo>
                      <a:lnTo>
                        <a:pt x="39" y="220"/>
                      </a:lnTo>
                      <a:lnTo>
                        <a:pt x="129" y="259"/>
                      </a:lnTo>
                      <a:lnTo>
                        <a:pt x="221" y="220"/>
                      </a:lnTo>
                      <a:lnTo>
                        <a:pt x="259" y="1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2637" name="Group 109"/>
                <p:cNvGrpSpPr>
                  <a:grpSpLocks/>
                </p:cNvGrpSpPr>
                <p:nvPr/>
              </p:nvGrpSpPr>
              <p:grpSpPr bwMode="auto">
                <a:xfrm>
                  <a:off x="1670" y="1621"/>
                  <a:ext cx="110" cy="154"/>
                  <a:chOff x="1814" y="1621"/>
                  <a:chExt cx="110" cy="154"/>
                </a:xfrm>
              </p:grpSpPr>
              <p:sp>
                <p:nvSpPr>
                  <p:cNvPr id="22638" name="Freeform 110"/>
                  <p:cNvSpPr>
                    <a:spLocks/>
                  </p:cNvSpPr>
                  <p:nvPr/>
                </p:nvSpPr>
                <p:spPr bwMode="auto">
                  <a:xfrm>
                    <a:off x="1814" y="1621"/>
                    <a:ext cx="110" cy="154"/>
                  </a:xfrm>
                  <a:custGeom>
                    <a:avLst/>
                    <a:gdLst>
                      <a:gd name="T0" fmla="*/ 322 w 517"/>
                      <a:gd name="T1" fmla="*/ 727 h 727"/>
                      <a:gd name="T2" fmla="*/ 0 w 517"/>
                      <a:gd name="T3" fmla="*/ 727 h 727"/>
                      <a:gd name="T4" fmla="*/ 194 w 517"/>
                      <a:gd name="T5" fmla="*/ 0 h 727"/>
                      <a:gd name="T6" fmla="*/ 517 w 517"/>
                      <a:gd name="T7" fmla="*/ 0 h 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17" h="727">
                        <a:moveTo>
                          <a:pt x="322" y="727"/>
                        </a:moveTo>
                        <a:lnTo>
                          <a:pt x="0" y="727"/>
                        </a:lnTo>
                        <a:lnTo>
                          <a:pt x="194" y="0"/>
                        </a:lnTo>
                        <a:lnTo>
                          <a:pt x="517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39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7" y="1691"/>
                    <a:ext cx="51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2640" name="Line 112"/>
              <p:cNvSpPr>
                <a:spLocks noChangeShapeType="1"/>
              </p:cNvSpPr>
              <p:nvPr/>
            </p:nvSpPr>
            <p:spPr bwMode="auto">
              <a:xfrm>
                <a:off x="3594" y="1391"/>
                <a:ext cx="1" cy="10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641" name="Group 113"/>
              <p:cNvGrpSpPr>
                <a:grpSpLocks/>
              </p:cNvGrpSpPr>
              <p:nvPr/>
            </p:nvGrpSpPr>
            <p:grpSpPr bwMode="auto">
              <a:xfrm>
                <a:off x="3479" y="2482"/>
                <a:ext cx="154" cy="243"/>
                <a:chOff x="3554" y="2338"/>
                <a:chExt cx="154" cy="243"/>
              </a:xfrm>
            </p:grpSpPr>
            <p:grpSp>
              <p:nvGrpSpPr>
                <p:cNvPr id="22642" name="Group 114"/>
                <p:cNvGrpSpPr>
                  <a:grpSpLocks/>
                </p:cNvGrpSpPr>
                <p:nvPr/>
              </p:nvGrpSpPr>
              <p:grpSpPr bwMode="auto">
                <a:xfrm>
                  <a:off x="3554" y="2438"/>
                  <a:ext cx="94" cy="143"/>
                  <a:chOff x="3554" y="2438"/>
                  <a:chExt cx="94" cy="143"/>
                </a:xfrm>
              </p:grpSpPr>
              <p:sp>
                <p:nvSpPr>
                  <p:cNvPr id="22643" name="Freeform 115"/>
                  <p:cNvSpPr>
                    <a:spLocks/>
                  </p:cNvSpPr>
                  <p:nvPr/>
                </p:nvSpPr>
                <p:spPr bwMode="auto">
                  <a:xfrm>
                    <a:off x="3574" y="2438"/>
                    <a:ext cx="74" cy="143"/>
                  </a:xfrm>
                  <a:custGeom>
                    <a:avLst/>
                    <a:gdLst>
                      <a:gd name="T0" fmla="*/ 376 w 376"/>
                      <a:gd name="T1" fmla="*/ 0 h 728"/>
                      <a:gd name="T2" fmla="*/ 182 w 376"/>
                      <a:gd name="T3" fmla="*/ 728 h 728"/>
                      <a:gd name="T4" fmla="*/ 0 w 376"/>
                      <a:gd name="T5" fmla="*/ 728 h 7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76" h="728">
                        <a:moveTo>
                          <a:pt x="376" y="0"/>
                        </a:moveTo>
                        <a:lnTo>
                          <a:pt x="182" y="728"/>
                        </a:lnTo>
                        <a:lnTo>
                          <a:pt x="0" y="72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44" name="Freeform 116"/>
                  <p:cNvSpPr>
                    <a:spLocks/>
                  </p:cNvSpPr>
                  <p:nvPr/>
                </p:nvSpPr>
                <p:spPr bwMode="auto">
                  <a:xfrm>
                    <a:off x="3554" y="2552"/>
                    <a:ext cx="20" cy="29"/>
                  </a:xfrm>
                  <a:custGeom>
                    <a:avLst/>
                    <a:gdLst>
                      <a:gd name="T0" fmla="*/ 0 w 104"/>
                      <a:gd name="T1" fmla="*/ 0 h 142"/>
                      <a:gd name="T2" fmla="*/ 15 w 104"/>
                      <a:gd name="T3" fmla="*/ 100 h 142"/>
                      <a:gd name="T4" fmla="*/ 104 w 104"/>
                      <a:gd name="T5" fmla="*/ 142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4" h="142">
                        <a:moveTo>
                          <a:pt x="0" y="0"/>
                        </a:moveTo>
                        <a:lnTo>
                          <a:pt x="15" y="100"/>
                        </a:lnTo>
                        <a:lnTo>
                          <a:pt x="104" y="142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45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4" y="2513"/>
                    <a:ext cx="11" cy="3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46" name="Freeform 118"/>
                  <p:cNvSpPr>
                    <a:spLocks/>
                  </p:cNvSpPr>
                  <p:nvPr/>
                </p:nvSpPr>
                <p:spPr bwMode="auto">
                  <a:xfrm>
                    <a:off x="3565" y="2486"/>
                    <a:ext cx="35" cy="27"/>
                  </a:xfrm>
                  <a:custGeom>
                    <a:avLst/>
                    <a:gdLst>
                      <a:gd name="T0" fmla="*/ 179 w 179"/>
                      <a:gd name="T1" fmla="*/ 0 h 142"/>
                      <a:gd name="T2" fmla="*/ 68 w 179"/>
                      <a:gd name="T3" fmla="*/ 42 h 142"/>
                      <a:gd name="T4" fmla="*/ 0 w 179"/>
                      <a:gd name="T5" fmla="*/ 142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9" h="142">
                        <a:moveTo>
                          <a:pt x="179" y="0"/>
                        </a:moveTo>
                        <a:lnTo>
                          <a:pt x="68" y="42"/>
                        </a:lnTo>
                        <a:lnTo>
                          <a:pt x="0" y="142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47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486"/>
                    <a:ext cx="36" cy="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2648" name="Freeform 120"/>
                <p:cNvSpPr>
                  <a:spLocks/>
                </p:cNvSpPr>
                <p:nvPr/>
              </p:nvSpPr>
              <p:spPr bwMode="auto">
                <a:xfrm>
                  <a:off x="3640" y="2338"/>
                  <a:ext cx="68" cy="68"/>
                </a:xfrm>
                <a:custGeom>
                  <a:avLst/>
                  <a:gdLst>
                    <a:gd name="T0" fmla="*/ 258 w 258"/>
                    <a:gd name="T1" fmla="*/ 129 h 258"/>
                    <a:gd name="T2" fmla="*/ 221 w 258"/>
                    <a:gd name="T3" fmla="*/ 37 h 258"/>
                    <a:gd name="T4" fmla="*/ 129 w 258"/>
                    <a:gd name="T5" fmla="*/ 0 h 258"/>
                    <a:gd name="T6" fmla="*/ 37 w 258"/>
                    <a:gd name="T7" fmla="*/ 37 h 258"/>
                    <a:gd name="T8" fmla="*/ 0 w 258"/>
                    <a:gd name="T9" fmla="*/ 129 h 258"/>
                    <a:gd name="T10" fmla="*/ 37 w 258"/>
                    <a:gd name="T11" fmla="*/ 221 h 258"/>
                    <a:gd name="T12" fmla="*/ 129 w 258"/>
                    <a:gd name="T13" fmla="*/ 258 h 258"/>
                    <a:gd name="T14" fmla="*/ 221 w 258"/>
                    <a:gd name="T15" fmla="*/ 221 h 258"/>
                    <a:gd name="T16" fmla="*/ 258 w 258"/>
                    <a:gd name="T17" fmla="*/ 129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8" h="258">
                      <a:moveTo>
                        <a:pt x="258" y="129"/>
                      </a:moveTo>
                      <a:lnTo>
                        <a:pt x="221" y="37"/>
                      </a:lnTo>
                      <a:lnTo>
                        <a:pt x="129" y="0"/>
                      </a:lnTo>
                      <a:lnTo>
                        <a:pt x="37" y="37"/>
                      </a:lnTo>
                      <a:lnTo>
                        <a:pt x="0" y="129"/>
                      </a:lnTo>
                      <a:lnTo>
                        <a:pt x="37" y="221"/>
                      </a:lnTo>
                      <a:lnTo>
                        <a:pt x="129" y="258"/>
                      </a:lnTo>
                      <a:lnTo>
                        <a:pt x="221" y="221"/>
                      </a:lnTo>
                      <a:lnTo>
                        <a:pt x="258" y="1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49" name="Group 121"/>
              <p:cNvGrpSpPr>
                <a:grpSpLocks/>
              </p:cNvGrpSpPr>
              <p:nvPr/>
            </p:nvGrpSpPr>
            <p:grpSpPr bwMode="auto">
              <a:xfrm>
                <a:off x="3501" y="1150"/>
                <a:ext cx="150" cy="255"/>
                <a:chOff x="3576" y="1006"/>
                <a:chExt cx="150" cy="255"/>
              </a:xfrm>
            </p:grpSpPr>
            <p:grpSp>
              <p:nvGrpSpPr>
                <p:cNvPr id="22650" name="Group 122"/>
                <p:cNvGrpSpPr>
                  <a:grpSpLocks/>
                </p:cNvGrpSpPr>
                <p:nvPr/>
              </p:nvGrpSpPr>
              <p:grpSpPr bwMode="auto">
                <a:xfrm>
                  <a:off x="3576" y="1006"/>
                  <a:ext cx="150" cy="144"/>
                  <a:chOff x="3576" y="1006"/>
                  <a:chExt cx="150" cy="144"/>
                </a:xfrm>
              </p:grpSpPr>
              <p:sp>
                <p:nvSpPr>
                  <p:cNvPr id="22651" name="Freeform 123"/>
                  <p:cNvSpPr>
                    <a:spLocks/>
                  </p:cNvSpPr>
                  <p:nvPr/>
                </p:nvSpPr>
                <p:spPr bwMode="auto">
                  <a:xfrm>
                    <a:off x="3596" y="1006"/>
                    <a:ext cx="74" cy="144"/>
                  </a:xfrm>
                  <a:custGeom>
                    <a:avLst/>
                    <a:gdLst>
                      <a:gd name="T0" fmla="*/ 377 w 377"/>
                      <a:gd name="T1" fmla="*/ 0 h 727"/>
                      <a:gd name="T2" fmla="*/ 181 w 377"/>
                      <a:gd name="T3" fmla="*/ 727 h 727"/>
                      <a:gd name="T4" fmla="*/ 0 w 377"/>
                      <a:gd name="T5" fmla="*/ 727 h 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77" h="727">
                        <a:moveTo>
                          <a:pt x="377" y="0"/>
                        </a:moveTo>
                        <a:lnTo>
                          <a:pt x="181" y="727"/>
                        </a:lnTo>
                        <a:lnTo>
                          <a:pt x="0" y="727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52" name="Freeform 124"/>
                  <p:cNvSpPr>
                    <a:spLocks/>
                  </p:cNvSpPr>
                  <p:nvPr/>
                </p:nvSpPr>
                <p:spPr bwMode="auto">
                  <a:xfrm>
                    <a:off x="3576" y="1123"/>
                    <a:ext cx="20" cy="27"/>
                  </a:xfrm>
                  <a:custGeom>
                    <a:avLst/>
                    <a:gdLst>
                      <a:gd name="T0" fmla="*/ 0 w 103"/>
                      <a:gd name="T1" fmla="*/ 0 h 142"/>
                      <a:gd name="T2" fmla="*/ 14 w 103"/>
                      <a:gd name="T3" fmla="*/ 101 h 142"/>
                      <a:gd name="T4" fmla="*/ 103 w 103"/>
                      <a:gd name="T5" fmla="*/ 142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3" h="142">
                        <a:moveTo>
                          <a:pt x="0" y="0"/>
                        </a:moveTo>
                        <a:lnTo>
                          <a:pt x="14" y="101"/>
                        </a:lnTo>
                        <a:lnTo>
                          <a:pt x="103" y="142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53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6" y="1082"/>
                    <a:ext cx="11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54" name="Freeform 126"/>
                  <p:cNvSpPr>
                    <a:spLocks/>
                  </p:cNvSpPr>
                  <p:nvPr/>
                </p:nvSpPr>
                <p:spPr bwMode="auto">
                  <a:xfrm>
                    <a:off x="3587" y="1055"/>
                    <a:ext cx="35" cy="27"/>
                  </a:xfrm>
                  <a:custGeom>
                    <a:avLst/>
                    <a:gdLst>
                      <a:gd name="T0" fmla="*/ 179 w 179"/>
                      <a:gd name="T1" fmla="*/ 0 h 142"/>
                      <a:gd name="T2" fmla="*/ 68 w 179"/>
                      <a:gd name="T3" fmla="*/ 41 h 142"/>
                      <a:gd name="T4" fmla="*/ 0 w 179"/>
                      <a:gd name="T5" fmla="*/ 142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9" h="142">
                        <a:moveTo>
                          <a:pt x="179" y="0"/>
                        </a:moveTo>
                        <a:lnTo>
                          <a:pt x="68" y="41"/>
                        </a:lnTo>
                        <a:lnTo>
                          <a:pt x="0" y="142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55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622" y="1055"/>
                    <a:ext cx="36" cy="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56" name="Line 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0" y="1006"/>
                    <a:ext cx="16" cy="3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2657" name="Freeform 129"/>
                <p:cNvSpPr>
                  <a:spLocks/>
                </p:cNvSpPr>
                <p:nvPr/>
              </p:nvSpPr>
              <p:spPr bwMode="auto">
                <a:xfrm>
                  <a:off x="3632" y="1193"/>
                  <a:ext cx="68" cy="68"/>
                </a:xfrm>
                <a:custGeom>
                  <a:avLst/>
                  <a:gdLst>
                    <a:gd name="T0" fmla="*/ 258 w 258"/>
                    <a:gd name="T1" fmla="*/ 129 h 259"/>
                    <a:gd name="T2" fmla="*/ 221 w 258"/>
                    <a:gd name="T3" fmla="*/ 38 h 259"/>
                    <a:gd name="T4" fmla="*/ 129 w 258"/>
                    <a:gd name="T5" fmla="*/ 0 h 259"/>
                    <a:gd name="T6" fmla="*/ 37 w 258"/>
                    <a:gd name="T7" fmla="*/ 38 h 259"/>
                    <a:gd name="T8" fmla="*/ 0 w 258"/>
                    <a:gd name="T9" fmla="*/ 129 h 259"/>
                    <a:gd name="T10" fmla="*/ 37 w 258"/>
                    <a:gd name="T11" fmla="*/ 221 h 259"/>
                    <a:gd name="T12" fmla="*/ 129 w 258"/>
                    <a:gd name="T13" fmla="*/ 259 h 259"/>
                    <a:gd name="T14" fmla="*/ 221 w 258"/>
                    <a:gd name="T15" fmla="*/ 221 h 259"/>
                    <a:gd name="T16" fmla="*/ 258 w 258"/>
                    <a:gd name="T17" fmla="*/ 129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8" h="259">
                      <a:moveTo>
                        <a:pt x="258" y="129"/>
                      </a:moveTo>
                      <a:lnTo>
                        <a:pt x="221" y="38"/>
                      </a:lnTo>
                      <a:lnTo>
                        <a:pt x="129" y="0"/>
                      </a:lnTo>
                      <a:lnTo>
                        <a:pt x="37" y="38"/>
                      </a:lnTo>
                      <a:lnTo>
                        <a:pt x="0" y="129"/>
                      </a:lnTo>
                      <a:lnTo>
                        <a:pt x="37" y="221"/>
                      </a:lnTo>
                      <a:lnTo>
                        <a:pt x="129" y="259"/>
                      </a:lnTo>
                      <a:lnTo>
                        <a:pt x="221" y="221"/>
                      </a:lnTo>
                      <a:lnTo>
                        <a:pt x="258" y="1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2658" name="Line 130"/>
              <p:cNvSpPr>
                <a:spLocks noChangeShapeType="1"/>
              </p:cNvSpPr>
              <p:nvPr/>
            </p:nvSpPr>
            <p:spPr bwMode="auto">
              <a:xfrm>
                <a:off x="4404" y="1172"/>
                <a:ext cx="1" cy="12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59" name="Line 131"/>
              <p:cNvSpPr>
                <a:spLocks noChangeShapeType="1"/>
              </p:cNvSpPr>
              <p:nvPr/>
            </p:nvSpPr>
            <p:spPr bwMode="auto">
              <a:xfrm flipV="1">
                <a:off x="4114" y="805"/>
                <a:ext cx="2" cy="20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660" name="Group 132"/>
              <p:cNvGrpSpPr>
                <a:grpSpLocks/>
              </p:cNvGrpSpPr>
              <p:nvPr/>
            </p:nvGrpSpPr>
            <p:grpSpPr bwMode="auto">
              <a:xfrm>
                <a:off x="4381" y="2346"/>
                <a:ext cx="127" cy="177"/>
                <a:chOff x="4456" y="2202"/>
                <a:chExt cx="127" cy="177"/>
              </a:xfrm>
            </p:grpSpPr>
            <p:sp>
              <p:nvSpPr>
                <p:cNvPr id="22661" name="Freeform 133"/>
                <p:cNvSpPr>
                  <a:spLocks/>
                </p:cNvSpPr>
                <p:nvPr/>
              </p:nvSpPr>
              <p:spPr bwMode="auto">
                <a:xfrm>
                  <a:off x="4456" y="2202"/>
                  <a:ext cx="68" cy="68"/>
                </a:xfrm>
                <a:custGeom>
                  <a:avLst/>
                  <a:gdLst>
                    <a:gd name="T0" fmla="*/ 258 w 258"/>
                    <a:gd name="T1" fmla="*/ 129 h 259"/>
                    <a:gd name="T2" fmla="*/ 219 w 258"/>
                    <a:gd name="T3" fmla="*/ 38 h 259"/>
                    <a:gd name="T4" fmla="*/ 129 w 258"/>
                    <a:gd name="T5" fmla="*/ 0 h 259"/>
                    <a:gd name="T6" fmla="*/ 37 w 258"/>
                    <a:gd name="T7" fmla="*/ 38 h 259"/>
                    <a:gd name="T8" fmla="*/ 0 w 258"/>
                    <a:gd name="T9" fmla="*/ 129 h 259"/>
                    <a:gd name="T10" fmla="*/ 37 w 258"/>
                    <a:gd name="T11" fmla="*/ 221 h 259"/>
                    <a:gd name="T12" fmla="*/ 129 w 258"/>
                    <a:gd name="T13" fmla="*/ 259 h 259"/>
                    <a:gd name="T14" fmla="*/ 219 w 258"/>
                    <a:gd name="T15" fmla="*/ 221 h 259"/>
                    <a:gd name="T16" fmla="*/ 258 w 258"/>
                    <a:gd name="T17" fmla="*/ 129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8" h="259">
                      <a:moveTo>
                        <a:pt x="258" y="129"/>
                      </a:moveTo>
                      <a:lnTo>
                        <a:pt x="219" y="38"/>
                      </a:lnTo>
                      <a:lnTo>
                        <a:pt x="129" y="0"/>
                      </a:lnTo>
                      <a:lnTo>
                        <a:pt x="37" y="38"/>
                      </a:lnTo>
                      <a:lnTo>
                        <a:pt x="0" y="129"/>
                      </a:lnTo>
                      <a:lnTo>
                        <a:pt x="37" y="221"/>
                      </a:lnTo>
                      <a:lnTo>
                        <a:pt x="129" y="259"/>
                      </a:lnTo>
                      <a:lnTo>
                        <a:pt x="219" y="221"/>
                      </a:lnTo>
                      <a:lnTo>
                        <a:pt x="258" y="1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2662" name="Group 134"/>
                <p:cNvGrpSpPr>
                  <a:grpSpLocks/>
                </p:cNvGrpSpPr>
                <p:nvPr/>
              </p:nvGrpSpPr>
              <p:grpSpPr bwMode="auto">
                <a:xfrm>
                  <a:off x="4508" y="2282"/>
                  <a:ext cx="75" cy="97"/>
                  <a:chOff x="4508" y="2282"/>
                  <a:chExt cx="75" cy="97"/>
                </a:xfrm>
              </p:grpSpPr>
              <p:sp>
                <p:nvSpPr>
                  <p:cNvPr id="22663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7" y="2378"/>
                    <a:ext cx="39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64" name="Freeform 136"/>
                  <p:cNvSpPr>
                    <a:spLocks/>
                  </p:cNvSpPr>
                  <p:nvPr/>
                </p:nvSpPr>
                <p:spPr bwMode="auto">
                  <a:xfrm>
                    <a:off x="4508" y="2354"/>
                    <a:ext cx="19" cy="24"/>
                  </a:xfrm>
                  <a:custGeom>
                    <a:avLst/>
                    <a:gdLst>
                      <a:gd name="T0" fmla="*/ 0 w 88"/>
                      <a:gd name="T1" fmla="*/ 0 h 121"/>
                      <a:gd name="T2" fmla="*/ 13 w 88"/>
                      <a:gd name="T3" fmla="*/ 86 h 121"/>
                      <a:gd name="T4" fmla="*/ 88 w 88"/>
                      <a:gd name="T5" fmla="*/ 121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121">
                        <a:moveTo>
                          <a:pt x="0" y="0"/>
                        </a:moveTo>
                        <a:lnTo>
                          <a:pt x="13" y="86"/>
                        </a:lnTo>
                        <a:lnTo>
                          <a:pt x="88" y="121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65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08" y="2313"/>
                    <a:ext cx="11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66" name="Freeform 138"/>
                  <p:cNvSpPr>
                    <a:spLocks/>
                  </p:cNvSpPr>
                  <p:nvPr/>
                </p:nvSpPr>
                <p:spPr bwMode="auto">
                  <a:xfrm>
                    <a:off x="4519" y="2282"/>
                    <a:ext cx="64" cy="31"/>
                  </a:xfrm>
                  <a:custGeom>
                    <a:avLst/>
                    <a:gdLst>
                      <a:gd name="T0" fmla="*/ 323 w 323"/>
                      <a:gd name="T1" fmla="*/ 161 h 161"/>
                      <a:gd name="T2" fmla="*/ 306 w 323"/>
                      <a:gd name="T3" fmla="*/ 47 h 161"/>
                      <a:gd name="T4" fmla="*/ 205 w 323"/>
                      <a:gd name="T5" fmla="*/ 0 h 161"/>
                      <a:gd name="T6" fmla="*/ 78 w 323"/>
                      <a:gd name="T7" fmla="*/ 47 h 161"/>
                      <a:gd name="T8" fmla="*/ 0 w 323"/>
                      <a:gd name="T9" fmla="*/ 161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3" h="161">
                        <a:moveTo>
                          <a:pt x="323" y="161"/>
                        </a:moveTo>
                        <a:lnTo>
                          <a:pt x="306" y="47"/>
                        </a:lnTo>
                        <a:lnTo>
                          <a:pt x="205" y="0"/>
                        </a:lnTo>
                        <a:lnTo>
                          <a:pt x="78" y="47"/>
                        </a:lnTo>
                        <a:lnTo>
                          <a:pt x="0" y="161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67" name="Freeform 139"/>
                  <p:cNvSpPr>
                    <a:spLocks/>
                  </p:cNvSpPr>
                  <p:nvPr/>
                </p:nvSpPr>
                <p:spPr bwMode="auto">
                  <a:xfrm>
                    <a:off x="4516" y="2313"/>
                    <a:ext cx="67" cy="16"/>
                  </a:xfrm>
                  <a:custGeom>
                    <a:avLst/>
                    <a:gdLst>
                      <a:gd name="T0" fmla="*/ 344 w 344"/>
                      <a:gd name="T1" fmla="*/ 0 h 81"/>
                      <a:gd name="T2" fmla="*/ 322 w 344"/>
                      <a:gd name="T3" fmla="*/ 81 h 81"/>
                      <a:gd name="T4" fmla="*/ 0 w 344"/>
                      <a:gd name="T5" fmla="*/ 8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4" h="81">
                        <a:moveTo>
                          <a:pt x="344" y="0"/>
                        </a:moveTo>
                        <a:lnTo>
                          <a:pt x="322" y="81"/>
                        </a:lnTo>
                        <a:lnTo>
                          <a:pt x="0" y="81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2668" name="Group 140"/>
              <p:cNvGrpSpPr>
                <a:grpSpLocks/>
              </p:cNvGrpSpPr>
              <p:nvPr/>
            </p:nvGrpSpPr>
            <p:grpSpPr bwMode="auto">
              <a:xfrm>
                <a:off x="4373" y="957"/>
                <a:ext cx="219" cy="231"/>
                <a:chOff x="4448" y="813"/>
                <a:chExt cx="219" cy="231"/>
              </a:xfrm>
            </p:grpSpPr>
            <p:grpSp>
              <p:nvGrpSpPr>
                <p:cNvPr id="22669" name="Group 141"/>
                <p:cNvGrpSpPr>
                  <a:grpSpLocks/>
                </p:cNvGrpSpPr>
                <p:nvPr/>
              </p:nvGrpSpPr>
              <p:grpSpPr bwMode="auto">
                <a:xfrm>
                  <a:off x="4516" y="813"/>
                  <a:ext cx="151" cy="144"/>
                  <a:chOff x="4516" y="813"/>
                  <a:chExt cx="151" cy="144"/>
                </a:xfrm>
              </p:grpSpPr>
              <p:sp>
                <p:nvSpPr>
                  <p:cNvPr id="22670" name="Line 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3" y="956"/>
                    <a:ext cx="39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71" name="Freeform 143"/>
                  <p:cNvSpPr>
                    <a:spLocks/>
                  </p:cNvSpPr>
                  <p:nvPr/>
                </p:nvSpPr>
                <p:spPr bwMode="auto">
                  <a:xfrm>
                    <a:off x="4516" y="931"/>
                    <a:ext cx="17" cy="25"/>
                  </a:xfrm>
                  <a:custGeom>
                    <a:avLst/>
                    <a:gdLst>
                      <a:gd name="T0" fmla="*/ 0 w 89"/>
                      <a:gd name="T1" fmla="*/ 0 h 121"/>
                      <a:gd name="T2" fmla="*/ 13 w 89"/>
                      <a:gd name="T3" fmla="*/ 86 h 121"/>
                      <a:gd name="T4" fmla="*/ 89 w 89"/>
                      <a:gd name="T5" fmla="*/ 121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9" h="121">
                        <a:moveTo>
                          <a:pt x="0" y="0"/>
                        </a:moveTo>
                        <a:lnTo>
                          <a:pt x="13" y="86"/>
                        </a:lnTo>
                        <a:lnTo>
                          <a:pt x="89" y="121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72" name="Line 1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6" y="891"/>
                    <a:ext cx="11" cy="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73" name="Freeform 145"/>
                  <p:cNvSpPr>
                    <a:spLocks/>
                  </p:cNvSpPr>
                  <p:nvPr/>
                </p:nvSpPr>
                <p:spPr bwMode="auto">
                  <a:xfrm>
                    <a:off x="4527" y="860"/>
                    <a:ext cx="63" cy="31"/>
                  </a:xfrm>
                  <a:custGeom>
                    <a:avLst/>
                    <a:gdLst>
                      <a:gd name="T0" fmla="*/ 323 w 323"/>
                      <a:gd name="T1" fmla="*/ 161 h 161"/>
                      <a:gd name="T2" fmla="*/ 307 w 323"/>
                      <a:gd name="T3" fmla="*/ 47 h 161"/>
                      <a:gd name="T4" fmla="*/ 205 w 323"/>
                      <a:gd name="T5" fmla="*/ 0 h 161"/>
                      <a:gd name="T6" fmla="*/ 78 w 323"/>
                      <a:gd name="T7" fmla="*/ 47 h 161"/>
                      <a:gd name="T8" fmla="*/ 0 w 323"/>
                      <a:gd name="T9" fmla="*/ 161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3" h="161">
                        <a:moveTo>
                          <a:pt x="323" y="161"/>
                        </a:moveTo>
                        <a:lnTo>
                          <a:pt x="307" y="47"/>
                        </a:lnTo>
                        <a:lnTo>
                          <a:pt x="205" y="0"/>
                        </a:lnTo>
                        <a:lnTo>
                          <a:pt x="78" y="47"/>
                        </a:lnTo>
                        <a:lnTo>
                          <a:pt x="0" y="161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74" name="Freeform 146"/>
                  <p:cNvSpPr>
                    <a:spLocks/>
                  </p:cNvSpPr>
                  <p:nvPr/>
                </p:nvSpPr>
                <p:spPr bwMode="auto">
                  <a:xfrm>
                    <a:off x="4522" y="891"/>
                    <a:ext cx="68" cy="16"/>
                  </a:xfrm>
                  <a:custGeom>
                    <a:avLst/>
                    <a:gdLst>
                      <a:gd name="T0" fmla="*/ 345 w 345"/>
                      <a:gd name="T1" fmla="*/ 0 h 81"/>
                      <a:gd name="T2" fmla="*/ 323 w 345"/>
                      <a:gd name="T3" fmla="*/ 81 h 81"/>
                      <a:gd name="T4" fmla="*/ 0 w 345"/>
                      <a:gd name="T5" fmla="*/ 8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5" h="81">
                        <a:moveTo>
                          <a:pt x="345" y="0"/>
                        </a:moveTo>
                        <a:lnTo>
                          <a:pt x="323" y="81"/>
                        </a:lnTo>
                        <a:lnTo>
                          <a:pt x="0" y="81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75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0" y="813"/>
                    <a:ext cx="17" cy="3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2676" name="Freeform 148"/>
                <p:cNvSpPr>
                  <a:spLocks/>
                </p:cNvSpPr>
                <p:nvPr/>
              </p:nvSpPr>
              <p:spPr bwMode="auto">
                <a:xfrm>
                  <a:off x="4448" y="976"/>
                  <a:ext cx="68" cy="68"/>
                </a:xfrm>
                <a:custGeom>
                  <a:avLst/>
                  <a:gdLst>
                    <a:gd name="T0" fmla="*/ 258 w 258"/>
                    <a:gd name="T1" fmla="*/ 129 h 258"/>
                    <a:gd name="T2" fmla="*/ 219 w 258"/>
                    <a:gd name="T3" fmla="*/ 37 h 258"/>
                    <a:gd name="T4" fmla="*/ 129 w 258"/>
                    <a:gd name="T5" fmla="*/ 0 h 258"/>
                    <a:gd name="T6" fmla="*/ 37 w 258"/>
                    <a:gd name="T7" fmla="*/ 37 h 258"/>
                    <a:gd name="T8" fmla="*/ 0 w 258"/>
                    <a:gd name="T9" fmla="*/ 129 h 258"/>
                    <a:gd name="T10" fmla="*/ 37 w 258"/>
                    <a:gd name="T11" fmla="*/ 221 h 258"/>
                    <a:gd name="T12" fmla="*/ 129 w 258"/>
                    <a:gd name="T13" fmla="*/ 258 h 258"/>
                    <a:gd name="T14" fmla="*/ 219 w 258"/>
                    <a:gd name="T15" fmla="*/ 221 h 258"/>
                    <a:gd name="T16" fmla="*/ 258 w 258"/>
                    <a:gd name="T17" fmla="*/ 129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8" h="258">
                      <a:moveTo>
                        <a:pt x="258" y="129"/>
                      </a:moveTo>
                      <a:lnTo>
                        <a:pt x="219" y="37"/>
                      </a:lnTo>
                      <a:lnTo>
                        <a:pt x="129" y="0"/>
                      </a:lnTo>
                      <a:lnTo>
                        <a:pt x="37" y="37"/>
                      </a:lnTo>
                      <a:lnTo>
                        <a:pt x="0" y="129"/>
                      </a:lnTo>
                      <a:lnTo>
                        <a:pt x="37" y="221"/>
                      </a:lnTo>
                      <a:lnTo>
                        <a:pt x="129" y="258"/>
                      </a:lnTo>
                      <a:lnTo>
                        <a:pt x="219" y="221"/>
                      </a:lnTo>
                      <a:lnTo>
                        <a:pt x="258" y="1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77" name="Group 149"/>
              <p:cNvGrpSpPr>
                <a:grpSpLocks/>
              </p:cNvGrpSpPr>
              <p:nvPr/>
            </p:nvGrpSpPr>
            <p:grpSpPr bwMode="auto">
              <a:xfrm>
                <a:off x="932" y="1858"/>
                <a:ext cx="201" cy="226"/>
                <a:chOff x="932" y="1858"/>
                <a:chExt cx="201" cy="226"/>
              </a:xfrm>
            </p:grpSpPr>
            <p:sp>
              <p:nvSpPr>
                <p:cNvPr id="22678" name="Freeform 150"/>
                <p:cNvSpPr>
                  <a:spLocks/>
                </p:cNvSpPr>
                <p:nvPr/>
              </p:nvSpPr>
              <p:spPr bwMode="auto">
                <a:xfrm>
                  <a:off x="932" y="1858"/>
                  <a:ext cx="113" cy="153"/>
                </a:xfrm>
                <a:custGeom>
                  <a:avLst/>
                  <a:gdLst>
                    <a:gd name="T0" fmla="*/ 0 w 538"/>
                    <a:gd name="T1" fmla="*/ 726 h 726"/>
                    <a:gd name="T2" fmla="*/ 181 w 538"/>
                    <a:gd name="T3" fmla="*/ 726 h 726"/>
                    <a:gd name="T4" fmla="*/ 355 w 538"/>
                    <a:gd name="T5" fmla="*/ 661 h 726"/>
                    <a:gd name="T6" fmla="*/ 463 w 538"/>
                    <a:gd name="T7" fmla="*/ 504 h 726"/>
                    <a:gd name="T8" fmla="*/ 538 w 538"/>
                    <a:gd name="T9" fmla="*/ 221 h 726"/>
                    <a:gd name="T10" fmla="*/ 515 w 538"/>
                    <a:gd name="T11" fmla="*/ 65 h 726"/>
                    <a:gd name="T12" fmla="*/ 375 w 538"/>
                    <a:gd name="T13" fmla="*/ 0 h 726"/>
                    <a:gd name="T14" fmla="*/ 194 w 538"/>
                    <a:gd name="T15" fmla="*/ 0 h 726"/>
                    <a:gd name="T16" fmla="*/ 0 w 538"/>
                    <a:gd name="T17" fmla="*/ 726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8" h="726">
                      <a:moveTo>
                        <a:pt x="0" y="726"/>
                      </a:moveTo>
                      <a:lnTo>
                        <a:pt x="181" y="726"/>
                      </a:lnTo>
                      <a:lnTo>
                        <a:pt x="355" y="661"/>
                      </a:lnTo>
                      <a:lnTo>
                        <a:pt x="463" y="504"/>
                      </a:lnTo>
                      <a:lnTo>
                        <a:pt x="538" y="221"/>
                      </a:lnTo>
                      <a:lnTo>
                        <a:pt x="515" y="65"/>
                      </a:lnTo>
                      <a:lnTo>
                        <a:pt x="375" y="0"/>
                      </a:lnTo>
                      <a:lnTo>
                        <a:pt x="194" y="0"/>
                      </a:lnTo>
                      <a:lnTo>
                        <a:pt x="0" y="726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79" name="Freeform 151"/>
                <p:cNvSpPr>
                  <a:spLocks/>
                </p:cNvSpPr>
                <p:nvPr/>
              </p:nvSpPr>
              <p:spPr bwMode="auto">
                <a:xfrm>
                  <a:off x="1065" y="2016"/>
                  <a:ext cx="68" cy="68"/>
                </a:xfrm>
                <a:custGeom>
                  <a:avLst/>
                  <a:gdLst>
                    <a:gd name="T0" fmla="*/ 258 w 258"/>
                    <a:gd name="T1" fmla="*/ 129 h 258"/>
                    <a:gd name="T2" fmla="*/ 220 w 258"/>
                    <a:gd name="T3" fmla="*/ 38 h 258"/>
                    <a:gd name="T4" fmla="*/ 129 w 258"/>
                    <a:gd name="T5" fmla="*/ 0 h 258"/>
                    <a:gd name="T6" fmla="*/ 38 w 258"/>
                    <a:gd name="T7" fmla="*/ 38 h 258"/>
                    <a:gd name="T8" fmla="*/ 0 w 258"/>
                    <a:gd name="T9" fmla="*/ 129 h 258"/>
                    <a:gd name="T10" fmla="*/ 38 w 258"/>
                    <a:gd name="T11" fmla="*/ 221 h 258"/>
                    <a:gd name="T12" fmla="*/ 129 w 258"/>
                    <a:gd name="T13" fmla="*/ 258 h 258"/>
                    <a:gd name="T14" fmla="*/ 220 w 258"/>
                    <a:gd name="T15" fmla="*/ 221 h 258"/>
                    <a:gd name="T16" fmla="*/ 258 w 258"/>
                    <a:gd name="T17" fmla="*/ 129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8" h="258">
                      <a:moveTo>
                        <a:pt x="258" y="129"/>
                      </a:moveTo>
                      <a:lnTo>
                        <a:pt x="220" y="38"/>
                      </a:lnTo>
                      <a:lnTo>
                        <a:pt x="129" y="0"/>
                      </a:lnTo>
                      <a:lnTo>
                        <a:pt x="38" y="38"/>
                      </a:lnTo>
                      <a:lnTo>
                        <a:pt x="0" y="129"/>
                      </a:lnTo>
                      <a:lnTo>
                        <a:pt x="38" y="221"/>
                      </a:lnTo>
                      <a:lnTo>
                        <a:pt x="129" y="258"/>
                      </a:lnTo>
                      <a:lnTo>
                        <a:pt x="220" y="221"/>
                      </a:lnTo>
                      <a:lnTo>
                        <a:pt x="258" y="1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115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2.4.3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平面上的点和直线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7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87784" y="1262635"/>
            <a:ext cx="351019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</a:rPr>
              <a:t>点</a:t>
            </a:r>
            <a:r>
              <a:rPr kumimoji="0" lang="zh-CN" altLang="en-US" b="1" kern="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</a:rPr>
              <a:t>在平面上的条件</a:t>
            </a:r>
          </a:p>
        </p:txBody>
      </p:sp>
    </p:spTree>
    <p:extLst>
      <p:ext uri="{BB962C8B-B14F-4D97-AF65-F5344CB8AC3E}">
        <p14:creationId xmlns:p14="http://schemas.microsoft.com/office/powerpoint/2010/main" val="2482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9" grpId="0" build="p" autoUpdateAnimBg="0"/>
      <p:bldP spid="116" grpId="0" build="allAtOnce"/>
      <p:bldP spid="1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1" name="Rectangle 89"/>
          <p:cNvSpPr>
            <a:spLocks noChangeArrowheads="1"/>
          </p:cNvSpPr>
          <p:nvPr/>
        </p:nvSpPr>
        <p:spPr bwMode="auto">
          <a:xfrm flipV="1">
            <a:off x="769938" y="2374900"/>
            <a:ext cx="3889375" cy="3168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52" name="Line 80"/>
          <p:cNvSpPr>
            <a:spLocks noChangeShapeType="1"/>
          </p:cNvSpPr>
          <p:nvPr/>
        </p:nvSpPr>
        <p:spPr bwMode="auto">
          <a:xfrm>
            <a:off x="2105025" y="3400425"/>
            <a:ext cx="0" cy="1295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57" name="Line 85"/>
          <p:cNvSpPr>
            <a:spLocks noChangeShapeType="1"/>
          </p:cNvSpPr>
          <p:nvPr/>
        </p:nvSpPr>
        <p:spPr bwMode="auto">
          <a:xfrm flipH="1">
            <a:off x="3171825" y="3171825"/>
            <a:ext cx="0" cy="1752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670175" y="2744788"/>
            <a:ext cx="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679575" y="3887788"/>
            <a:ext cx="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3517900" y="3475038"/>
            <a:ext cx="1588" cy="1784350"/>
          </a:xfrm>
          <a:custGeom>
            <a:avLst/>
            <a:gdLst>
              <a:gd name="T0" fmla="*/ 0 w 1"/>
              <a:gd name="T1" fmla="*/ 0 h 1124"/>
              <a:gd name="T2" fmla="*/ 0 w 1"/>
              <a:gd name="T3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4">
                <a:moveTo>
                  <a:pt x="0" y="0"/>
                </a:moveTo>
                <a:lnTo>
                  <a:pt x="0" y="112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8741" name="Picture 69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900113" y="260350"/>
            <a:ext cx="73009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已知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相交两直线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AB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和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CD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给定一平面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,</a:t>
            </a:r>
          </a:p>
          <a:p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试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求属于该平面的任意两点。</a:t>
            </a:r>
          </a:p>
        </p:txBody>
      </p:sp>
      <p:sp>
        <p:nvSpPr>
          <p:cNvPr id="28748" name="Text Box 76"/>
          <p:cNvSpPr txBox="1">
            <a:spLocks noChangeArrowheads="1"/>
          </p:cNvSpPr>
          <p:nvPr/>
        </p:nvSpPr>
        <p:spPr bwMode="auto">
          <a:xfrm>
            <a:off x="1835150" y="300355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ea typeface="楷体_GB2312" pitchFamily="49" charset="-122"/>
                <a:sym typeface="EuroRoman" pitchFamily="2" charset="2"/>
              </a:rPr>
              <a:t>d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3171825" y="2790825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ea typeface="楷体_GB2312" pitchFamily="49" charset="-122"/>
                <a:sym typeface="EuroRoman" pitchFamily="2" charset="2"/>
              </a:rPr>
              <a:t>e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grpSp>
        <p:nvGrpSpPr>
          <p:cNvPr id="28759" name="Group 87"/>
          <p:cNvGrpSpPr>
            <a:grpSpLocks/>
          </p:cNvGrpSpPr>
          <p:nvPr/>
        </p:nvGrpSpPr>
        <p:grpSpPr bwMode="auto">
          <a:xfrm>
            <a:off x="885825" y="2393950"/>
            <a:ext cx="3568700" cy="3140075"/>
            <a:chOff x="1728" y="1718"/>
            <a:chExt cx="2248" cy="1978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1968" y="2803"/>
              <a:ext cx="17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auto">
            <a:xfrm>
              <a:off x="2228" y="1939"/>
              <a:ext cx="624" cy="742"/>
            </a:xfrm>
            <a:custGeom>
              <a:avLst/>
              <a:gdLst>
                <a:gd name="T0" fmla="*/ 0 w 624"/>
                <a:gd name="T1" fmla="*/ 742 h 742"/>
                <a:gd name="T2" fmla="*/ 624 w 624"/>
                <a:gd name="T3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4" h="742">
                  <a:moveTo>
                    <a:pt x="0" y="742"/>
                  </a:moveTo>
                  <a:lnTo>
                    <a:pt x="624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auto">
            <a:xfrm>
              <a:off x="2852" y="1939"/>
              <a:ext cx="534" cy="474"/>
            </a:xfrm>
            <a:custGeom>
              <a:avLst/>
              <a:gdLst>
                <a:gd name="T0" fmla="*/ 0 w 534"/>
                <a:gd name="T1" fmla="*/ 0 h 474"/>
                <a:gd name="T2" fmla="*/ 534 w 534"/>
                <a:gd name="T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4" h="474">
                  <a:moveTo>
                    <a:pt x="0" y="0"/>
                  </a:moveTo>
                  <a:lnTo>
                    <a:pt x="534" y="474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 flipV="1">
              <a:off x="2228" y="2995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auto">
            <a:xfrm>
              <a:off x="2852" y="2995"/>
              <a:ext cx="534" cy="533"/>
            </a:xfrm>
            <a:custGeom>
              <a:avLst/>
              <a:gdLst>
                <a:gd name="T0" fmla="*/ 0 w 534"/>
                <a:gd name="T1" fmla="*/ 0 h 533"/>
                <a:gd name="T2" fmla="*/ 534 w 534"/>
                <a:gd name="T3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4" h="533">
                  <a:moveTo>
                    <a:pt x="0" y="0"/>
                  </a:moveTo>
                  <a:lnTo>
                    <a:pt x="534" y="533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2016" y="3187"/>
              <a:ext cx="3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a</a:t>
              </a: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839" y="282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b</a:t>
              </a: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3340" y="3446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c</a:t>
              </a: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1968" y="2515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a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  <a:endParaRPr lang="en-US" altLang="zh-CN" sz="2000" b="1" i="1">
                <a:ea typeface="楷体_GB2312" pitchFamily="49" charset="-122"/>
                <a:sym typeface="CommercialPi BT" pitchFamily="18" charset="2"/>
              </a:endParaRP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2823" y="1718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b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3375" y="229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c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1728" y="2708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/>
                <a:t>X</a:t>
              </a:r>
            </a:p>
          </p:txBody>
        </p:sp>
        <p:sp>
          <p:nvSpPr>
            <p:cNvPr id="28743" name="Rectangle 71"/>
            <p:cNvSpPr>
              <a:spLocks noChangeArrowheads="1"/>
            </p:cNvSpPr>
            <p:nvPr/>
          </p:nvSpPr>
          <p:spPr bwMode="auto">
            <a:xfrm>
              <a:off x="3744" y="2661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/>
                <a:t>O</a:t>
              </a:r>
            </a:p>
          </p:txBody>
        </p:sp>
      </p:grpSp>
      <p:sp>
        <p:nvSpPr>
          <p:cNvPr id="28753" name="Text Box 81"/>
          <p:cNvSpPr txBox="1">
            <a:spLocks noChangeArrowheads="1"/>
          </p:cNvSpPr>
          <p:nvPr/>
        </p:nvSpPr>
        <p:spPr bwMode="auto">
          <a:xfrm>
            <a:off x="2105025" y="46259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ea typeface="楷体_GB2312" pitchFamily="49" charset="-122"/>
                <a:sym typeface="EuroRoman" pitchFamily="2" charset="2"/>
              </a:rPr>
              <a:t>d</a:t>
            </a:r>
            <a:endParaRPr lang="en-US" altLang="zh-CN" sz="2000" b="1" i="1"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8754" name="Oval 82"/>
          <p:cNvSpPr>
            <a:spLocks noChangeArrowheads="1"/>
          </p:cNvSpPr>
          <p:nvPr/>
        </p:nvSpPr>
        <p:spPr bwMode="auto">
          <a:xfrm>
            <a:off x="2028825" y="4619625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8755" name="Text Box 83"/>
          <p:cNvSpPr txBox="1">
            <a:spLocks noChangeArrowheads="1"/>
          </p:cNvSpPr>
          <p:nvPr/>
        </p:nvSpPr>
        <p:spPr bwMode="auto">
          <a:xfrm>
            <a:off x="2867025" y="4854575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ea typeface="楷体_GB2312" pitchFamily="49" charset="-122"/>
                <a:sym typeface="EuroRoman" pitchFamily="2" charset="2"/>
              </a:rPr>
              <a:t>e</a:t>
            </a:r>
            <a:endParaRPr lang="en-US" altLang="zh-CN" sz="2000" b="1" i="1"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8756" name="Oval 84"/>
          <p:cNvSpPr>
            <a:spLocks noChangeArrowheads="1"/>
          </p:cNvSpPr>
          <p:nvPr/>
        </p:nvSpPr>
        <p:spPr bwMode="auto">
          <a:xfrm>
            <a:off x="3095625" y="4848225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8749" name="Oval 77"/>
          <p:cNvSpPr>
            <a:spLocks noChangeArrowheads="1"/>
          </p:cNvSpPr>
          <p:nvPr/>
        </p:nvSpPr>
        <p:spPr bwMode="auto">
          <a:xfrm>
            <a:off x="2028825" y="3324225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8751" name="Oval 79"/>
          <p:cNvSpPr>
            <a:spLocks noChangeArrowheads="1"/>
          </p:cNvSpPr>
          <p:nvPr/>
        </p:nvSpPr>
        <p:spPr bwMode="auto">
          <a:xfrm>
            <a:off x="3060700" y="31115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8762" name="Text Box 90"/>
          <p:cNvSpPr txBox="1">
            <a:spLocks noChangeArrowheads="1"/>
          </p:cNvSpPr>
          <p:nvPr/>
        </p:nvSpPr>
        <p:spPr bwMode="auto">
          <a:xfrm>
            <a:off x="4881563" y="2522538"/>
            <a:ext cx="4083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取属于已知直线</a:t>
            </a:r>
            <a:r>
              <a:rPr lang="en-US" altLang="zh-CN" sz="2800" b="1" i="1" dirty="0">
                <a:latin typeface="华文楷体" pitchFamily="2" charset="-122"/>
                <a:ea typeface="华文楷体" pitchFamily="2" charset="-122"/>
              </a:rPr>
              <a:t>AB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的任意点</a:t>
            </a:r>
            <a:r>
              <a:rPr lang="en-US" altLang="zh-CN" sz="2800" b="1" i="1" dirty="0">
                <a:latin typeface="华文楷体" pitchFamily="2" charset="-122"/>
                <a:ea typeface="华文楷体" pitchFamily="2" charset="-122"/>
              </a:rPr>
              <a:t>D(d</a:t>
            </a:r>
            <a:r>
              <a:rPr lang="zh-CN" altLang="en-US" sz="2800" b="1" i="1" dirty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800" b="1" i="1" dirty="0">
                <a:latin typeface="华文楷体" pitchFamily="2" charset="-122"/>
                <a:ea typeface="华文楷体" pitchFamily="2" charset="-122"/>
              </a:rPr>
              <a:t>d’)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，必属于定平面；</a:t>
            </a:r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4906963" y="4005263"/>
            <a:ext cx="39512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取属于已知直线</a:t>
            </a:r>
            <a:r>
              <a:rPr lang="en-US" altLang="zh-CN" sz="2800" b="1" i="1" dirty="0">
                <a:latin typeface="华文楷体" pitchFamily="2" charset="-122"/>
                <a:ea typeface="华文楷体" pitchFamily="2" charset="-122"/>
              </a:rPr>
              <a:t>BC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的任意点</a:t>
            </a:r>
            <a:r>
              <a:rPr lang="en-US" altLang="zh-CN" sz="2800" b="1" i="1" dirty="0">
                <a:latin typeface="华文楷体" pitchFamily="2" charset="-122"/>
                <a:ea typeface="华文楷体" pitchFamily="2" charset="-122"/>
              </a:rPr>
              <a:t>E(e</a:t>
            </a:r>
            <a:r>
              <a:rPr lang="zh-CN" altLang="en-US" sz="2800" b="1" i="1" dirty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800" b="1" i="1" dirty="0">
                <a:latin typeface="华文楷体" pitchFamily="2" charset="-122"/>
                <a:ea typeface="华文楷体" pitchFamily="2" charset="-122"/>
              </a:rPr>
              <a:t>e’)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，也必属于定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平面。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764" name="AutoShape 92"/>
          <p:cNvSpPr>
            <a:spLocks noChangeArrowheads="1"/>
          </p:cNvSpPr>
          <p:nvPr/>
        </p:nvSpPr>
        <p:spPr bwMode="auto">
          <a:xfrm>
            <a:off x="5067300" y="1584325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6255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2" grpId="0" animBg="1"/>
      <p:bldP spid="28757" grpId="0" animBg="1"/>
      <p:bldP spid="28748" grpId="0" autoUpdateAnimBg="0"/>
      <p:bldP spid="28750" grpId="0" autoUpdateAnimBg="0"/>
      <p:bldP spid="28753" grpId="0" autoUpdateAnimBg="0"/>
      <p:bldP spid="28754" grpId="0" animBg="1"/>
      <p:bldP spid="28755" grpId="0" autoUpdateAnimBg="0"/>
      <p:bldP spid="28756" grpId="0" animBg="1"/>
      <p:bldP spid="28749" grpId="0" animBg="1"/>
      <p:bldP spid="28751" grpId="0" animBg="1"/>
      <p:bldP spid="28762" grpId="0"/>
      <p:bldP spid="287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1845809" y="3068960"/>
            <a:ext cx="5802350" cy="3254176"/>
            <a:chOff x="907" y="1262"/>
            <a:chExt cx="4264" cy="2585"/>
          </a:xfrm>
        </p:grpSpPr>
        <p:sp>
          <p:nvSpPr>
            <p:cNvPr id="23554" name="Rectangle 2"/>
            <p:cNvSpPr>
              <a:spLocks noChangeArrowheads="1"/>
            </p:cNvSpPr>
            <p:nvPr/>
          </p:nvSpPr>
          <p:spPr bwMode="auto">
            <a:xfrm>
              <a:off x="907" y="1262"/>
              <a:ext cx="4264" cy="258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3555" name="Picture 3" descr="4-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1353"/>
              <a:ext cx="4032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6" name="Picture 4" descr="4-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2487"/>
              <a:ext cx="3799" cy="1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1125538" y="1722739"/>
            <a:ext cx="6985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　　通过平面上的两个点或通过平面上的一个点</a:t>
            </a:r>
            <a:r>
              <a:rPr lang="zh-CN" altLang="en-US" dirty="0" smtClean="0"/>
              <a:t>且平行</a:t>
            </a:r>
            <a:r>
              <a:rPr lang="zh-CN" altLang="en-US" dirty="0"/>
              <a:t>于平面上的一条直线（即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作线先找点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0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2.4.3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平面上的点和直线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87784" y="1262635"/>
            <a:ext cx="3510196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</a:rPr>
              <a:t>直线在</a:t>
            </a:r>
            <a:r>
              <a:rPr kumimoji="0" lang="zh-CN" altLang="en-US" b="1" kern="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</a:rPr>
              <a:t>平面上的条件</a:t>
            </a:r>
          </a:p>
        </p:txBody>
      </p:sp>
    </p:spTree>
    <p:extLst>
      <p:ext uri="{BB962C8B-B14F-4D97-AF65-F5344CB8AC3E}">
        <p14:creationId xmlns:p14="http://schemas.microsoft.com/office/powerpoint/2010/main" val="5043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 flipV="1">
            <a:off x="566738" y="1484313"/>
            <a:ext cx="8394700" cy="47323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9879" name="Picture 7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838200" y="304800"/>
            <a:ext cx="77136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已知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相交两直线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</a:rPr>
              <a:t>AB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和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</a:rPr>
              <a:t>BC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给定一平面，</a:t>
            </a:r>
          </a:p>
          <a:p>
            <a:pPr algn="l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     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试取属于该平面的任意两直线。</a:t>
            </a: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3268663" y="5286375"/>
            <a:ext cx="4046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76200">
                <a:pattFill prst="sphere">
                  <a:fgClr>
                    <a:srgbClr val="0000FF">
                      <a:alpha val="50000"/>
                    </a:srgbClr>
                  </a:fgClr>
                  <a:bgClr>
                    <a:srgbClr val="FFFFFF">
                      <a:alpha val="50000"/>
                    </a:srgbClr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2000" dirty="0">
                <a:latin typeface="隶书" pitchFamily="49" charset="-122"/>
                <a:ea typeface="隶书" pitchFamily="49" charset="-122"/>
              </a:rPr>
              <a:t>经过属于该平面的一已知点且平行于属于该平面的一已知直线</a:t>
            </a:r>
          </a:p>
        </p:txBody>
      </p:sp>
      <p:grpSp>
        <p:nvGrpSpPr>
          <p:cNvPr id="79912" name="Group 40"/>
          <p:cNvGrpSpPr>
            <a:grpSpLocks/>
          </p:cNvGrpSpPr>
          <p:nvPr/>
        </p:nvGrpSpPr>
        <p:grpSpPr bwMode="auto">
          <a:xfrm>
            <a:off x="1003300" y="1282700"/>
            <a:ext cx="1939925" cy="4343400"/>
            <a:chOff x="410" y="288"/>
            <a:chExt cx="1222" cy="2736"/>
          </a:xfrm>
        </p:grpSpPr>
        <p:grpSp>
          <p:nvGrpSpPr>
            <p:cNvPr id="79913" name="Group 41"/>
            <p:cNvGrpSpPr>
              <a:grpSpLocks/>
            </p:cNvGrpSpPr>
            <p:nvPr/>
          </p:nvGrpSpPr>
          <p:grpSpPr bwMode="auto">
            <a:xfrm>
              <a:off x="410" y="288"/>
              <a:ext cx="1222" cy="2736"/>
              <a:chOff x="410" y="288"/>
              <a:chExt cx="1222" cy="2736"/>
            </a:xfrm>
          </p:grpSpPr>
          <p:sp>
            <p:nvSpPr>
              <p:cNvPr id="79914" name="AutoShape 42"/>
              <p:cNvSpPr>
                <a:spLocks noChangeArrowheads="1"/>
              </p:cNvSpPr>
              <p:nvPr/>
            </p:nvSpPr>
            <p:spPr bwMode="auto">
              <a:xfrm rot="6230747" flipH="1">
                <a:off x="-312" y="1080"/>
                <a:ext cx="2736" cy="1152"/>
              </a:xfrm>
              <a:prstGeom prst="parallelogram">
                <a:avLst>
                  <a:gd name="adj" fmla="val 103455"/>
                </a:avLst>
              </a:prstGeom>
              <a:gradFill rotWithShape="0">
                <a:gsLst>
                  <a:gs pos="0">
                    <a:srgbClr val="00FF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9915" name="Group 43"/>
              <p:cNvGrpSpPr>
                <a:grpSpLocks/>
              </p:cNvGrpSpPr>
              <p:nvPr/>
            </p:nvGrpSpPr>
            <p:grpSpPr bwMode="auto">
              <a:xfrm>
                <a:off x="410" y="2350"/>
                <a:ext cx="103" cy="154"/>
                <a:chOff x="929" y="2478"/>
                <a:chExt cx="103" cy="154"/>
              </a:xfrm>
            </p:grpSpPr>
            <p:sp>
              <p:nvSpPr>
                <p:cNvPr id="79916" name="Freeform 44"/>
                <p:cNvSpPr>
                  <a:spLocks/>
                </p:cNvSpPr>
                <p:nvPr/>
              </p:nvSpPr>
              <p:spPr bwMode="auto">
                <a:xfrm>
                  <a:off x="929" y="2478"/>
                  <a:ext cx="103" cy="154"/>
                </a:xfrm>
                <a:custGeom>
                  <a:avLst/>
                  <a:gdLst>
                    <a:gd name="T0" fmla="*/ 0 w 484"/>
                    <a:gd name="T1" fmla="*/ 728 h 728"/>
                    <a:gd name="T2" fmla="*/ 436 w 484"/>
                    <a:gd name="T3" fmla="*/ 0 h 728"/>
                    <a:gd name="T4" fmla="*/ 484 w 484"/>
                    <a:gd name="T5" fmla="*/ 728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4" h="728">
                      <a:moveTo>
                        <a:pt x="0" y="728"/>
                      </a:moveTo>
                      <a:lnTo>
                        <a:pt x="436" y="0"/>
                      </a:lnTo>
                      <a:lnTo>
                        <a:pt x="484" y="7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17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956" y="2590"/>
                  <a:ext cx="7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918" name="Group 46"/>
              <p:cNvGrpSpPr>
                <a:grpSpLocks/>
              </p:cNvGrpSpPr>
              <p:nvPr/>
            </p:nvGrpSpPr>
            <p:grpSpPr bwMode="auto">
              <a:xfrm>
                <a:off x="1244" y="1939"/>
                <a:ext cx="100" cy="155"/>
                <a:chOff x="1763" y="2067"/>
                <a:chExt cx="100" cy="155"/>
              </a:xfrm>
            </p:grpSpPr>
            <p:sp>
              <p:nvSpPr>
                <p:cNvPr id="7991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792" y="2220"/>
                  <a:ext cx="30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20" name="Freeform 48"/>
                <p:cNvSpPr>
                  <a:spLocks/>
                </p:cNvSpPr>
                <p:nvPr/>
              </p:nvSpPr>
              <p:spPr bwMode="auto">
                <a:xfrm>
                  <a:off x="1763" y="2181"/>
                  <a:ext cx="29" cy="39"/>
                </a:xfrm>
                <a:custGeom>
                  <a:avLst/>
                  <a:gdLst>
                    <a:gd name="T0" fmla="*/ 0 w 133"/>
                    <a:gd name="T1" fmla="*/ 0 h 183"/>
                    <a:gd name="T2" fmla="*/ 19 w 133"/>
                    <a:gd name="T3" fmla="*/ 130 h 183"/>
                    <a:gd name="T4" fmla="*/ 133 w 133"/>
                    <a:gd name="T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3" h="183">
                      <a:moveTo>
                        <a:pt x="0" y="0"/>
                      </a:moveTo>
                      <a:lnTo>
                        <a:pt x="19" y="130"/>
                      </a:lnTo>
                      <a:lnTo>
                        <a:pt x="133" y="183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2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763" y="2104"/>
                  <a:ext cx="22" cy="7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22" name="Freeform 50"/>
                <p:cNvSpPr>
                  <a:spLocks/>
                </p:cNvSpPr>
                <p:nvPr/>
              </p:nvSpPr>
              <p:spPr bwMode="auto">
                <a:xfrm>
                  <a:off x="1785" y="2067"/>
                  <a:ext cx="49" cy="37"/>
                </a:xfrm>
                <a:custGeom>
                  <a:avLst/>
                  <a:gdLst>
                    <a:gd name="T0" fmla="*/ 230 w 230"/>
                    <a:gd name="T1" fmla="*/ 0 h 182"/>
                    <a:gd name="T2" fmla="*/ 87 w 230"/>
                    <a:gd name="T3" fmla="*/ 54 h 182"/>
                    <a:gd name="T4" fmla="*/ 0 w 230"/>
                    <a:gd name="T5" fmla="*/ 18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0" h="182">
                      <a:moveTo>
                        <a:pt x="230" y="0"/>
                      </a:moveTo>
                      <a:lnTo>
                        <a:pt x="87" y="54"/>
                      </a:lnTo>
                      <a:lnTo>
                        <a:pt x="0" y="182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23" name="Line 51"/>
                <p:cNvSpPr>
                  <a:spLocks noChangeShapeType="1"/>
                </p:cNvSpPr>
                <p:nvPr/>
              </p:nvSpPr>
              <p:spPr bwMode="auto">
                <a:xfrm>
                  <a:off x="1834" y="2067"/>
                  <a:ext cx="29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924" name="Group 52"/>
              <p:cNvGrpSpPr>
                <a:grpSpLocks/>
              </p:cNvGrpSpPr>
              <p:nvPr/>
            </p:nvGrpSpPr>
            <p:grpSpPr bwMode="auto">
              <a:xfrm>
                <a:off x="1001" y="1104"/>
                <a:ext cx="108" cy="153"/>
                <a:chOff x="1520" y="1232"/>
                <a:chExt cx="108" cy="153"/>
              </a:xfrm>
            </p:grpSpPr>
            <p:sp>
              <p:nvSpPr>
                <p:cNvPr id="79925" name="Freeform 53"/>
                <p:cNvSpPr>
                  <a:spLocks/>
                </p:cNvSpPr>
                <p:nvPr/>
              </p:nvSpPr>
              <p:spPr bwMode="auto">
                <a:xfrm>
                  <a:off x="1520" y="1301"/>
                  <a:ext cx="96" cy="84"/>
                </a:xfrm>
                <a:custGeom>
                  <a:avLst/>
                  <a:gdLst>
                    <a:gd name="T0" fmla="*/ 0 w 458"/>
                    <a:gd name="T1" fmla="*/ 405 h 405"/>
                    <a:gd name="T2" fmla="*/ 202 w 458"/>
                    <a:gd name="T3" fmla="*/ 405 h 405"/>
                    <a:gd name="T4" fmla="*/ 361 w 458"/>
                    <a:gd name="T5" fmla="*/ 346 h 405"/>
                    <a:gd name="T6" fmla="*/ 458 w 458"/>
                    <a:gd name="T7" fmla="*/ 203 h 405"/>
                    <a:gd name="T8" fmla="*/ 437 w 458"/>
                    <a:gd name="T9" fmla="*/ 60 h 405"/>
                    <a:gd name="T10" fmla="*/ 310 w 458"/>
                    <a:gd name="T11" fmla="*/ 0 h 405"/>
                    <a:gd name="T12" fmla="*/ 108 w 458"/>
                    <a:gd name="T13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8" h="405">
                      <a:moveTo>
                        <a:pt x="0" y="405"/>
                      </a:moveTo>
                      <a:lnTo>
                        <a:pt x="202" y="405"/>
                      </a:lnTo>
                      <a:lnTo>
                        <a:pt x="361" y="346"/>
                      </a:lnTo>
                      <a:lnTo>
                        <a:pt x="458" y="203"/>
                      </a:lnTo>
                      <a:lnTo>
                        <a:pt x="437" y="60"/>
                      </a:lnTo>
                      <a:lnTo>
                        <a:pt x="310" y="0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26" name="Freeform 54"/>
                <p:cNvSpPr>
                  <a:spLocks/>
                </p:cNvSpPr>
                <p:nvPr/>
              </p:nvSpPr>
              <p:spPr bwMode="auto">
                <a:xfrm>
                  <a:off x="1520" y="1232"/>
                  <a:ext cx="108" cy="153"/>
                </a:xfrm>
                <a:custGeom>
                  <a:avLst/>
                  <a:gdLst>
                    <a:gd name="T0" fmla="*/ 310 w 515"/>
                    <a:gd name="T1" fmla="*/ 323 h 728"/>
                    <a:gd name="T2" fmla="*/ 437 w 515"/>
                    <a:gd name="T3" fmla="*/ 276 h 728"/>
                    <a:gd name="T4" fmla="*/ 515 w 515"/>
                    <a:gd name="T5" fmla="*/ 162 h 728"/>
                    <a:gd name="T6" fmla="*/ 499 w 515"/>
                    <a:gd name="T7" fmla="*/ 48 h 728"/>
                    <a:gd name="T8" fmla="*/ 396 w 515"/>
                    <a:gd name="T9" fmla="*/ 0 h 728"/>
                    <a:gd name="T10" fmla="*/ 195 w 515"/>
                    <a:gd name="T11" fmla="*/ 0 h 728"/>
                    <a:gd name="T12" fmla="*/ 0 w 515"/>
                    <a:gd name="T13" fmla="*/ 728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5" h="728">
                      <a:moveTo>
                        <a:pt x="310" y="323"/>
                      </a:moveTo>
                      <a:lnTo>
                        <a:pt x="437" y="276"/>
                      </a:lnTo>
                      <a:lnTo>
                        <a:pt x="515" y="162"/>
                      </a:lnTo>
                      <a:lnTo>
                        <a:pt x="499" y="48"/>
                      </a:lnTo>
                      <a:lnTo>
                        <a:pt x="396" y="0"/>
                      </a:lnTo>
                      <a:lnTo>
                        <a:pt x="195" y="0"/>
                      </a:lnTo>
                      <a:lnTo>
                        <a:pt x="0" y="7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 flipV="1">
              <a:off x="516" y="1315"/>
              <a:ext cx="532" cy="997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1048" y="1315"/>
              <a:ext cx="243" cy="586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9929" name="Group 57"/>
          <p:cNvGrpSpPr>
            <a:grpSpLocks/>
          </p:cNvGrpSpPr>
          <p:nvPr/>
        </p:nvGrpSpPr>
        <p:grpSpPr bwMode="auto">
          <a:xfrm>
            <a:off x="1190625" y="3263900"/>
            <a:ext cx="1371600" cy="617538"/>
            <a:chOff x="459" y="1913"/>
            <a:chExt cx="826" cy="399"/>
          </a:xfrm>
        </p:grpSpPr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 flipV="1">
              <a:off x="667" y="2014"/>
              <a:ext cx="410" cy="1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 flipH="1">
              <a:off x="459" y="2211"/>
              <a:ext cx="208" cy="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 flipV="1">
              <a:off x="1077" y="1913"/>
              <a:ext cx="208" cy="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9933" name="Group 61"/>
          <p:cNvGrpSpPr>
            <a:grpSpLocks/>
          </p:cNvGrpSpPr>
          <p:nvPr/>
        </p:nvGrpSpPr>
        <p:grpSpPr bwMode="auto">
          <a:xfrm>
            <a:off x="2182813" y="3046413"/>
            <a:ext cx="271462" cy="420687"/>
            <a:chOff x="1194" y="1728"/>
            <a:chExt cx="171" cy="265"/>
          </a:xfrm>
        </p:grpSpPr>
        <p:sp>
          <p:nvSpPr>
            <p:cNvPr id="79934" name="Freeform 62"/>
            <p:cNvSpPr>
              <a:spLocks/>
            </p:cNvSpPr>
            <p:nvPr/>
          </p:nvSpPr>
          <p:spPr bwMode="auto">
            <a:xfrm>
              <a:off x="1194" y="1925"/>
              <a:ext cx="68" cy="68"/>
            </a:xfrm>
            <a:custGeom>
              <a:avLst/>
              <a:gdLst>
                <a:gd name="T0" fmla="*/ 259 w 259"/>
                <a:gd name="T1" fmla="*/ 130 h 259"/>
                <a:gd name="T2" fmla="*/ 221 w 259"/>
                <a:gd name="T3" fmla="*/ 38 h 259"/>
                <a:gd name="T4" fmla="*/ 129 w 259"/>
                <a:gd name="T5" fmla="*/ 0 h 259"/>
                <a:gd name="T6" fmla="*/ 39 w 259"/>
                <a:gd name="T7" fmla="*/ 38 h 259"/>
                <a:gd name="T8" fmla="*/ 0 w 259"/>
                <a:gd name="T9" fmla="*/ 130 h 259"/>
                <a:gd name="T10" fmla="*/ 39 w 259"/>
                <a:gd name="T11" fmla="*/ 220 h 259"/>
                <a:gd name="T12" fmla="*/ 129 w 259"/>
                <a:gd name="T13" fmla="*/ 259 h 259"/>
                <a:gd name="T14" fmla="*/ 221 w 259"/>
                <a:gd name="T15" fmla="*/ 220 h 259"/>
                <a:gd name="T16" fmla="*/ 259 w 259"/>
                <a:gd name="T17" fmla="*/ 1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59">
                  <a:moveTo>
                    <a:pt x="259" y="130"/>
                  </a:moveTo>
                  <a:lnTo>
                    <a:pt x="221" y="38"/>
                  </a:lnTo>
                  <a:lnTo>
                    <a:pt x="129" y="0"/>
                  </a:lnTo>
                  <a:lnTo>
                    <a:pt x="39" y="38"/>
                  </a:lnTo>
                  <a:lnTo>
                    <a:pt x="0" y="130"/>
                  </a:lnTo>
                  <a:lnTo>
                    <a:pt x="39" y="220"/>
                  </a:lnTo>
                  <a:lnTo>
                    <a:pt x="129" y="259"/>
                  </a:lnTo>
                  <a:lnTo>
                    <a:pt x="221" y="220"/>
                  </a:lnTo>
                  <a:lnTo>
                    <a:pt x="259" y="13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935" name="Group 63"/>
            <p:cNvGrpSpPr>
              <a:grpSpLocks/>
            </p:cNvGrpSpPr>
            <p:nvPr/>
          </p:nvGrpSpPr>
          <p:grpSpPr bwMode="auto">
            <a:xfrm>
              <a:off x="1255" y="1728"/>
              <a:ext cx="110" cy="154"/>
              <a:chOff x="1814" y="1621"/>
              <a:chExt cx="110" cy="154"/>
            </a:xfrm>
          </p:grpSpPr>
          <p:sp>
            <p:nvSpPr>
              <p:cNvPr id="79936" name="Freeform 64"/>
              <p:cNvSpPr>
                <a:spLocks/>
              </p:cNvSpPr>
              <p:nvPr/>
            </p:nvSpPr>
            <p:spPr bwMode="auto">
              <a:xfrm>
                <a:off x="1814" y="1621"/>
                <a:ext cx="110" cy="154"/>
              </a:xfrm>
              <a:custGeom>
                <a:avLst/>
                <a:gdLst>
                  <a:gd name="T0" fmla="*/ 322 w 517"/>
                  <a:gd name="T1" fmla="*/ 727 h 727"/>
                  <a:gd name="T2" fmla="*/ 0 w 517"/>
                  <a:gd name="T3" fmla="*/ 727 h 727"/>
                  <a:gd name="T4" fmla="*/ 194 w 517"/>
                  <a:gd name="T5" fmla="*/ 0 h 727"/>
                  <a:gd name="T6" fmla="*/ 517 w 517"/>
                  <a:gd name="T7" fmla="*/ 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7" h="727">
                    <a:moveTo>
                      <a:pt x="322" y="727"/>
                    </a:moveTo>
                    <a:lnTo>
                      <a:pt x="0" y="727"/>
                    </a:lnTo>
                    <a:lnTo>
                      <a:pt x="194" y="0"/>
                    </a:lnTo>
                    <a:lnTo>
                      <a:pt x="517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37" name="Line 65"/>
              <p:cNvSpPr>
                <a:spLocks noChangeShapeType="1"/>
              </p:cNvSpPr>
              <p:nvPr/>
            </p:nvSpPr>
            <p:spPr bwMode="auto">
              <a:xfrm flipH="1">
                <a:off x="1837" y="1691"/>
                <a:ext cx="5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9938" name="Group 66"/>
          <p:cNvGrpSpPr>
            <a:grpSpLocks/>
          </p:cNvGrpSpPr>
          <p:nvPr/>
        </p:nvGrpSpPr>
        <p:grpSpPr bwMode="auto">
          <a:xfrm>
            <a:off x="1331913" y="3405188"/>
            <a:ext cx="319087" cy="358775"/>
            <a:chOff x="932" y="1858"/>
            <a:chExt cx="201" cy="226"/>
          </a:xfrm>
        </p:grpSpPr>
        <p:sp>
          <p:nvSpPr>
            <p:cNvPr id="79939" name="Freeform 67"/>
            <p:cNvSpPr>
              <a:spLocks/>
            </p:cNvSpPr>
            <p:nvPr/>
          </p:nvSpPr>
          <p:spPr bwMode="auto">
            <a:xfrm>
              <a:off x="932" y="1858"/>
              <a:ext cx="113" cy="153"/>
            </a:xfrm>
            <a:custGeom>
              <a:avLst/>
              <a:gdLst>
                <a:gd name="T0" fmla="*/ 0 w 538"/>
                <a:gd name="T1" fmla="*/ 726 h 726"/>
                <a:gd name="T2" fmla="*/ 181 w 538"/>
                <a:gd name="T3" fmla="*/ 726 h 726"/>
                <a:gd name="T4" fmla="*/ 355 w 538"/>
                <a:gd name="T5" fmla="*/ 661 h 726"/>
                <a:gd name="T6" fmla="*/ 463 w 538"/>
                <a:gd name="T7" fmla="*/ 504 h 726"/>
                <a:gd name="T8" fmla="*/ 538 w 538"/>
                <a:gd name="T9" fmla="*/ 221 h 726"/>
                <a:gd name="T10" fmla="*/ 515 w 538"/>
                <a:gd name="T11" fmla="*/ 65 h 726"/>
                <a:gd name="T12" fmla="*/ 375 w 538"/>
                <a:gd name="T13" fmla="*/ 0 h 726"/>
                <a:gd name="T14" fmla="*/ 194 w 538"/>
                <a:gd name="T15" fmla="*/ 0 h 726"/>
                <a:gd name="T16" fmla="*/ 0 w 538"/>
                <a:gd name="T17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726">
                  <a:moveTo>
                    <a:pt x="0" y="726"/>
                  </a:moveTo>
                  <a:lnTo>
                    <a:pt x="181" y="726"/>
                  </a:lnTo>
                  <a:lnTo>
                    <a:pt x="355" y="661"/>
                  </a:lnTo>
                  <a:lnTo>
                    <a:pt x="463" y="504"/>
                  </a:lnTo>
                  <a:lnTo>
                    <a:pt x="538" y="221"/>
                  </a:lnTo>
                  <a:lnTo>
                    <a:pt x="515" y="65"/>
                  </a:lnTo>
                  <a:lnTo>
                    <a:pt x="375" y="0"/>
                  </a:lnTo>
                  <a:lnTo>
                    <a:pt x="194" y="0"/>
                  </a:lnTo>
                  <a:lnTo>
                    <a:pt x="0" y="726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40" name="Freeform 68"/>
            <p:cNvSpPr>
              <a:spLocks/>
            </p:cNvSpPr>
            <p:nvPr/>
          </p:nvSpPr>
          <p:spPr bwMode="auto">
            <a:xfrm>
              <a:off x="1065" y="2016"/>
              <a:ext cx="68" cy="68"/>
            </a:xfrm>
            <a:custGeom>
              <a:avLst/>
              <a:gdLst>
                <a:gd name="T0" fmla="*/ 258 w 258"/>
                <a:gd name="T1" fmla="*/ 129 h 258"/>
                <a:gd name="T2" fmla="*/ 220 w 258"/>
                <a:gd name="T3" fmla="*/ 38 h 258"/>
                <a:gd name="T4" fmla="*/ 129 w 258"/>
                <a:gd name="T5" fmla="*/ 0 h 258"/>
                <a:gd name="T6" fmla="*/ 38 w 258"/>
                <a:gd name="T7" fmla="*/ 38 h 258"/>
                <a:gd name="T8" fmla="*/ 0 w 258"/>
                <a:gd name="T9" fmla="*/ 129 h 258"/>
                <a:gd name="T10" fmla="*/ 38 w 258"/>
                <a:gd name="T11" fmla="*/ 221 h 258"/>
                <a:gd name="T12" fmla="*/ 129 w 258"/>
                <a:gd name="T13" fmla="*/ 258 h 258"/>
                <a:gd name="T14" fmla="*/ 220 w 258"/>
                <a:gd name="T15" fmla="*/ 221 h 258"/>
                <a:gd name="T16" fmla="*/ 258 w 258"/>
                <a:gd name="T1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58">
                  <a:moveTo>
                    <a:pt x="258" y="129"/>
                  </a:moveTo>
                  <a:lnTo>
                    <a:pt x="220" y="38"/>
                  </a:lnTo>
                  <a:lnTo>
                    <a:pt x="129" y="0"/>
                  </a:lnTo>
                  <a:lnTo>
                    <a:pt x="38" y="38"/>
                  </a:lnTo>
                  <a:lnTo>
                    <a:pt x="0" y="129"/>
                  </a:lnTo>
                  <a:lnTo>
                    <a:pt x="38" y="221"/>
                  </a:lnTo>
                  <a:lnTo>
                    <a:pt x="129" y="258"/>
                  </a:lnTo>
                  <a:lnTo>
                    <a:pt x="220" y="221"/>
                  </a:lnTo>
                  <a:lnTo>
                    <a:pt x="258" y="129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9942" name="Group 70"/>
          <p:cNvGrpSpPr>
            <a:grpSpLocks/>
          </p:cNvGrpSpPr>
          <p:nvPr/>
        </p:nvGrpSpPr>
        <p:grpSpPr bwMode="auto">
          <a:xfrm>
            <a:off x="3171825" y="1244600"/>
            <a:ext cx="1939925" cy="4343400"/>
            <a:chOff x="1776" y="480"/>
            <a:chExt cx="1222" cy="2736"/>
          </a:xfrm>
        </p:grpSpPr>
        <p:sp>
          <p:nvSpPr>
            <p:cNvPr id="79943" name="AutoShape 71"/>
            <p:cNvSpPr>
              <a:spLocks noChangeArrowheads="1"/>
            </p:cNvSpPr>
            <p:nvPr/>
          </p:nvSpPr>
          <p:spPr bwMode="auto">
            <a:xfrm rot="6230747" flipH="1">
              <a:off x="1054" y="1272"/>
              <a:ext cx="2736" cy="1152"/>
            </a:xfrm>
            <a:prstGeom prst="parallelogram">
              <a:avLst>
                <a:gd name="adj" fmla="val 103455"/>
              </a:avLst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944" name="Line 72"/>
            <p:cNvSpPr>
              <a:spLocks noChangeShapeType="1"/>
            </p:cNvSpPr>
            <p:nvPr/>
          </p:nvSpPr>
          <p:spPr bwMode="auto">
            <a:xfrm flipV="1">
              <a:off x="1882" y="1507"/>
              <a:ext cx="532" cy="997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45" name="Line 73"/>
            <p:cNvSpPr>
              <a:spLocks noChangeShapeType="1"/>
            </p:cNvSpPr>
            <p:nvPr/>
          </p:nvSpPr>
          <p:spPr bwMode="auto">
            <a:xfrm>
              <a:off x="2414" y="1507"/>
              <a:ext cx="243" cy="586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946" name="Group 74"/>
            <p:cNvGrpSpPr>
              <a:grpSpLocks/>
            </p:cNvGrpSpPr>
            <p:nvPr/>
          </p:nvGrpSpPr>
          <p:grpSpPr bwMode="auto">
            <a:xfrm>
              <a:off x="1776" y="1296"/>
              <a:ext cx="934" cy="1400"/>
              <a:chOff x="1776" y="1296"/>
              <a:chExt cx="934" cy="1400"/>
            </a:xfrm>
          </p:grpSpPr>
          <p:grpSp>
            <p:nvGrpSpPr>
              <p:cNvPr id="79947" name="Group 75"/>
              <p:cNvGrpSpPr>
                <a:grpSpLocks/>
              </p:cNvGrpSpPr>
              <p:nvPr/>
            </p:nvGrpSpPr>
            <p:grpSpPr bwMode="auto">
              <a:xfrm>
                <a:off x="1776" y="2542"/>
                <a:ext cx="103" cy="154"/>
                <a:chOff x="929" y="2478"/>
                <a:chExt cx="103" cy="154"/>
              </a:xfrm>
            </p:grpSpPr>
            <p:sp>
              <p:nvSpPr>
                <p:cNvPr id="79948" name="Freeform 76"/>
                <p:cNvSpPr>
                  <a:spLocks/>
                </p:cNvSpPr>
                <p:nvPr/>
              </p:nvSpPr>
              <p:spPr bwMode="auto">
                <a:xfrm>
                  <a:off x="929" y="2478"/>
                  <a:ext cx="103" cy="154"/>
                </a:xfrm>
                <a:custGeom>
                  <a:avLst/>
                  <a:gdLst>
                    <a:gd name="T0" fmla="*/ 0 w 484"/>
                    <a:gd name="T1" fmla="*/ 728 h 728"/>
                    <a:gd name="T2" fmla="*/ 436 w 484"/>
                    <a:gd name="T3" fmla="*/ 0 h 728"/>
                    <a:gd name="T4" fmla="*/ 484 w 484"/>
                    <a:gd name="T5" fmla="*/ 728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4" h="728">
                      <a:moveTo>
                        <a:pt x="0" y="728"/>
                      </a:moveTo>
                      <a:lnTo>
                        <a:pt x="436" y="0"/>
                      </a:lnTo>
                      <a:lnTo>
                        <a:pt x="484" y="7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4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956" y="2590"/>
                  <a:ext cx="7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950" name="Group 78"/>
              <p:cNvGrpSpPr>
                <a:grpSpLocks/>
              </p:cNvGrpSpPr>
              <p:nvPr/>
            </p:nvGrpSpPr>
            <p:grpSpPr bwMode="auto">
              <a:xfrm>
                <a:off x="2610" y="2131"/>
                <a:ext cx="100" cy="155"/>
                <a:chOff x="1763" y="2067"/>
                <a:chExt cx="100" cy="155"/>
              </a:xfrm>
            </p:grpSpPr>
            <p:sp>
              <p:nvSpPr>
                <p:cNvPr id="79951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1792" y="2220"/>
                  <a:ext cx="30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52" name="Freeform 80"/>
                <p:cNvSpPr>
                  <a:spLocks/>
                </p:cNvSpPr>
                <p:nvPr/>
              </p:nvSpPr>
              <p:spPr bwMode="auto">
                <a:xfrm>
                  <a:off x="1763" y="2181"/>
                  <a:ext cx="29" cy="39"/>
                </a:xfrm>
                <a:custGeom>
                  <a:avLst/>
                  <a:gdLst>
                    <a:gd name="T0" fmla="*/ 0 w 133"/>
                    <a:gd name="T1" fmla="*/ 0 h 183"/>
                    <a:gd name="T2" fmla="*/ 19 w 133"/>
                    <a:gd name="T3" fmla="*/ 130 h 183"/>
                    <a:gd name="T4" fmla="*/ 133 w 133"/>
                    <a:gd name="T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3" h="183">
                      <a:moveTo>
                        <a:pt x="0" y="0"/>
                      </a:moveTo>
                      <a:lnTo>
                        <a:pt x="19" y="130"/>
                      </a:lnTo>
                      <a:lnTo>
                        <a:pt x="133" y="183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53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763" y="2104"/>
                  <a:ext cx="22" cy="7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54" name="Freeform 82"/>
                <p:cNvSpPr>
                  <a:spLocks/>
                </p:cNvSpPr>
                <p:nvPr/>
              </p:nvSpPr>
              <p:spPr bwMode="auto">
                <a:xfrm>
                  <a:off x="1785" y="2067"/>
                  <a:ext cx="49" cy="37"/>
                </a:xfrm>
                <a:custGeom>
                  <a:avLst/>
                  <a:gdLst>
                    <a:gd name="T0" fmla="*/ 230 w 230"/>
                    <a:gd name="T1" fmla="*/ 0 h 182"/>
                    <a:gd name="T2" fmla="*/ 87 w 230"/>
                    <a:gd name="T3" fmla="*/ 54 h 182"/>
                    <a:gd name="T4" fmla="*/ 0 w 230"/>
                    <a:gd name="T5" fmla="*/ 18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0" h="182">
                      <a:moveTo>
                        <a:pt x="230" y="0"/>
                      </a:moveTo>
                      <a:lnTo>
                        <a:pt x="87" y="54"/>
                      </a:lnTo>
                      <a:lnTo>
                        <a:pt x="0" y="182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55" name="Line 83"/>
                <p:cNvSpPr>
                  <a:spLocks noChangeShapeType="1"/>
                </p:cNvSpPr>
                <p:nvPr/>
              </p:nvSpPr>
              <p:spPr bwMode="auto">
                <a:xfrm>
                  <a:off x="1834" y="2067"/>
                  <a:ext cx="29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956" name="Group 84"/>
              <p:cNvGrpSpPr>
                <a:grpSpLocks/>
              </p:cNvGrpSpPr>
              <p:nvPr/>
            </p:nvGrpSpPr>
            <p:grpSpPr bwMode="auto">
              <a:xfrm>
                <a:off x="2367" y="1296"/>
                <a:ext cx="108" cy="153"/>
                <a:chOff x="1520" y="1232"/>
                <a:chExt cx="108" cy="153"/>
              </a:xfrm>
            </p:grpSpPr>
            <p:sp>
              <p:nvSpPr>
                <p:cNvPr id="79957" name="Freeform 85"/>
                <p:cNvSpPr>
                  <a:spLocks/>
                </p:cNvSpPr>
                <p:nvPr/>
              </p:nvSpPr>
              <p:spPr bwMode="auto">
                <a:xfrm>
                  <a:off x="1520" y="1301"/>
                  <a:ext cx="96" cy="84"/>
                </a:xfrm>
                <a:custGeom>
                  <a:avLst/>
                  <a:gdLst>
                    <a:gd name="T0" fmla="*/ 0 w 458"/>
                    <a:gd name="T1" fmla="*/ 405 h 405"/>
                    <a:gd name="T2" fmla="*/ 202 w 458"/>
                    <a:gd name="T3" fmla="*/ 405 h 405"/>
                    <a:gd name="T4" fmla="*/ 361 w 458"/>
                    <a:gd name="T5" fmla="*/ 346 h 405"/>
                    <a:gd name="T6" fmla="*/ 458 w 458"/>
                    <a:gd name="T7" fmla="*/ 203 h 405"/>
                    <a:gd name="T8" fmla="*/ 437 w 458"/>
                    <a:gd name="T9" fmla="*/ 60 h 405"/>
                    <a:gd name="T10" fmla="*/ 310 w 458"/>
                    <a:gd name="T11" fmla="*/ 0 h 405"/>
                    <a:gd name="T12" fmla="*/ 108 w 458"/>
                    <a:gd name="T13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8" h="405">
                      <a:moveTo>
                        <a:pt x="0" y="405"/>
                      </a:moveTo>
                      <a:lnTo>
                        <a:pt x="202" y="405"/>
                      </a:lnTo>
                      <a:lnTo>
                        <a:pt x="361" y="346"/>
                      </a:lnTo>
                      <a:lnTo>
                        <a:pt x="458" y="203"/>
                      </a:lnTo>
                      <a:lnTo>
                        <a:pt x="437" y="60"/>
                      </a:lnTo>
                      <a:lnTo>
                        <a:pt x="310" y="0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958" name="Freeform 86"/>
                <p:cNvSpPr>
                  <a:spLocks/>
                </p:cNvSpPr>
                <p:nvPr/>
              </p:nvSpPr>
              <p:spPr bwMode="auto">
                <a:xfrm>
                  <a:off x="1520" y="1232"/>
                  <a:ext cx="108" cy="153"/>
                </a:xfrm>
                <a:custGeom>
                  <a:avLst/>
                  <a:gdLst>
                    <a:gd name="T0" fmla="*/ 310 w 515"/>
                    <a:gd name="T1" fmla="*/ 323 h 728"/>
                    <a:gd name="T2" fmla="*/ 437 w 515"/>
                    <a:gd name="T3" fmla="*/ 276 h 728"/>
                    <a:gd name="T4" fmla="*/ 515 w 515"/>
                    <a:gd name="T5" fmla="*/ 162 h 728"/>
                    <a:gd name="T6" fmla="*/ 499 w 515"/>
                    <a:gd name="T7" fmla="*/ 48 h 728"/>
                    <a:gd name="T8" fmla="*/ 396 w 515"/>
                    <a:gd name="T9" fmla="*/ 0 h 728"/>
                    <a:gd name="T10" fmla="*/ 195 w 515"/>
                    <a:gd name="T11" fmla="*/ 0 h 728"/>
                    <a:gd name="T12" fmla="*/ 0 w 515"/>
                    <a:gd name="T13" fmla="*/ 728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5" h="728">
                      <a:moveTo>
                        <a:pt x="310" y="323"/>
                      </a:moveTo>
                      <a:lnTo>
                        <a:pt x="437" y="276"/>
                      </a:lnTo>
                      <a:lnTo>
                        <a:pt x="515" y="162"/>
                      </a:lnTo>
                      <a:lnTo>
                        <a:pt x="499" y="48"/>
                      </a:lnTo>
                      <a:lnTo>
                        <a:pt x="396" y="0"/>
                      </a:lnTo>
                      <a:lnTo>
                        <a:pt x="195" y="0"/>
                      </a:lnTo>
                      <a:lnTo>
                        <a:pt x="0" y="7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9959" name="Group 87"/>
          <p:cNvGrpSpPr>
            <a:grpSpLocks/>
          </p:cNvGrpSpPr>
          <p:nvPr/>
        </p:nvGrpSpPr>
        <p:grpSpPr bwMode="auto">
          <a:xfrm>
            <a:off x="4597400" y="2711450"/>
            <a:ext cx="493713" cy="1089025"/>
            <a:chOff x="2674" y="1404"/>
            <a:chExt cx="311" cy="686"/>
          </a:xfrm>
        </p:grpSpPr>
        <p:sp>
          <p:nvSpPr>
            <p:cNvPr id="79960" name="Line 88"/>
            <p:cNvSpPr>
              <a:spLocks noChangeShapeType="1"/>
            </p:cNvSpPr>
            <p:nvPr/>
          </p:nvSpPr>
          <p:spPr bwMode="auto">
            <a:xfrm flipV="1">
              <a:off x="2674" y="1605"/>
              <a:ext cx="235" cy="485"/>
            </a:xfrm>
            <a:prstGeom prst="line">
              <a:avLst/>
            </a:prstGeom>
            <a:noFill/>
            <a:ln w="38100">
              <a:solidFill>
                <a:srgbClr val="FF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961" name="Group 89"/>
            <p:cNvGrpSpPr>
              <a:grpSpLocks/>
            </p:cNvGrpSpPr>
            <p:nvPr/>
          </p:nvGrpSpPr>
          <p:grpSpPr bwMode="auto">
            <a:xfrm>
              <a:off x="2883" y="1404"/>
              <a:ext cx="102" cy="161"/>
              <a:chOff x="3081" y="1296"/>
              <a:chExt cx="111" cy="131"/>
            </a:xfrm>
          </p:grpSpPr>
          <p:sp>
            <p:nvSpPr>
              <p:cNvPr id="79962" name="Freeform 90"/>
              <p:cNvSpPr>
                <a:spLocks/>
              </p:cNvSpPr>
              <p:nvPr/>
            </p:nvSpPr>
            <p:spPr bwMode="auto">
              <a:xfrm>
                <a:off x="3081" y="1296"/>
                <a:ext cx="111" cy="131"/>
              </a:xfrm>
              <a:custGeom>
                <a:avLst/>
                <a:gdLst>
                  <a:gd name="T0" fmla="*/ 0 w 479"/>
                  <a:gd name="T1" fmla="*/ 673 h 673"/>
                  <a:gd name="T2" fmla="*/ 180 w 479"/>
                  <a:gd name="T3" fmla="*/ 0 h 673"/>
                  <a:gd name="T4" fmla="*/ 479 w 479"/>
                  <a:gd name="T5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9" h="673">
                    <a:moveTo>
                      <a:pt x="0" y="673"/>
                    </a:moveTo>
                    <a:lnTo>
                      <a:pt x="180" y="0"/>
                    </a:lnTo>
                    <a:lnTo>
                      <a:pt x="479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63" name="Line 91"/>
              <p:cNvSpPr>
                <a:spLocks noChangeShapeType="1"/>
              </p:cNvSpPr>
              <p:nvPr/>
            </p:nvSpPr>
            <p:spPr bwMode="auto">
              <a:xfrm>
                <a:off x="3105" y="1355"/>
                <a:ext cx="68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9964" name="Text Box 92"/>
          <p:cNvSpPr txBox="1">
            <a:spLocks noChangeArrowheads="1"/>
          </p:cNvSpPr>
          <p:nvPr/>
        </p:nvSpPr>
        <p:spPr bwMode="auto">
          <a:xfrm>
            <a:off x="650875" y="5253038"/>
            <a:ext cx="2652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76200">
                <a:pattFill prst="sphere">
                  <a:fgClr>
                    <a:srgbClr val="0000FF">
                      <a:alpha val="50000"/>
                    </a:srgbClr>
                  </a:fgClr>
                  <a:bgClr>
                    <a:srgbClr val="FFFFFF">
                      <a:alpha val="50000"/>
                    </a:srgbClr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2000">
                <a:latin typeface="隶书" pitchFamily="49" charset="-122"/>
                <a:ea typeface="隶书" pitchFamily="49" charset="-122"/>
              </a:rPr>
              <a:t>经过属于该平面的已知两点</a:t>
            </a:r>
            <a:endParaRPr lang="zh-CN" altLang="en-US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79965" name="Group 93"/>
          <p:cNvGrpSpPr>
            <a:grpSpLocks/>
          </p:cNvGrpSpPr>
          <p:nvPr/>
        </p:nvGrpSpPr>
        <p:grpSpPr bwMode="auto">
          <a:xfrm>
            <a:off x="6232525" y="2441575"/>
            <a:ext cx="177800" cy="2184400"/>
            <a:chOff x="4035" y="1190"/>
            <a:chExt cx="112" cy="1376"/>
          </a:xfrm>
        </p:grpSpPr>
        <p:grpSp>
          <p:nvGrpSpPr>
            <p:cNvPr id="79966" name="Group 94"/>
            <p:cNvGrpSpPr>
              <a:grpSpLocks/>
            </p:cNvGrpSpPr>
            <p:nvPr/>
          </p:nvGrpSpPr>
          <p:grpSpPr bwMode="auto">
            <a:xfrm>
              <a:off x="4035" y="1190"/>
              <a:ext cx="112" cy="128"/>
              <a:chOff x="4035" y="1190"/>
              <a:chExt cx="112" cy="128"/>
            </a:xfrm>
          </p:grpSpPr>
          <p:sp>
            <p:nvSpPr>
              <p:cNvPr id="79967" name="Freeform 95"/>
              <p:cNvSpPr>
                <a:spLocks/>
              </p:cNvSpPr>
              <p:nvPr/>
            </p:nvSpPr>
            <p:spPr bwMode="auto">
              <a:xfrm>
                <a:off x="4050" y="1190"/>
                <a:ext cx="55" cy="128"/>
              </a:xfrm>
              <a:custGeom>
                <a:avLst/>
                <a:gdLst>
                  <a:gd name="T0" fmla="*/ 349 w 349"/>
                  <a:gd name="T1" fmla="*/ 0 h 673"/>
                  <a:gd name="T2" fmla="*/ 169 w 349"/>
                  <a:gd name="T3" fmla="*/ 673 h 673"/>
                  <a:gd name="T4" fmla="*/ 0 w 349"/>
                  <a:gd name="T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673">
                    <a:moveTo>
                      <a:pt x="349" y="0"/>
                    </a:moveTo>
                    <a:lnTo>
                      <a:pt x="169" y="673"/>
                    </a:lnTo>
                    <a:lnTo>
                      <a:pt x="0" y="6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68" name="Freeform 96"/>
              <p:cNvSpPr>
                <a:spLocks/>
              </p:cNvSpPr>
              <p:nvPr/>
            </p:nvSpPr>
            <p:spPr bwMode="auto">
              <a:xfrm>
                <a:off x="4035" y="1294"/>
                <a:ext cx="15" cy="24"/>
              </a:xfrm>
              <a:custGeom>
                <a:avLst/>
                <a:gdLst>
                  <a:gd name="T0" fmla="*/ 0 w 96"/>
                  <a:gd name="T1" fmla="*/ 0 h 131"/>
                  <a:gd name="T2" fmla="*/ 14 w 96"/>
                  <a:gd name="T3" fmla="*/ 93 h 131"/>
                  <a:gd name="T4" fmla="*/ 96 w 96"/>
                  <a:gd name="T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131">
                    <a:moveTo>
                      <a:pt x="0" y="0"/>
                    </a:moveTo>
                    <a:lnTo>
                      <a:pt x="14" y="93"/>
                    </a:lnTo>
                    <a:lnTo>
                      <a:pt x="96" y="13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69" name="Line 97"/>
              <p:cNvSpPr>
                <a:spLocks noChangeShapeType="1"/>
              </p:cNvSpPr>
              <p:nvPr/>
            </p:nvSpPr>
            <p:spPr bwMode="auto">
              <a:xfrm flipV="1">
                <a:off x="4035" y="1257"/>
                <a:ext cx="8" cy="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70" name="Freeform 98"/>
              <p:cNvSpPr>
                <a:spLocks/>
              </p:cNvSpPr>
              <p:nvPr/>
            </p:nvSpPr>
            <p:spPr bwMode="auto">
              <a:xfrm>
                <a:off x="4043" y="1233"/>
                <a:ext cx="26" cy="24"/>
              </a:xfrm>
              <a:custGeom>
                <a:avLst/>
                <a:gdLst>
                  <a:gd name="T0" fmla="*/ 166 w 166"/>
                  <a:gd name="T1" fmla="*/ 0 h 131"/>
                  <a:gd name="T2" fmla="*/ 62 w 166"/>
                  <a:gd name="T3" fmla="*/ 38 h 131"/>
                  <a:gd name="T4" fmla="*/ 0 w 166"/>
                  <a:gd name="T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" h="131">
                    <a:moveTo>
                      <a:pt x="166" y="0"/>
                    </a:moveTo>
                    <a:lnTo>
                      <a:pt x="62" y="38"/>
                    </a:lnTo>
                    <a:lnTo>
                      <a:pt x="0" y="13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71" name="Line 99"/>
              <p:cNvSpPr>
                <a:spLocks noChangeShapeType="1"/>
              </p:cNvSpPr>
              <p:nvPr/>
            </p:nvSpPr>
            <p:spPr bwMode="auto">
              <a:xfrm>
                <a:off x="4069" y="1233"/>
                <a:ext cx="2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72" name="Line 100"/>
              <p:cNvSpPr>
                <a:spLocks noChangeShapeType="1"/>
              </p:cNvSpPr>
              <p:nvPr/>
            </p:nvSpPr>
            <p:spPr bwMode="auto">
              <a:xfrm flipV="1">
                <a:off x="4134" y="1190"/>
                <a:ext cx="13" cy="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9973" name="Line 101"/>
            <p:cNvSpPr>
              <a:spLocks noChangeShapeType="1"/>
            </p:cNvSpPr>
            <p:nvPr/>
          </p:nvSpPr>
          <p:spPr bwMode="auto">
            <a:xfrm flipH="1">
              <a:off x="4100" y="1353"/>
              <a:ext cx="25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9974" name="Group 102"/>
            <p:cNvGrpSpPr>
              <a:grpSpLocks/>
            </p:cNvGrpSpPr>
            <p:nvPr/>
          </p:nvGrpSpPr>
          <p:grpSpPr bwMode="auto">
            <a:xfrm>
              <a:off x="4049" y="2437"/>
              <a:ext cx="70" cy="129"/>
              <a:chOff x="4049" y="2437"/>
              <a:chExt cx="70" cy="129"/>
            </a:xfrm>
          </p:grpSpPr>
          <p:sp>
            <p:nvSpPr>
              <p:cNvPr id="79975" name="Freeform 103"/>
              <p:cNvSpPr>
                <a:spLocks/>
              </p:cNvSpPr>
              <p:nvPr/>
            </p:nvSpPr>
            <p:spPr bwMode="auto">
              <a:xfrm>
                <a:off x="4064" y="2437"/>
                <a:ext cx="55" cy="129"/>
              </a:xfrm>
              <a:custGeom>
                <a:avLst/>
                <a:gdLst>
                  <a:gd name="T0" fmla="*/ 349 w 349"/>
                  <a:gd name="T1" fmla="*/ 0 h 673"/>
                  <a:gd name="T2" fmla="*/ 168 w 349"/>
                  <a:gd name="T3" fmla="*/ 673 h 673"/>
                  <a:gd name="T4" fmla="*/ 0 w 349"/>
                  <a:gd name="T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673">
                    <a:moveTo>
                      <a:pt x="349" y="0"/>
                    </a:moveTo>
                    <a:lnTo>
                      <a:pt x="168" y="673"/>
                    </a:lnTo>
                    <a:lnTo>
                      <a:pt x="0" y="6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76" name="Freeform 104"/>
              <p:cNvSpPr>
                <a:spLocks/>
              </p:cNvSpPr>
              <p:nvPr/>
            </p:nvSpPr>
            <p:spPr bwMode="auto">
              <a:xfrm>
                <a:off x="4049" y="2541"/>
                <a:ext cx="15" cy="25"/>
              </a:xfrm>
              <a:custGeom>
                <a:avLst/>
                <a:gdLst>
                  <a:gd name="T0" fmla="*/ 0 w 95"/>
                  <a:gd name="T1" fmla="*/ 0 h 130"/>
                  <a:gd name="T2" fmla="*/ 13 w 95"/>
                  <a:gd name="T3" fmla="*/ 92 h 130"/>
                  <a:gd name="T4" fmla="*/ 95 w 9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" h="130">
                    <a:moveTo>
                      <a:pt x="0" y="0"/>
                    </a:moveTo>
                    <a:lnTo>
                      <a:pt x="13" y="92"/>
                    </a:lnTo>
                    <a:lnTo>
                      <a:pt x="95" y="13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77" name="Line 105"/>
              <p:cNvSpPr>
                <a:spLocks noChangeShapeType="1"/>
              </p:cNvSpPr>
              <p:nvPr/>
            </p:nvSpPr>
            <p:spPr bwMode="auto">
              <a:xfrm flipV="1">
                <a:off x="4049" y="2505"/>
                <a:ext cx="8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78" name="Freeform 106"/>
              <p:cNvSpPr>
                <a:spLocks/>
              </p:cNvSpPr>
              <p:nvPr/>
            </p:nvSpPr>
            <p:spPr bwMode="auto">
              <a:xfrm>
                <a:off x="4057" y="2480"/>
                <a:ext cx="26" cy="25"/>
              </a:xfrm>
              <a:custGeom>
                <a:avLst/>
                <a:gdLst>
                  <a:gd name="T0" fmla="*/ 165 w 165"/>
                  <a:gd name="T1" fmla="*/ 0 h 131"/>
                  <a:gd name="T2" fmla="*/ 63 w 165"/>
                  <a:gd name="T3" fmla="*/ 39 h 131"/>
                  <a:gd name="T4" fmla="*/ 0 w 165"/>
                  <a:gd name="T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31">
                    <a:moveTo>
                      <a:pt x="165" y="0"/>
                    </a:moveTo>
                    <a:lnTo>
                      <a:pt x="63" y="39"/>
                    </a:lnTo>
                    <a:lnTo>
                      <a:pt x="0" y="13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79" name="Line 107"/>
              <p:cNvSpPr>
                <a:spLocks noChangeShapeType="1"/>
              </p:cNvSpPr>
              <p:nvPr/>
            </p:nvSpPr>
            <p:spPr bwMode="auto">
              <a:xfrm>
                <a:off x="4083" y="2480"/>
                <a:ext cx="2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9980" name="Line 108"/>
            <p:cNvSpPr>
              <a:spLocks noChangeShapeType="1"/>
            </p:cNvSpPr>
            <p:nvPr/>
          </p:nvSpPr>
          <p:spPr bwMode="auto">
            <a:xfrm>
              <a:off x="4112" y="1393"/>
              <a:ext cx="2" cy="9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81" name="Line 109"/>
            <p:cNvSpPr>
              <a:spLocks noChangeShapeType="1"/>
            </p:cNvSpPr>
            <p:nvPr/>
          </p:nvSpPr>
          <p:spPr bwMode="auto">
            <a:xfrm flipV="1">
              <a:off x="4112" y="1370"/>
              <a:ext cx="2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9982" name="Group 110"/>
          <p:cNvGrpSpPr>
            <a:grpSpLocks/>
          </p:cNvGrpSpPr>
          <p:nvPr/>
        </p:nvGrpSpPr>
        <p:grpSpPr bwMode="auto">
          <a:xfrm>
            <a:off x="5715000" y="2190750"/>
            <a:ext cx="2276475" cy="747713"/>
            <a:chOff x="3709" y="1032"/>
            <a:chExt cx="1434" cy="471"/>
          </a:xfrm>
        </p:grpSpPr>
        <p:sp>
          <p:nvSpPr>
            <p:cNvPr id="79983" name="Line 111"/>
            <p:cNvSpPr>
              <a:spLocks noChangeShapeType="1"/>
            </p:cNvSpPr>
            <p:nvPr/>
          </p:nvSpPr>
          <p:spPr bwMode="auto">
            <a:xfrm flipV="1">
              <a:off x="4112" y="1173"/>
              <a:ext cx="599" cy="1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84" name="Line 112"/>
            <p:cNvSpPr>
              <a:spLocks noChangeShapeType="1"/>
            </p:cNvSpPr>
            <p:nvPr/>
          </p:nvSpPr>
          <p:spPr bwMode="auto">
            <a:xfrm flipH="1">
              <a:off x="3709" y="1370"/>
              <a:ext cx="403" cy="13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85" name="Line 113"/>
            <p:cNvSpPr>
              <a:spLocks noChangeShapeType="1"/>
            </p:cNvSpPr>
            <p:nvPr/>
          </p:nvSpPr>
          <p:spPr bwMode="auto">
            <a:xfrm flipV="1">
              <a:off x="4711" y="1032"/>
              <a:ext cx="432" cy="1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9986" name="Group 114"/>
          <p:cNvGrpSpPr>
            <a:grpSpLocks/>
          </p:cNvGrpSpPr>
          <p:nvPr/>
        </p:nvGrpSpPr>
        <p:grpSpPr bwMode="auto">
          <a:xfrm>
            <a:off x="5715000" y="4076700"/>
            <a:ext cx="2276475" cy="412750"/>
            <a:chOff x="3709" y="2220"/>
            <a:chExt cx="1434" cy="260"/>
          </a:xfrm>
        </p:grpSpPr>
        <p:sp>
          <p:nvSpPr>
            <p:cNvPr id="79987" name="Line 115"/>
            <p:cNvSpPr>
              <a:spLocks noChangeShapeType="1"/>
            </p:cNvSpPr>
            <p:nvPr/>
          </p:nvSpPr>
          <p:spPr bwMode="auto">
            <a:xfrm flipV="1">
              <a:off x="4112" y="2295"/>
              <a:ext cx="599" cy="1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88" name="Line 116"/>
            <p:cNvSpPr>
              <a:spLocks noChangeShapeType="1"/>
            </p:cNvSpPr>
            <p:nvPr/>
          </p:nvSpPr>
          <p:spPr bwMode="auto">
            <a:xfrm flipH="1">
              <a:off x="3709" y="2400"/>
              <a:ext cx="403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89" name="Line 117"/>
            <p:cNvSpPr>
              <a:spLocks noChangeShapeType="1"/>
            </p:cNvSpPr>
            <p:nvPr/>
          </p:nvSpPr>
          <p:spPr bwMode="auto">
            <a:xfrm flipV="1">
              <a:off x="4711" y="2220"/>
              <a:ext cx="432" cy="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9990" name="Group 118"/>
          <p:cNvGrpSpPr>
            <a:grpSpLocks/>
          </p:cNvGrpSpPr>
          <p:nvPr/>
        </p:nvGrpSpPr>
        <p:grpSpPr bwMode="auto">
          <a:xfrm>
            <a:off x="7305675" y="2109788"/>
            <a:ext cx="192088" cy="2284412"/>
            <a:chOff x="4711" y="981"/>
            <a:chExt cx="121" cy="1439"/>
          </a:xfrm>
        </p:grpSpPr>
        <p:sp>
          <p:nvSpPr>
            <p:cNvPr id="79991" name="Line 119"/>
            <p:cNvSpPr>
              <a:spLocks noChangeShapeType="1"/>
            </p:cNvSpPr>
            <p:nvPr/>
          </p:nvSpPr>
          <p:spPr bwMode="auto">
            <a:xfrm flipH="1">
              <a:off x="4732" y="1111"/>
              <a:ext cx="2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92" name="Freeform 120"/>
            <p:cNvSpPr>
              <a:spLocks/>
            </p:cNvSpPr>
            <p:nvPr/>
          </p:nvSpPr>
          <p:spPr bwMode="auto">
            <a:xfrm>
              <a:off x="4719" y="1090"/>
              <a:ext cx="13" cy="21"/>
            </a:xfrm>
            <a:custGeom>
              <a:avLst/>
              <a:gdLst>
                <a:gd name="T0" fmla="*/ 0 w 82"/>
                <a:gd name="T1" fmla="*/ 0 h 112"/>
                <a:gd name="T2" fmla="*/ 12 w 82"/>
                <a:gd name="T3" fmla="*/ 79 h 112"/>
                <a:gd name="T4" fmla="*/ 82 w 82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12">
                  <a:moveTo>
                    <a:pt x="0" y="0"/>
                  </a:moveTo>
                  <a:lnTo>
                    <a:pt x="12" y="79"/>
                  </a:lnTo>
                  <a:lnTo>
                    <a:pt x="82" y="11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93" name="Line 121"/>
            <p:cNvSpPr>
              <a:spLocks noChangeShapeType="1"/>
            </p:cNvSpPr>
            <p:nvPr/>
          </p:nvSpPr>
          <p:spPr bwMode="auto">
            <a:xfrm flipV="1">
              <a:off x="4719" y="1053"/>
              <a:ext cx="8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94" name="Freeform 122"/>
            <p:cNvSpPr>
              <a:spLocks/>
            </p:cNvSpPr>
            <p:nvPr/>
          </p:nvSpPr>
          <p:spPr bwMode="auto">
            <a:xfrm>
              <a:off x="4727" y="1024"/>
              <a:ext cx="47" cy="29"/>
            </a:xfrm>
            <a:custGeom>
              <a:avLst/>
              <a:gdLst>
                <a:gd name="T0" fmla="*/ 299 w 299"/>
                <a:gd name="T1" fmla="*/ 149 h 149"/>
                <a:gd name="T2" fmla="*/ 284 w 299"/>
                <a:gd name="T3" fmla="*/ 43 h 149"/>
                <a:gd name="T4" fmla="*/ 190 w 299"/>
                <a:gd name="T5" fmla="*/ 0 h 149"/>
                <a:gd name="T6" fmla="*/ 72 w 299"/>
                <a:gd name="T7" fmla="*/ 43 h 149"/>
                <a:gd name="T8" fmla="*/ 0 w 29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49">
                  <a:moveTo>
                    <a:pt x="299" y="149"/>
                  </a:moveTo>
                  <a:lnTo>
                    <a:pt x="284" y="43"/>
                  </a:lnTo>
                  <a:lnTo>
                    <a:pt x="190" y="0"/>
                  </a:lnTo>
                  <a:lnTo>
                    <a:pt x="72" y="43"/>
                  </a:lnTo>
                  <a:lnTo>
                    <a:pt x="0" y="14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95" name="Freeform 123"/>
            <p:cNvSpPr>
              <a:spLocks/>
            </p:cNvSpPr>
            <p:nvPr/>
          </p:nvSpPr>
          <p:spPr bwMode="auto">
            <a:xfrm>
              <a:off x="4723" y="1053"/>
              <a:ext cx="51" cy="15"/>
            </a:xfrm>
            <a:custGeom>
              <a:avLst/>
              <a:gdLst>
                <a:gd name="T0" fmla="*/ 319 w 319"/>
                <a:gd name="T1" fmla="*/ 0 h 76"/>
                <a:gd name="T2" fmla="*/ 299 w 319"/>
                <a:gd name="T3" fmla="*/ 76 h 76"/>
                <a:gd name="T4" fmla="*/ 0 w 319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76">
                  <a:moveTo>
                    <a:pt x="319" y="0"/>
                  </a:moveTo>
                  <a:lnTo>
                    <a:pt x="299" y="76"/>
                  </a:lnTo>
                  <a:lnTo>
                    <a:pt x="0" y="7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96" name="Line 124"/>
            <p:cNvSpPr>
              <a:spLocks noChangeShapeType="1"/>
            </p:cNvSpPr>
            <p:nvPr/>
          </p:nvSpPr>
          <p:spPr bwMode="auto">
            <a:xfrm flipV="1">
              <a:off x="4819" y="981"/>
              <a:ext cx="13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97" name="Line 125"/>
            <p:cNvSpPr>
              <a:spLocks noChangeShapeType="1"/>
            </p:cNvSpPr>
            <p:nvPr/>
          </p:nvSpPr>
          <p:spPr bwMode="auto">
            <a:xfrm>
              <a:off x="4711" y="1185"/>
              <a:ext cx="1" cy="1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98" name="Line 126"/>
            <p:cNvSpPr>
              <a:spLocks noChangeShapeType="1"/>
            </p:cNvSpPr>
            <p:nvPr/>
          </p:nvSpPr>
          <p:spPr bwMode="auto">
            <a:xfrm flipH="1">
              <a:off x="4737" y="2419"/>
              <a:ext cx="3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99" name="Freeform 127"/>
            <p:cNvSpPr>
              <a:spLocks/>
            </p:cNvSpPr>
            <p:nvPr/>
          </p:nvSpPr>
          <p:spPr bwMode="auto">
            <a:xfrm>
              <a:off x="4724" y="2397"/>
              <a:ext cx="13" cy="22"/>
            </a:xfrm>
            <a:custGeom>
              <a:avLst/>
              <a:gdLst>
                <a:gd name="T0" fmla="*/ 0 w 81"/>
                <a:gd name="T1" fmla="*/ 0 h 113"/>
                <a:gd name="T2" fmla="*/ 11 w 81"/>
                <a:gd name="T3" fmla="*/ 80 h 113"/>
                <a:gd name="T4" fmla="*/ 81 w 81"/>
                <a:gd name="T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13">
                  <a:moveTo>
                    <a:pt x="0" y="0"/>
                  </a:moveTo>
                  <a:lnTo>
                    <a:pt x="11" y="80"/>
                  </a:lnTo>
                  <a:lnTo>
                    <a:pt x="81" y="1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00" name="Line 128"/>
            <p:cNvSpPr>
              <a:spLocks noChangeShapeType="1"/>
            </p:cNvSpPr>
            <p:nvPr/>
          </p:nvSpPr>
          <p:spPr bwMode="auto">
            <a:xfrm flipV="1">
              <a:off x="4724" y="2361"/>
              <a:ext cx="8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01" name="Freeform 129"/>
            <p:cNvSpPr>
              <a:spLocks/>
            </p:cNvSpPr>
            <p:nvPr/>
          </p:nvSpPr>
          <p:spPr bwMode="auto">
            <a:xfrm>
              <a:off x="4732" y="2333"/>
              <a:ext cx="48" cy="28"/>
            </a:xfrm>
            <a:custGeom>
              <a:avLst/>
              <a:gdLst>
                <a:gd name="T0" fmla="*/ 300 w 300"/>
                <a:gd name="T1" fmla="*/ 149 h 149"/>
                <a:gd name="T2" fmla="*/ 284 w 300"/>
                <a:gd name="T3" fmla="*/ 44 h 149"/>
                <a:gd name="T4" fmla="*/ 190 w 300"/>
                <a:gd name="T5" fmla="*/ 0 h 149"/>
                <a:gd name="T6" fmla="*/ 73 w 300"/>
                <a:gd name="T7" fmla="*/ 44 h 149"/>
                <a:gd name="T8" fmla="*/ 0 w 300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9">
                  <a:moveTo>
                    <a:pt x="300" y="149"/>
                  </a:moveTo>
                  <a:lnTo>
                    <a:pt x="284" y="44"/>
                  </a:lnTo>
                  <a:lnTo>
                    <a:pt x="190" y="0"/>
                  </a:lnTo>
                  <a:lnTo>
                    <a:pt x="73" y="44"/>
                  </a:lnTo>
                  <a:lnTo>
                    <a:pt x="0" y="14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02" name="Freeform 130"/>
            <p:cNvSpPr>
              <a:spLocks/>
            </p:cNvSpPr>
            <p:nvPr/>
          </p:nvSpPr>
          <p:spPr bwMode="auto">
            <a:xfrm>
              <a:off x="4730" y="2361"/>
              <a:ext cx="50" cy="15"/>
            </a:xfrm>
            <a:custGeom>
              <a:avLst/>
              <a:gdLst>
                <a:gd name="T0" fmla="*/ 319 w 319"/>
                <a:gd name="T1" fmla="*/ 0 h 75"/>
                <a:gd name="T2" fmla="*/ 299 w 319"/>
                <a:gd name="T3" fmla="*/ 75 h 75"/>
                <a:gd name="T4" fmla="*/ 0 w 319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75">
                  <a:moveTo>
                    <a:pt x="319" y="0"/>
                  </a:moveTo>
                  <a:lnTo>
                    <a:pt x="299" y="75"/>
                  </a:lnTo>
                  <a:lnTo>
                    <a:pt x="0" y="7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0003" name="Line 131"/>
          <p:cNvSpPr>
            <a:spLocks noChangeShapeType="1"/>
          </p:cNvSpPr>
          <p:nvPr/>
        </p:nvSpPr>
        <p:spPr bwMode="auto">
          <a:xfrm>
            <a:off x="5397500" y="3373438"/>
            <a:ext cx="15763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004" name="Freeform 132"/>
          <p:cNvSpPr>
            <a:spLocks/>
          </p:cNvSpPr>
          <p:nvPr/>
        </p:nvSpPr>
        <p:spPr bwMode="auto">
          <a:xfrm>
            <a:off x="6943725" y="4883150"/>
            <a:ext cx="96838" cy="203200"/>
          </a:xfrm>
          <a:custGeom>
            <a:avLst/>
            <a:gdLst>
              <a:gd name="T0" fmla="*/ 181 w 384"/>
              <a:gd name="T1" fmla="*/ 0 h 674"/>
              <a:gd name="T2" fmla="*/ 0 w 384"/>
              <a:gd name="T3" fmla="*/ 674 h 674"/>
              <a:gd name="T4" fmla="*/ 168 w 384"/>
              <a:gd name="T5" fmla="*/ 674 h 674"/>
              <a:gd name="T6" fmla="*/ 271 w 384"/>
              <a:gd name="T7" fmla="*/ 636 h 674"/>
              <a:gd name="T8" fmla="*/ 334 w 384"/>
              <a:gd name="T9" fmla="*/ 543 h 674"/>
              <a:gd name="T10" fmla="*/ 384 w 384"/>
              <a:gd name="T11" fmla="*/ 356 h 674"/>
              <a:gd name="T12" fmla="*/ 370 w 384"/>
              <a:gd name="T13" fmla="*/ 264 h 674"/>
              <a:gd name="T14" fmla="*/ 288 w 384"/>
              <a:gd name="T15" fmla="*/ 225 h 674"/>
              <a:gd name="T16" fmla="*/ 120 w 384"/>
              <a:gd name="T17" fmla="*/ 22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674">
                <a:moveTo>
                  <a:pt x="181" y="0"/>
                </a:moveTo>
                <a:lnTo>
                  <a:pt x="0" y="674"/>
                </a:lnTo>
                <a:lnTo>
                  <a:pt x="168" y="674"/>
                </a:lnTo>
                <a:lnTo>
                  <a:pt x="271" y="636"/>
                </a:lnTo>
                <a:lnTo>
                  <a:pt x="334" y="543"/>
                </a:lnTo>
                <a:lnTo>
                  <a:pt x="384" y="356"/>
                </a:lnTo>
                <a:lnTo>
                  <a:pt x="370" y="264"/>
                </a:lnTo>
                <a:lnTo>
                  <a:pt x="288" y="225"/>
                </a:lnTo>
                <a:lnTo>
                  <a:pt x="120" y="225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0005" name="Group 133"/>
          <p:cNvGrpSpPr>
            <a:grpSpLocks/>
          </p:cNvGrpSpPr>
          <p:nvPr/>
        </p:nvGrpSpPr>
        <p:grpSpPr bwMode="auto">
          <a:xfrm>
            <a:off x="7727950" y="3432175"/>
            <a:ext cx="79375" cy="136525"/>
            <a:chOff x="4977" y="1814"/>
            <a:chExt cx="50" cy="86"/>
          </a:xfrm>
        </p:grpSpPr>
        <p:sp>
          <p:nvSpPr>
            <p:cNvPr id="80006" name="Line 134"/>
            <p:cNvSpPr>
              <a:spLocks noChangeShapeType="1"/>
            </p:cNvSpPr>
            <p:nvPr/>
          </p:nvSpPr>
          <p:spPr bwMode="auto">
            <a:xfrm flipH="1">
              <a:off x="4993" y="1899"/>
              <a:ext cx="1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07" name="Freeform 135"/>
            <p:cNvSpPr>
              <a:spLocks/>
            </p:cNvSpPr>
            <p:nvPr/>
          </p:nvSpPr>
          <p:spPr bwMode="auto">
            <a:xfrm>
              <a:off x="4977" y="1873"/>
              <a:ext cx="16" cy="26"/>
            </a:xfrm>
            <a:custGeom>
              <a:avLst/>
              <a:gdLst>
                <a:gd name="T0" fmla="*/ 0 w 96"/>
                <a:gd name="T1" fmla="*/ 0 h 131"/>
                <a:gd name="T2" fmla="*/ 14 w 96"/>
                <a:gd name="T3" fmla="*/ 93 h 131"/>
                <a:gd name="T4" fmla="*/ 96 w 96"/>
                <a:gd name="T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31">
                  <a:moveTo>
                    <a:pt x="0" y="0"/>
                  </a:moveTo>
                  <a:lnTo>
                    <a:pt x="14" y="93"/>
                  </a:lnTo>
                  <a:lnTo>
                    <a:pt x="96" y="13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08" name="Line 136"/>
            <p:cNvSpPr>
              <a:spLocks noChangeShapeType="1"/>
            </p:cNvSpPr>
            <p:nvPr/>
          </p:nvSpPr>
          <p:spPr bwMode="auto">
            <a:xfrm flipV="1">
              <a:off x="4977" y="1838"/>
              <a:ext cx="8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09" name="Freeform 137"/>
            <p:cNvSpPr>
              <a:spLocks/>
            </p:cNvSpPr>
            <p:nvPr/>
          </p:nvSpPr>
          <p:spPr bwMode="auto">
            <a:xfrm>
              <a:off x="4985" y="1814"/>
              <a:ext cx="26" cy="24"/>
            </a:xfrm>
            <a:custGeom>
              <a:avLst/>
              <a:gdLst>
                <a:gd name="T0" fmla="*/ 167 w 167"/>
                <a:gd name="T1" fmla="*/ 0 h 131"/>
                <a:gd name="T2" fmla="*/ 63 w 167"/>
                <a:gd name="T3" fmla="*/ 39 h 131"/>
                <a:gd name="T4" fmla="*/ 0 w 167"/>
                <a:gd name="T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31">
                  <a:moveTo>
                    <a:pt x="167" y="0"/>
                  </a:moveTo>
                  <a:lnTo>
                    <a:pt x="63" y="39"/>
                  </a:lnTo>
                  <a:lnTo>
                    <a:pt x="0" y="13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10" name="Line 138"/>
            <p:cNvSpPr>
              <a:spLocks noChangeShapeType="1"/>
            </p:cNvSpPr>
            <p:nvPr/>
          </p:nvSpPr>
          <p:spPr bwMode="auto">
            <a:xfrm>
              <a:off x="5011" y="1814"/>
              <a:ext cx="1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011" name="Group 139"/>
          <p:cNvGrpSpPr>
            <a:grpSpLocks/>
          </p:cNvGrpSpPr>
          <p:nvPr/>
        </p:nvGrpSpPr>
        <p:grpSpPr bwMode="auto">
          <a:xfrm>
            <a:off x="7716838" y="2838450"/>
            <a:ext cx="158750" cy="206375"/>
            <a:chOff x="4970" y="1440"/>
            <a:chExt cx="100" cy="130"/>
          </a:xfrm>
        </p:grpSpPr>
        <p:sp>
          <p:nvSpPr>
            <p:cNvPr id="80012" name="Line 140"/>
            <p:cNvSpPr>
              <a:spLocks noChangeShapeType="1"/>
            </p:cNvSpPr>
            <p:nvPr/>
          </p:nvSpPr>
          <p:spPr bwMode="auto">
            <a:xfrm flipH="1">
              <a:off x="4985" y="1568"/>
              <a:ext cx="1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13" name="Freeform 141"/>
            <p:cNvSpPr>
              <a:spLocks/>
            </p:cNvSpPr>
            <p:nvPr/>
          </p:nvSpPr>
          <p:spPr bwMode="auto">
            <a:xfrm>
              <a:off x="4970" y="1542"/>
              <a:ext cx="15" cy="26"/>
            </a:xfrm>
            <a:custGeom>
              <a:avLst/>
              <a:gdLst>
                <a:gd name="T0" fmla="*/ 0 w 96"/>
                <a:gd name="T1" fmla="*/ 0 h 130"/>
                <a:gd name="T2" fmla="*/ 14 w 96"/>
                <a:gd name="T3" fmla="*/ 91 h 130"/>
                <a:gd name="T4" fmla="*/ 96 w 96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30">
                  <a:moveTo>
                    <a:pt x="0" y="0"/>
                  </a:moveTo>
                  <a:lnTo>
                    <a:pt x="14" y="91"/>
                  </a:lnTo>
                  <a:lnTo>
                    <a:pt x="96" y="13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14" name="Line 142"/>
            <p:cNvSpPr>
              <a:spLocks noChangeShapeType="1"/>
            </p:cNvSpPr>
            <p:nvPr/>
          </p:nvSpPr>
          <p:spPr bwMode="auto">
            <a:xfrm flipV="1">
              <a:off x="4970" y="1507"/>
              <a:ext cx="7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15" name="Freeform 143"/>
            <p:cNvSpPr>
              <a:spLocks/>
            </p:cNvSpPr>
            <p:nvPr/>
          </p:nvSpPr>
          <p:spPr bwMode="auto">
            <a:xfrm>
              <a:off x="4977" y="1483"/>
              <a:ext cx="27" cy="24"/>
            </a:xfrm>
            <a:custGeom>
              <a:avLst/>
              <a:gdLst>
                <a:gd name="T0" fmla="*/ 165 w 165"/>
                <a:gd name="T1" fmla="*/ 0 h 131"/>
                <a:gd name="T2" fmla="*/ 63 w 165"/>
                <a:gd name="T3" fmla="*/ 38 h 131"/>
                <a:gd name="T4" fmla="*/ 0 w 165"/>
                <a:gd name="T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131">
                  <a:moveTo>
                    <a:pt x="165" y="0"/>
                  </a:moveTo>
                  <a:lnTo>
                    <a:pt x="63" y="38"/>
                  </a:lnTo>
                  <a:lnTo>
                    <a:pt x="0" y="13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16" name="Line 144"/>
            <p:cNvSpPr>
              <a:spLocks noChangeShapeType="1"/>
            </p:cNvSpPr>
            <p:nvPr/>
          </p:nvSpPr>
          <p:spPr bwMode="auto">
            <a:xfrm>
              <a:off x="5004" y="1483"/>
              <a:ext cx="1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17" name="Line 145"/>
            <p:cNvSpPr>
              <a:spLocks noChangeShapeType="1"/>
            </p:cNvSpPr>
            <p:nvPr/>
          </p:nvSpPr>
          <p:spPr bwMode="auto">
            <a:xfrm flipV="1">
              <a:off x="5057" y="1440"/>
              <a:ext cx="13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018" name="Group 146"/>
          <p:cNvGrpSpPr>
            <a:grpSpLocks/>
          </p:cNvGrpSpPr>
          <p:nvPr/>
        </p:nvGrpSpPr>
        <p:grpSpPr bwMode="auto">
          <a:xfrm>
            <a:off x="5715000" y="2190750"/>
            <a:ext cx="2278063" cy="2298700"/>
            <a:chOff x="3378" y="1580"/>
            <a:chExt cx="1435" cy="1448"/>
          </a:xfrm>
        </p:grpSpPr>
        <p:sp>
          <p:nvSpPr>
            <p:cNvPr id="80019" name="Line 147"/>
            <p:cNvSpPr>
              <a:spLocks noChangeShapeType="1"/>
            </p:cNvSpPr>
            <p:nvPr/>
          </p:nvSpPr>
          <p:spPr bwMode="auto">
            <a:xfrm>
              <a:off x="3378" y="2051"/>
              <a:ext cx="1" cy="9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20" name="Line 148"/>
            <p:cNvSpPr>
              <a:spLocks noChangeShapeType="1"/>
            </p:cNvSpPr>
            <p:nvPr/>
          </p:nvSpPr>
          <p:spPr bwMode="auto">
            <a:xfrm>
              <a:off x="4812" y="1580"/>
              <a:ext cx="1" cy="1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021" name="Group 149"/>
          <p:cNvGrpSpPr>
            <a:grpSpLocks/>
          </p:cNvGrpSpPr>
          <p:nvPr/>
        </p:nvGrpSpPr>
        <p:grpSpPr bwMode="auto">
          <a:xfrm>
            <a:off x="5830888" y="3027363"/>
            <a:ext cx="179387" cy="198437"/>
            <a:chOff x="3782" y="1559"/>
            <a:chExt cx="113" cy="125"/>
          </a:xfrm>
        </p:grpSpPr>
        <p:sp>
          <p:nvSpPr>
            <p:cNvPr id="80022" name="Line 150"/>
            <p:cNvSpPr>
              <a:spLocks noChangeShapeType="1"/>
            </p:cNvSpPr>
            <p:nvPr/>
          </p:nvSpPr>
          <p:spPr bwMode="auto">
            <a:xfrm>
              <a:off x="3887" y="1663"/>
              <a:ext cx="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23" name="Line 151"/>
            <p:cNvSpPr>
              <a:spLocks noChangeShapeType="1"/>
            </p:cNvSpPr>
            <p:nvPr/>
          </p:nvSpPr>
          <p:spPr bwMode="auto">
            <a:xfrm flipV="1">
              <a:off x="3884" y="1559"/>
              <a:ext cx="11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24" name="Line 152"/>
            <p:cNvSpPr>
              <a:spLocks noChangeShapeType="1"/>
            </p:cNvSpPr>
            <p:nvPr/>
          </p:nvSpPr>
          <p:spPr bwMode="auto">
            <a:xfrm flipH="1">
              <a:off x="3819" y="1596"/>
              <a:ext cx="2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25" name="Freeform 153"/>
            <p:cNvSpPr>
              <a:spLocks/>
            </p:cNvSpPr>
            <p:nvPr/>
          </p:nvSpPr>
          <p:spPr bwMode="auto">
            <a:xfrm>
              <a:off x="3830" y="1667"/>
              <a:ext cx="5" cy="17"/>
            </a:xfrm>
            <a:custGeom>
              <a:avLst/>
              <a:gdLst>
                <a:gd name="T0" fmla="*/ 0 w 34"/>
                <a:gd name="T1" fmla="*/ 0 h 87"/>
                <a:gd name="T2" fmla="*/ 3 w 34"/>
                <a:gd name="T3" fmla="*/ 49 h 87"/>
                <a:gd name="T4" fmla="*/ 34 w 34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87">
                  <a:moveTo>
                    <a:pt x="0" y="0"/>
                  </a:moveTo>
                  <a:lnTo>
                    <a:pt x="3" y="49"/>
                  </a:lnTo>
                  <a:lnTo>
                    <a:pt x="34" y="8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26" name="Line 154"/>
            <p:cNvSpPr>
              <a:spLocks noChangeShapeType="1"/>
            </p:cNvSpPr>
            <p:nvPr/>
          </p:nvSpPr>
          <p:spPr bwMode="auto">
            <a:xfrm flipH="1">
              <a:off x="3830" y="1596"/>
              <a:ext cx="17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27" name="Freeform 155"/>
            <p:cNvSpPr>
              <a:spLocks/>
            </p:cNvSpPr>
            <p:nvPr/>
          </p:nvSpPr>
          <p:spPr bwMode="auto">
            <a:xfrm>
              <a:off x="3782" y="1596"/>
              <a:ext cx="50" cy="86"/>
            </a:xfrm>
            <a:custGeom>
              <a:avLst/>
              <a:gdLst>
                <a:gd name="T0" fmla="*/ 230 w 310"/>
                <a:gd name="T1" fmla="*/ 0 h 452"/>
                <a:gd name="T2" fmla="*/ 164 w 310"/>
                <a:gd name="T3" fmla="*/ 0 h 452"/>
                <a:gd name="T4" fmla="*/ 107 w 310"/>
                <a:gd name="T5" fmla="*/ 20 h 452"/>
                <a:gd name="T6" fmla="*/ 76 w 310"/>
                <a:gd name="T7" fmla="*/ 71 h 452"/>
                <a:gd name="T8" fmla="*/ 0 w 310"/>
                <a:gd name="T9" fmla="*/ 355 h 452"/>
                <a:gd name="T10" fmla="*/ 14 w 310"/>
                <a:gd name="T11" fmla="*/ 421 h 452"/>
                <a:gd name="T12" fmla="*/ 75 w 310"/>
                <a:gd name="T13" fmla="*/ 452 h 452"/>
                <a:gd name="T14" fmla="*/ 148 w 310"/>
                <a:gd name="T15" fmla="*/ 452 h 452"/>
                <a:gd name="T16" fmla="*/ 310 w 310"/>
                <a:gd name="T17" fmla="*/ 36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452">
                  <a:moveTo>
                    <a:pt x="230" y="0"/>
                  </a:moveTo>
                  <a:lnTo>
                    <a:pt x="164" y="0"/>
                  </a:lnTo>
                  <a:lnTo>
                    <a:pt x="107" y="20"/>
                  </a:lnTo>
                  <a:lnTo>
                    <a:pt x="76" y="71"/>
                  </a:lnTo>
                  <a:lnTo>
                    <a:pt x="0" y="355"/>
                  </a:lnTo>
                  <a:lnTo>
                    <a:pt x="14" y="421"/>
                  </a:lnTo>
                  <a:lnTo>
                    <a:pt x="75" y="452"/>
                  </a:lnTo>
                  <a:lnTo>
                    <a:pt x="148" y="452"/>
                  </a:lnTo>
                  <a:lnTo>
                    <a:pt x="310" y="36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028" name="Group 156"/>
          <p:cNvGrpSpPr>
            <a:grpSpLocks/>
          </p:cNvGrpSpPr>
          <p:nvPr/>
        </p:nvGrpSpPr>
        <p:grpSpPr bwMode="auto">
          <a:xfrm>
            <a:off x="5845175" y="4076700"/>
            <a:ext cx="103188" cy="141288"/>
            <a:chOff x="3791" y="2220"/>
            <a:chExt cx="65" cy="89"/>
          </a:xfrm>
        </p:grpSpPr>
        <p:sp>
          <p:nvSpPr>
            <p:cNvPr id="80029" name="Freeform 157"/>
            <p:cNvSpPr>
              <a:spLocks/>
            </p:cNvSpPr>
            <p:nvPr/>
          </p:nvSpPr>
          <p:spPr bwMode="auto">
            <a:xfrm>
              <a:off x="3791" y="2220"/>
              <a:ext cx="48" cy="86"/>
            </a:xfrm>
            <a:custGeom>
              <a:avLst/>
              <a:gdLst>
                <a:gd name="T0" fmla="*/ 229 w 309"/>
                <a:gd name="T1" fmla="*/ 0 h 452"/>
                <a:gd name="T2" fmla="*/ 163 w 309"/>
                <a:gd name="T3" fmla="*/ 0 h 452"/>
                <a:gd name="T4" fmla="*/ 107 w 309"/>
                <a:gd name="T5" fmla="*/ 20 h 452"/>
                <a:gd name="T6" fmla="*/ 76 w 309"/>
                <a:gd name="T7" fmla="*/ 70 h 452"/>
                <a:gd name="T8" fmla="*/ 0 w 309"/>
                <a:gd name="T9" fmla="*/ 355 h 452"/>
                <a:gd name="T10" fmla="*/ 14 w 309"/>
                <a:gd name="T11" fmla="*/ 421 h 452"/>
                <a:gd name="T12" fmla="*/ 75 w 309"/>
                <a:gd name="T13" fmla="*/ 452 h 452"/>
                <a:gd name="T14" fmla="*/ 147 w 309"/>
                <a:gd name="T15" fmla="*/ 452 h 452"/>
                <a:gd name="T16" fmla="*/ 309 w 309"/>
                <a:gd name="T17" fmla="*/ 36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452">
                  <a:moveTo>
                    <a:pt x="229" y="0"/>
                  </a:moveTo>
                  <a:lnTo>
                    <a:pt x="163" y="0"/>
                  </a:lnTo>
                  <a:lnTo>
                    <a:pt x="107" y="20"/>
                  </a:lnTo>
                  <a:lnTo>
                    <a:pt x="76" y="70"/>
                  </a:lnTo>
                  <a:lnTo>
                    <a:pt x="0" y="355"/>
                  </a:lnTo>
                  <a:lnTo>
                    <a:pt x="14" y="421"/>
                  </a:lnTo>
                  <a:lnTo>
                    <a:pt x="75" y="452"/>
                  </a:lnTo>
                  <a:lnTo>
                    <a:pt x="147" y="452"/>
                  </a:lnTo>
                  <a:lnTo>
                    <a:pt x="309" y="36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30" name="Freeform 158"/>
            <p:cNvSpPr>
              <a:spLocks/>
            </p:cNvSpPr>
            <p:nvPr/>
          </p:nvSpPr>
          <p:spPr bwMode="auto">
            <a:xfrm>
              <a:off x="3839" y="2292"/>
              <a:ext cx="5" cy="17"/>
            </a:xfrm>
            <a:custGeom>
              <a:avLst/>
              <a:gdLst>
                <a:gd name="T0" fmla="*/ 0 w 34"/>
                <a:gd name="T1" fmla="*/ 0 h 88"/>
                <a:gd name="T2" fmla="*/ 3 w 34"/>
                <a:gd name="T3" fmla="*/ 49 h 88"/>
                <a:gd name="T4" fmla="*/ 34 w 34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88">
                  <a:moveTo>
                    <a:pt x="0" y="0"/>
                  </a:moveTo>
                  <a:lnTo>
                    <a:pt x="3" y="49"/>
                  </a:lnTo>
                  <a:lnTo>
                    <a:pt x="34" y="8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31" name="Line 159"/>
            <p:cNvSpPr>
              <a:spLocks noChangeShapeType="1"/>
            </p:cNvSpPr>
            <p:nvPr/>
          </p:nvSpPr>
          <p:spPr bwMode="auto">
            <a:xfrm flipH="1">
              <a:off x="3839" y="2220"/>
              <a:ext cx="17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32" name="Line 160"/>
            <p:cNvSpPr>
              <a:spLocks noChangeShapeType="1"/>
            </p:cNvSpPr>
            <p:nvPr/>
          </p:nvSpPr>
          <p:spPr bwMode="auto">
            <a:xfrm flipH="1">
              <a:off x="3827" y="2220"/>
              <a:ext cx="2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033" name="Group 161"/>
          <p:cNvGrpSpPr>
            <a:grpSpLocks/>
          </p:cNvGrpSpPr>
          <p:nvPr/>
        </p:nvGrpSpPr>
        <p:grpSpPr bwMode="auto">
          <a:xfrm>
            <a:off x="5997575" y="1924050"/>
            <a:ext cx="1652588" cy="2895600"/>
            <a:chOff x="3556" y="1412"/>
            <a:chExt cx="1041" cy="1824"/>
          </a:xfrm>
        </p:grpSpPr>
        <p:sp>
          <p:nvSpPr>
            <p:cNvPr id="80034" name="Line 162"/>
            <p:cNvSpPr>
              <a:spLocks noChangeShapeType="1"/>
            </p:cNvSpPr>
            <p:nvPr/>
          </p:nvSpPr>
          <p:spPr bwMode="auto">
            <a:xfrm flipV="1">
              <a:off x="4171" y="1412"/>
              <a:ext cx="1" cy="1824"/>
            </a:xfrm>
            <a:prstGeom prst="line">
              <a:avLst/>
            </a:prstGeom>
            <a:noFill/>
            <a:ln w="1905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0035" name="Group 163"/>
            <p:cNvGrpSpPr>
              <a:grpSpLocks/>
            </p:cNvGrpSpPr>
            <p:nvPr/>
          </p:nvGrpSpPr>
          <p:grpSpPr bwMode="auto">
            <a:xfrm>
              <a:off x="3556" y="1412"/>
              <a:ext cx="1040" cy="1824"/>
              <a:chOff x="3556" y="1412"/>
              <a:chExt cx="1040" cy="1824"/>
            </a:xfrm>
          </p:grpSpPr>
          <p:sp>
            <p:nvSpPr>
              <p:cNvPr id="80036" name="Line 164"/>
              <p:cNvSpPr>
                <a:spLocks noChangeShapeType="1"/>
              </p:cNvSpPr>
              <p:nvPr/>
            </p:nvSpPr>
            <p:spPr bwMode="auto">
              <a:xfrm>
                <a:off x="3556" y="2211"/>
                <a:ext cx="2" cy="570"/>
              </a:xfrm>
              <a:prstGeom prst="line">
                <a:avLst/>
              </a:prstGeom>
              <a:noFill/>
              <a:ln w="1905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37" name="Line 165"/>
              <p:cNvSpPr>
                <a:spLocks noChangeShapeType="1"/>
              </p:cNvSpPr>
              <p:nvPr/>
            </p:nvSpPr>
            <p:spPr bwMode="auto">
              <a:xfrm flipV="1">
                <a:off x="3557" y="1412"/>
                <a:ext cx="614" cy="784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0038" name="Group 166"/>
              <p:cNvGrpSpPr>
                <a:grpSpLocks/>
              </p:cNvGrpSpPr>
              <p:nvPr/>
            </p:nvGrpSpPr>
            <p:grpSpPr bwMode="auto">
              <a:xfrm>
                <a:off x="4171" y="1412"/>
                <a:ext cx="425" cy="628"/>
                <a:chOff x="4502" y="864"/>
                <a:chExt cx="425" cy="628"/>
              </a:xfrm>
            </p:grpSpPr>
            <p:grpSp>
              <p:nvGrpSpPr>
                <p:cNvPr id="80039" name="Group 167"/>
                <p:cNvGrpSpPr>
                  <a:grpSpLocks/>
                </p:cNvGrpSpPr>
                <p:nvPr/>
              </p:nvGrpSpPr>
              <p:grpSpPr bwMode="auto">
                <a:xfrm>
                  <a:off x="4502" y="864"/>
                  <a:ext cx="425" cy="628"/>
                  <a:chOff x="4502" y="864"/>
                  <a:chExt cx="425" cy="628"/>
                </a:xfrm>
              </p:grpSpPr>
              <p:sp>
                <p:nvSpPr>
                  <p:cNvPr id="80040" name="Line 1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3" y="1190"/>
                    <a:ext cx="204" cy="302"/>
                  </a:xfrm>
                  <a:prstGeom prst="line">
                    <a:avLst/>
                  </a:prstGeom>
                  <a:noFill/>
                  <a:ln w="38100">
                    <a:solidFill>
                      <a:srgbClr val="0066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041" name="Line 1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2" y="864"/>
                    <a:ext cx="197" cy="291"/>
                  </a:xfrm>
                  <a:prstGeom prst="line">
                    <a:avLst/>
                  </a:prstGeom>
                  <a:noFill/>
                  <a:ln w="38100">
                    <a:solidFill>
                      <a:srgbClr val="0066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0042" name="Line 170"/>
                <p:cNvSpPr>
                  <a:spLocks noChangeShapeType="1"/>
                </p:cNvSpPr>
                <p:nvPr/>
              </p:nvSpPr>
              <p:spPr bwMode="auto">
                <a:xfrm>
                  <a:off x="4699" y="1155"/>
                  <a:ext cx="24" cy="35"/>
                </a:xfrm>
                <a:prstGeom prst="line">
                  <a:avLst/>
                </a:prstGeom>
                <a:noFill/>
                <a:ln w="38100">
                  <a:solidFill>
                    <a:srgbClr val="00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0043" name="Group 171"/>
              <p:cNvGrpSpPr>
                <a:grpSpLocks/>
              </p:cNvGrpSpPr>
              <p:nvPr/>
            </p:nvGrpSpPr>
            <p:grpSpPr bwMode="auto">
              <a:xfrm>
                <a:off x="3556" y="2781"/>
                <a:ext cx="615" cy="455"/>
                <a:chOff x="3887" y="2233"/>
                <a:chExt cx="615" cy="455"/>
              </a:xfrm>
            </p:grpSpPr>
            <p:sp>
              <p:nvSpPr>
                <p:cNvPr id="80044" name="Line 172"/>
                <p:cNvSpPr>
                  <a:spLocks noChangeShapeType="1"/>
                </p:cNvSpPr>
                <p:nvPr/>
              </p:nvSpPr>
              <p:spPr bwMode="auto">
                <a:xfrm>
                  <a:off x="4096" y="2388"/>
                  <a:ext cx="33" cy="23"/>
                </a:xfrm>
                <a:prstGeom prst="line">
                  <a:avLst/>
                </a:prstGeom>
                <a:noFill/>
                <a:ln w="38100">
                  <a:solidFill>
                    <a:srgbClr val="00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045" name="Line 173"/>
                <p:cNvSpPr>
                  <a:spLocks noChangeShapeType="1"/>
                </p:cNvSpPr>
                <p:nvPr/>
              </p:nvSpPr>
              <p:spPr bwMode="auto">
                <a:xfrm>
                  <a:off x="3887" y="2233"/>
                  <a:ext cx="209" cy="155"/>
                </a:xfrm>
                <a:prstGeom prst="line">
                  <a:avLst/>
                </a:prstGeom>
                <a:noFill/>
                <a:ln w="38100">
                  <a:solidFill>
                    <a:srgbClr val="00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046" name="Line 174"/>
                <p:cNvSpPr>
                  <a:spLocks noChangeShapeType="1"/>
                </p:cNvSpPr>
                <p:nvPr/>
              </p:nvSpPr>
              <p:spPr bwMode="auto">
                <a:xfrm>
                  <a:off x="4112" y="2377"/>
                  <a:ext cx="2" cy="23"/>
                </a:xfrm>
                <a:prstGeom prst="line">
                  <a:avLst/>
                </a:prstGeom>
                <a:noFill/>
                <a:ln w="38100">
                  <a:solidFill>
                    <a:srgbClr val="00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047" name="Line 175"/>
                <p:cNvSpPr>
                  <a:spLocks noChangeShapeType="1"/>
                </p:cNvSpPr>
                <p:nvPr/>
              </p:nvSpPr>
              <p:spPr bwMode="auto">
                <a:xfrm>
                  <a:off x="4129" y="2411"/>
                  <a:ext cx="373" cy="277"/>
                </a:xfrm>
                <a:prstGeom prst="line">
                  <a:avLst/>
                </a:prstGeom>
                <a:noFill/>
                <a:ln w="38100">
                  <a:solidFill>
                    <a:srgbClr val="00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0048" name="Group 176"/>
              <p:cNvGrpSpPr>
                <a:grpSpLocks/>
              </p:cNvGrpSpPr>
              <p:nvPr/>
            </p:nvGrpSpPr>
            <p:grpSpPr bwMode="auto">
              <a:xfrm>
                <a:off x="4171" y="2438"/>
                <a:ext cx="425" cy="798"/>
                <a:chOff x="4502" y="1890"/>
                <a:chExt cx="425" cy="798"/>
              </a:xfrm>
            </p:grpSpPr>
            <p:sp>
              <p:nvSpPr>
                <p:cNvPr id="8004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4502" y="2315"/>
                  <a:ext cx="198" cy="373"/>
                </a:xfrm>
                <a:prstGeom prst="line">
                  <a:avLst/>
                </a:prstGeom>
                <a:noFill/>
                <a:ln w="38100">
                  <a:solidFill>
                    <a:srgbClr val="00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050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4722" y="1890"/>
                  <a:ext cx="205" cy="387"/>
                </a:xfrm>
                <a:prstGeom prst="line">
                  <a:avLst/>
                </a:prstGeom>
                <a:noFill/>
                <a:ln w="38100">
                  <a:solidFill>
                    <a:srgbClr val="00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051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4700" y="2277"/>
                  <a:ext cx="22" cy="38"/>
                </a:xfrm>
                <a:prstGeom prst="line">
                  <a:avLst/>
                </a:prstGeom>
                <a:noFill/>
                <a:ln w="38100">
                  <a:solidFill>
                    <a:srgbClr val="0066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0052" name="Line 180"/>
            <p:cNvSpPr>
              <a:spLocks noChangeShapeType="1"/>
            </p:cNvSpPr>
            <p:nvPr/>
          </p:nvSpPr>
          <p:spPr bwMode="auto">
            <a:xfrm>
              <a:off x="4596" y="2040"/>
              <a:ext cx="1" cy="398"/>
            </a:xfrm>
            <a:prstGeom prst="line">
              <a:avLst/>
            </a:prstGeom>
            <a:noFill/>
            <a:ln w="1905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053" name="Group 181"/>
          <p:cNvGrpSpPr>
            <a:grpSpLocks/>
          </p:cNvGrpSpPr>
          <p:nvPr/>
        </p:nvGrpSpPr>
        <p:grpSpPr bwMode="auto">
          <a:xfrm>
            <a:off x="5229225" y="3273425"/>
            <a:ext cx="3589338" cy="219075"/>
            <a:chOff x="3403" y="1714"/>
            <a:chExt cx="2261" cy="138"/>
          </a:xfrm>
        </p:grpSpPr>
        <p:sp>
          <p:nvSpPr>
            <p:cNvPr id="80054" name="Line 182"/>
            <p:cNvSpPr>
              <a:spLocks noChangeShapeType="1"/>
            </p:cNvSpPr>
            <p:nvPr/>
          </p:nvSpPr>
          <p:spPr bwMode="auto">
            <a:xfrm>
              <a:off x="3509" y="1777"/>
              <a:ext cx="2042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0055" name="Group 183"/>
            <p:cNvGrpSpPr>
              <a:grpSpLocks/>
            </p:cNvGrpSpPr>
            <p:nvPr/>
          </p:nvGrpSpPr>
          <p:grpSpPr bwMode="auto">
            <a:xfrm>
              <a:off x="5593" y="1724"/>
              <a:ext cx="71" cy="128"/>
              <a:chOff x="5593" y="1724"/>
              <a:chExt cx="71" cy="128"/>
            </a:xfrm>
          </p:grpSpPr>
          <p:sp>
            <p:nvSpPr>
              <p:cNvPr id="80056" name="Line 184"/>
              <p:cNvSpPr>
                <a:spLocks noChangeShapeType="1"/>
              </p:cNvSpPr>
              <p:nvPr/>
            </p:nvSpPr>
            <p:spPr bwMode="auto">
              <a:xfrm flipV="1">
                <a:off x="5593" y="1759"/>
                <a:ext cx="13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57" name="Freeform 185"/>
              <p:cNvSpPr>
                <a:spLocks/>
              </p:cNvSpPr>
              <p:nvPr/>
            </p:nvSpPr>
            <p:spPr bwMode="auto">
              <a:xfrm>
                <a:off x="5606" y="1724"/>
                <a:ext cx="58" cy="35"/>
              </a:xfrm>
              <a:custGeom>
                <a:avLst/>
                <a:gdLst>
                  <a:gd name="T0" fmla="*/ 375 w 375"/>
                  <a:gd name="T1" fmla="*/ 188 h 188"/>
                  <a:gd name="T2" fmla="*/ 355 w 375"/>
                  <a:gd name="T3" fmla="*/ 55 h 188"/>
                  <a:gd name="T4" fmla="*/ 237 w 375"/>
                  <a:gd name="T5" fmla="*/ 0 h 188"/>
                  <a:gd name="T6" fmla="*/ 91 w 375"/>
                  <a:gd name="T7" fmla="*/ 55 h 188"/>
                  <a:gd name="T8" fmla="*/ 0 w 375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88">
                    <a:moveTo>
                      <a:pt x="375" y="188"/>
                    </a:moveTo>
                    <a:lnTo>
                      <a:pt x="355" y="55"/>
                    </a:lnTo>
                    <a:lnTo>
                      <a:pt x="237" y="0"/>
                    </a:lnTo>
                    <a:lnTo>
                      <a:pt x="91" y="55"/>
                    </a:lnTo>
                    <a:lnTo>
                      <a:pt x="0" y="18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58" name="Line 186"/>
              <p:cNvSpPr>
                <a:spLocks noChangeShapeType="1"/>
              </p:cNvSpPr>
              <p:nvPr/>
            </p:nvSpPr>
            <p:spPr bwMode="auto">
              <a:xfrm flipH="1">
                <a:off x="5651" y="1759"/>
                <a:ext cx="13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59" name="Freeform 187"/>
              <p:cNvSpPr>
                <a:spLocks/>
              </p:cNvSpPr>
              <p:nvPr/>
            </p:nvSpPr>
            <p:spPr bwMode="auto">
              <a:xfrm>
                <a:off x="5593" y="1817"/>
                <a:ext cx="58" cy="35"/>
              </a:xfrm>
              <a:custGeom>
                <a:avLst/>
                <a:gdLst>
                  <a:gd name="T0" fmla="*/ 0 w 375"/>
                  <a:gd name="T1" fmla="*/ 0 h 188"/>
                  <a:gd name="T2" fmla="*/ 19 w 375"/>
                  <a:gd name="T3" fmla="*/ 133 h 188"/>
                  <a:gd name="T4" fmla="*/ 137 w 375"/>
                  <a:gd name="T5" fmla="*/ 188 h 188"/>
                  <a:gd name="T6" fmla="*/ 284 w 375"/>
                  <a:gd name="T7" fmla="*/ 133 h 188"/>
                  <a:gd name="T8" fmla="*/ 375 w 375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88">
                    <a:moveTo>
                      <a:pt x="0" y="0"/>
                    </a:moveTo>
                    <a:lnTo>
                      <a:pt x="19" y="133"/>
                    </a:lnTo>
                    <a:lnTo>
                      <a:pt x="137" y="188"/>
                    </a:lnTo>
                    <a:lnTo>
                      <a:pt x="284" y="133"/>
                    </a:lnTo>
                    <a:lnTo>
                      <a:pt x="375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0060" name="Group 188"/>
            <p:cNvGrpSpPr>
              <a:grpSpLocks/>
            </p:cNvGrpSpPr>
            <p:nvPr/>
          </p:nvGrpSpPr>
          <p:grpSpPr bwMode="auto">
            <a:xfrm>
              <a:off x="3403" y="1714"/>
              <a:ext cx="99" cy="130"/>
              <a:chOff x="3403" y="1714"/>
              <a:chExt cx="99" cy="130"/>
            </a:xfrm>
          </p:grpSpPr>
          <p:sp>
            <p:nvSpPr>
              <p:cNvPr id="80061" name="Line 189"/>
              <p:cNvSpPr>
                <a:spLocks noChangeShapeType="1"/>
              </p:cNvSpPr>
              <p:nvPr/>
            </p:nvSpPr>
            <p:spPr bwMode="auto">
              <a:xfrm>
                <a:off x="3431" y="1714"/>
                <a:ext cx="43" cy="1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62" name="Line 190"/>
              <p:cNvSpPr>
                <a:spLocks noChangeShapeType="1"/>
              </p:cNvSpPr>
              <p:nvPr/>
            </p:nvSpPr>
            <p:spPr bwMode="auto">
              <a:xfrm flipH="1">
                <a:off x="3403" y="1714"/>
                <a:ext cx="99" cy="1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80064" name="Line 192"/>
          <p:cNvSpPr>
            <a:spLocks noChangeShapeType="1"/>
          </p:cNvSpPr>
          <p:nvPr/>
        </p:nvSpPr>
        <p:spPr bwMode="auto">
          <a:xfrm flipV="1">
            <a:off x="8323263" y="2105025"/>
            <a:ext cx="1587" cy="1268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065" name="Line 193"/>
          <p:cNvSpPr>
            <a:spLocks noChangeShapeType="1"/>
          </p:cNvSpPr>
          <p:nvPr/>
        </p:nvSpPr>
        <p:spPr bwMode="auto">
          <a:xfrm flipV="1">
            <a:off x="7648575" y="2105025"/>
            <a:ext cx="674688" cy="815975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066" name="Line 194"/>
          <p:cNvSpPr>
            <a:spLocks noChangeShapeType="1"/>
          </p:cNvSpPr>
          <p:nvPr/>
        </p:nvSpPr>
        <p:spPr bwMode="auto">
          <a:xfrm>
            <a:off x="7648575" y="3552825"/>
            <a:ext cx="674688" cy="544513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067" name="Line 195"/>
          <p:cNvSpPr>
            <a:spLocks noChangeShapeType="1"/>
          </p:cNvSpPr>
          <p:nvPr/>
        </p:nvSpPr>
        <p:spPr bwMode="auto">
          <a:xfrm>
            <a:off x="8323263" y="3373438"/>
            <a:ext cx="1587" cy="723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0068" name="Group 196"/>
          <p:cNvGrpSpPr>
            <a:grpSpLocks/>
          </p:cNvGrpSpPr>
          <p:nvPr/>
        </p:nvGrpSpPr>
        <p:grpSpPr bwMode="auto">
          <a:xfrm>
            <a:off x="8366125" y="4000500"/>
            <a:ext cx="82550" cy="204788"/>
            <a:chOff x="5379" y="2172"/>
            <a:chExt cx="52" cy="129"/>
          </a:xfrm>
        </p:grpSpPr>
        <p:sp>
          <p:nvSpPr>
            <p:cNvPr id="80069" name="Line 197"/>
            <p:cNvSpPr>
              <a:spLocks noChangeShapeType="1"/>
            </p:cNvSpPr>
            <p:nvPr/>
          </p:nvSpPr>
          <p:spPr bwMode="auto">
            <a:xfrm flipV="1">
              <a:off x="5379" y="2201"/>
              <a:ext cx="23" cy="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70" name="Freeform 198"/>
            <p:cNvSpPr>
              <a:spLocks/>
            </p:cNvSpPr>
            <p:nvPr/>
          </p:nvSpPr>
          <p:spPr bwMode="auto">
            <a:xfrm>
              <a:off x="5402" y="2172"/>
              <a:ext cx="29" cy="29"/>
            </a:xfrm>
            <a:custGeom>
              <a:avLst/>
              <a:gdLst>
                <a:gd name="T0" fmla="*/ 190 w 190"/>
                <a:gd name="T1" fmla="*/ 0 h 150"/>
                <a:gd name="T2" fmla="*/ 72 w 190"/>
                <a:gd name="T3" fmla="*/ 44 h 150"/>
                <a:gd name="T4" fmla="*/ 0 w 190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" h="150">
                  <a:moveTo>
                    <a:pt x="190" y="0"/>
                  </a:moveTo>
                  <a:lnTo>
                    <a:pt x="72" y="44"/>
                  </a:lnTo>
                  <a:lnTo>
                    <a:pt x="0" y="15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71" name="Line 199"/>
            <p:cNvSpPr>
              <a:spLocks noChangeShapeType="1"/>
            </p:cNvSpPr>
            <p:nvPr/>
          </p:nvSpPr>
          <p:spPr bwMode="auto">
            <a:xfrm>
              <a:off x="5387" y="2214"/>
              <a:ext cx="3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072" name="Group 200"/>
          <p:cNvGrpSpPr>
            <a:grpSpLocks/>
          </p:cNvGrpSpPr>
          <p:nvPr/>
        </p:nvGrpSpPr>
        <p:grpSpPr bwMode="auto">
          <a:xfrm>
            <a:off x="8437563" y="1816100"/>
            <a:ext cx="165100" cy="236538"/>
            <a:chOff x="5424" y="796"/>
            <a:chExt cx="104" cy="149"/>
          </a:xfrm>
        </p:grpSpPr>
        <p:grpSp>
          <p:nvGrpSpPr>
            <p:cNvPr id="80073" name="Group 201"/>
            <p:cNvGrpSpPr>
              <a:grpSpLocks/>
            </p:cNvGrpSpPr>
            <p:nvPr/>
          </p:nvGrpSpPr>
          <p:grpSpPr bwMode="auto">
            <a:xfrm>
              <a:off x="5424" y="816"/>
              <a:ext cx="52" cy="129"/>
              <a:chOff x="5379" y="2172"/>
              <a:chExt cx="52" cy="129"/>
            </a:xfrm>
          </p:grpSpPr>
          <p:sp>
            <p:nvSpPr>
              <p:cNvPr id="80074" name="Line 202"/>
              <p:cNvSpPr>
                <a:spLocks noChangeShapeType="1"/>
              </p:cNvSpPr>
              <p:nvPr/>
            </p:nvSpPr>
            <p:spPr bwMode="auto">
              <a:xfrm flipV="1">
                <a:off x="5379" y="2201"/>
                <a:ext cx="23" cy="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75" name="Freeform 203"/>
              <p:cNvSpPr>
                <a:spLocks/>
              </p:cNvSpPr>
              <p:nvPr/>
            </p:nvSpPr>
            <p:spPr bwMode="auto">
              <a:xfrm>
                <a:off x="5402" y="2172"/>
                <a:ext cx="29" cy="29"/>
              </a:xfrm>
              <a:custGeom>
                <a:avLst/>
                <a:gdLst>
                  <a:gd name="T0" fmla="*/ 190 w 190"/>
                  <a:gd name="T1" fmla="*/ 0 h 150"/>
                  <a:gd name="T2" fmla="*/ 72 w 190"/>
                  <a:gd name="T3" fmla="*/ 44 h 150"/>
                  <a:gd name="T4" fmla="*/ 0 w 190"/>
                  <a:gd name="T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0" h="150">
                    <a:moveTo>
                      <a:pt x="190" y="0"/>
                    </a:moveTo>
                    <a:lnTo>
                      <a:pt x="72" y="44"/>
                    </a:lnTo>
                    <a:lnTo>
                      <a:pt x="0" y="15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76" name="Line 204"/>
              <p:cNvSpPr>
                <a:spLocks noChangeShapeType="1"/>
              </p:cNvSpPr>
              <p:nvPr/>
            </p:nvSpPr>
            <p:spPr bwMode="auto">
              <a:xfrm>
                <a:off x="5387" y="2214"/>
                <a:ext cx="35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0077" name="Line 205"/>
            <p:cNvSpPr>
              <a:spLocks noChangeShapeType="1"/>
            </p:cNvSpPr>
            <p:nvPr/>
          </p:nvSpPr>
          <p:spPr bwMode="auto">
            <a:xfrm flipH="1">
              <a:off x="5520" y="796"/>
              <a:ext cx="8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078" name="Group 206"/>
          <p:cNvGrpSpPr>
            <a:grpSpLocks/>
          </p:cNvGrpSpPr>
          <p:nvPr/>
        </p:nvGrpSpPr>
        <p:grpSpPr bwMode="auto">
          <a:xfrm>
            <a:off x="6884988" y="1616075"/>
            <a:ext cx="249237" cy="225425"/>
            <a:chOff x="4162" y="452"/>
            <a:chExt cx="157" cy="142"/>
          </a:xfrm>
        </p:grpSpPr>
        <p:sp>
          <p:nvSpPr>
            <p:cNvPr id="80079" name="Freeform 207"/>
            <p:cNvSpPr>
              <a:spLocks/>
            </p:cNvSpPr>
            <p:nvPr/>
          </p:nvSpPr>
          <p:spPr bwMode="auto">
            <a:xfrm>
              <a:off x="4162" y="452"/>
              <a:ext cx="81" cy="142"/>
            </a:xfrm>
            <a:custGeom>
              <a:avLst/>
              <a:gdLst>
                <a:gd name="T0" fmla="*/ 194 w 415"/>
                <a:gd name="T1" fmla="*/ 0 h 728"/>
                <a:gd name="T2" fmla="*/ 0 w 415"/>
                <a:gd name="T3" fmla="*/ 728 h 728"/>
                <a:gd name="T4" fmla="*/ 182 w 415"/>
                <a:gd name="T5" fmla="*/ 728 h 728"/>
                <a:gd name="T6" fmla="*/ 293 w 415"/>
                <a:gd name="T7" fmla="*/ 686 h 728"/>
                <a:gd name="T8" fmla="*/ 361 w 415"/>
                <a:gd name="T9" fmla="*/ 586 h 728"/>
                <a:gd name="T10" fmla="*/ 415 w 415"/>
                <a:gd name="T11" fmla="*/ 384 h 728"/>
                <a:gd name="T12" fmla="*/ 400 w 415"/>
                <a:gd name="T13" fmla="*/ 284 h 728"/>
                <a:gd name="T14" fmla="*/ 312 w 415"/>
                <a:gd name="T15" fmla="*/ 242 h 728"/>
                <a:gd name="T16" fmla="*/ 130 w 415"/>
                <a:gd name="T17" fmla="*/ 242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728">
                  <a:moveTo>
                    <a:pt x="194" y="0"/>
                  </a:moveTo>
                  <a:lnTo>
                    <a:pt x="0" y="728"/>
                  </a:lnTo>
                  <a:lnTo>
                    <a:pt x="182" y="728"/>
                  </a:lnTo>
                  <a:lnTo>
                    <a:pt x="293" y="686"/>
                  </a:lnTo>
                  <a:lnTo>
                    <a:pt x="361" y="586"/>
                  </a:lnTo>
                  <a:lnTo>
                    <a:pt x="415" y="384"/>
                  </a:lnTo>
                  <a:lnTo>
                    <a:pt x="400" y="284"/>
                  </a:lnTo>
                  <a:lnTo>
                    <a:pt x="312" y="242"/>
                  </a:lnTo>
                  <a:lnTo>
                    <a:pt x="130" y="24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80" name="Line 208"/>
            <p:cNvSpPr>
              <a:spLocks noChangeShapeType="1"/>
            </p:cNvSpPr>
            <p:nvPr/>
          </p:nvSpPr>
          <p:spPr bwMode="auto">
            <a:xfrm flipV="1">
              <a:off x="4302" y="452"/>
              <a:ext cx="17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7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7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8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8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1" grpId="0" autoUpdateAnimBg="0"/>
      <p:bldP spid="79964" grpId="0" autoUpdateAnimBg="0"/>
      <p:bldP spid="80064" grpId="0" animBg="1"/>
      <p:bldP spid="80065" grpId="0" animBg="1"/>
      <p:bldP spid="80066" grpId="0" animBg="1"/>
      <p:bldP spid="800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5" name="Rectangle 79"/>
          <p:cNvSpPr>
            <a:spLocks noChangeArrowheads="1"/>
          </p:cNvSpPr>
          <p:nvPr/>
        </p:nvSpPr>
        <p:spPr bwMode="auto">
          <a:xfrm flipV="1">
            <a:off x="971550" y="1773238"/>
            <a:ext cx="7848600" cy="3168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81100" y="2011363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1</a:t>
            </a:r>
            <a:r>
              <a:rPr lang="zh-CN" altLang="en-US" sz="2000" b="1">
                <a:ea typeface="楷体_GB2312" pitchFamily="49" charset="-122"/>
              </a:rPr>
              <a:t>）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371600" y="3505200"/>
            <a:ext cx="2774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1784350" y="2886075"/>
            <a:ext cx="1816100" cy="422275"/>
          </a:xfrm>
          <a:custGeom>
            <a:avLst/>
            <a:gdLst>
              <a:gd name="T0" fmla="*/ 0 w 1144"/>
              <a:gd name="T1" fmla="*/ 266 h 266"/>
              <a:gd name="T2" fmla="*/ 1144 w 1144"/>
              <a:gd name="T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44" h="266">
                <a:moveTo>
                  <a:pt x="0" y="266"/>
                </a:moveTo>
                <a:lnTo>
                  <a:pt x="1144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1784350" y="2133600"/>
            <a:ext cx="990600" cy="1177925"/>
          </a:xfrm>
          <a:custGeom>
            <a:avLst/>
            <a:gdLst>
              <a:gd name="T0" fmla="*/ 0 w 624"/>
              <a:gd name="T1" fmla="*/ 742 h 742"/>
              <a:gd name="T2" fmla="*/ 624 w 624"/>
              <a:gd name="T3" fmla="*/ 0 h 7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4" h="742">
                <a:moveTo>
                  <a:pt x="0" y="742"/>
                </a:moveTo>
                <a:lnTo>
                  <a:pt x="624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2774950" y="2133600"/>
            <a:ext cx="847725" cy="752475"/>
          </a:xfrm>
          <a:custGeom>
            <a:avLst/>
            <a:gdLst>
              <a:gd name="T0" fmla="*/ 0 w 534"/>
              <a:gd name="T1" fmla="*/ 0 h 474"/>
              <a:gd name="T2" fmla="*/ 534 w 534"/>
              <a:gd name="T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4" h="474">
                <a:moveTo>
                  <a:pt x="0" y="0"/>
                </a:moveTo>
                <a:lnTo>
                  <a:pt x="534" y="474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774950" y="2133600"/>
            <a:ext cx="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784350" y="3276600"/>
            <a:ext cx="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3622675" y="2863850"/>
            <a:ext cx="1588" cy="1784350"/>
          </a:xfrm>
          <a:custGeom>
            <a:avLst/>
            <a:gdLst>
              <a:gd name="T0" fmla="*/ 0 w 1"/>
              <a:gd name="T1" fmla="*/ 0 h 1124"/>
              <a:gd name="T2" fmla="*/ 0 w 1"/>
              <a:gd name="T3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4">
                <a:moveTo>
                  <a:pt x="0" y="0"/>
                </a:moveTo>
                <a:lnTo>
                  <a:pt x="0" y="112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1784350" y="38100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2774950" y="3810000"/>
            <a:ext cx="847725" cy="846138"/>
          </a:xfrm>
          <a:custGeom>
            <a:avLst/>
            <a:gdLst>
              <a:gd name="T0" fmla="*/ 0 w 534"/>
              <a:gd name="T1" fmla="*/ 0 h 533"/>
              <a:gd name="T2" fmla="*/ 534 w 534"/>
              <a:gd name="T3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4" h="533">
                <a:moveTo>
                  <a:pt x="0" y="0"/>
                </a:moveTo>
                <a:lnTo>
                  <a:pt x="534" y="533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 flipV="1">
            <a:off x="1784350" y="4267200"/>
            <a:ext cx="1828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447800" y="41148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a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754313" y="35353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b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549650" y="4525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c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371600" y="30480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a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</a:t>
            </a:r>
            <a:endParaRPr lang="en-US" altLang="zh-CN" sz="2000" b="1" i="1">
              <a:ea typeface="楷体_GB2312" pitchFamily="49" charset="-122"/>
              <a:sym typeface="CommercialPi BT" pitchFamily="18" charset="2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728913" y="1782763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b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605213" y="26971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c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1768475" y="4029075"/>
            <a:ext cx="1189038" cy="238125"/>
          </a:xfrm>
          <a:custGeom>
            <a:avLst/>
            <a:gdLst>
              <a:gd name="T0" fmla="*/ 0 w 749"/>
              <a:gd name="T1" fmla="*/ 150 h 150"/>
              <a:gd name="T2" fmla="*/ 749 w 749"/>
              <a:gd name="T3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9" h="150">
                <a:moveTo>
                  <a:pt x="0" y="150"/>
                </a:moveTo>
                <a:lnTo>
                  <a:pt x="749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1790700" y="2011363"/>
            <a:ext cx="1525588" cy="1277937"/>
            <a:chOff x="1214" y="2131"/>
            <a:chExt cx="961" cy="805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1214" y="2315"/>
              <a:ext cx="735" cy="621"/>
            </a:xfrm>
            <a:custGeom>
              <a:avLst/>
              <a:gdLst>
                <a:gd name="T0" fmla="*/ 0 w 735"/>
                <a:gd name="T1" fmla="*/ 621 h 621"/>
                <a:gd name="T2" fmla="*/ 735 w 735"/>
                <a:gd name="T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5" h="621">
                  <a:moveTo>
                    <a:pt x="0" y="621"/>
                  </a:moveTo>
                  <a:lnTo>
                    <a:pt x="73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939" y="2131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d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2530475" y="26670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2390775" y="3992563"/>
            <a:ext cx="430213" cy="396875"/>
            <a:chOff x="1592" y="3379"/>
            <a:chExt cx="271" cy="250"/>
          </a:xfrm>
        </p:grpSpPr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667" y="3379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k</a:t>
              </a:r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1592" y="3388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0000"/>
                  </a:solidFill>
                  <a:ea typeface="楷体_GB2312" pitchFamily="49" charset="-122"/>
                </a:rPr>
                <a:t>●</a:t>
              </a:r>
            </a:p>
          </p:txBody>
        </p:sp>
      </p:grpSp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2932113" y="2286000"/>
            <a:ext cx="311150" cy="1874838"/>
            <a:chOff x="1933" y="2064"/>
            <a:chExt cx="196" cy="1181"/>
          </a:xfrm>
        </p:grpSpPr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1949" y="2064"/>
              <a:ext cx="0" cy="109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1933" y="299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i="1">
                  <a:ea typeface="楷体_GB2312" pitchFamily="49" charset="-122"/>
                </a:rPr>
                <a:t>d</a:t>
              </a:r>
            </a:p>
          </p:txBody>
        </p:sp>
      </p:grp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1476375" y="5157788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b="1">
                <a:ea typeface="楷体_GB2312" pitchFamily="49" charset="-122"/>
              </a:rPr>
              <a:t>过平面内两已知点</a:t>
            </a:r>
          </a:p>
          <a:p>
            <a:r>
              <a:rPr lang="zh-CN" altLang="en-US" b="1">
                <a:ea typeface="楷体_GB2312" pitchFamily="49" charset="-122"/>
              </a:rPr>
              <a:t>作辅助线求解</a:t>
            </a:r>
          </a:p>
        </p:txBody>
      </p:sp>
      <p:grpSp>
        <p:nvGrpSpPr>
          <p:cNvPr id="24607" name="Group 31"/>
          <p:cNvGrpSpPr>
            <a:grpSpLocks/>
          </p:cNvGrpSpPr>
          <p:nvPr/>
        </p:nvGrpSpPr>
        <p:grpSpPr bwMode="auto">
          <a:xfrm>
            <a:off x="2374900" y="2362200"/>
            <a:ext cx="531813" cy="396875"/>
            <a:chOff x="2792" y="1507"/>
            <a:chExt cx="335" cy="250"/>
          </a:xfrm>
        </p:grpSpPr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2792" y="159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3300"/>
                  </a:solidFill>
                  <a:ea typeface="楷体_GB2312" pitchFamily="49" charset="-122"/>
                </a:rPr>
                <a:t>●</a:t>
              </a:r>
            </a:p>
          </p:txBody>
        </p:sp>
        <p:sp>
          <p:nvSpPr>
            <p:cNvPr id="24609" name="Text Box 33"/>
            <p:cNvSpPr txBox="1">
              <a:spLocks noChangeArrowheads="1"/>
            </p:cNvSpPr>
            <p:nvPr/>
          </p:nvSpPr>
          <p:spPr bwMode="auto">
            <a:xfrm>
              <a:off x="2891" y="1507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k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990600" y="335438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/>
              <a:t>X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5321300" y="2087563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2</a:t>
            </a:r>
            <a:r>
              <a:rPr lang="zh-CN" altLang="en-US" sz="2000" b="1">
                <a:ea typeface="楷体_GB2312" pitchFamily="49" charset="-122"/>
              </a:rPr>
              <a:t>）</a:t>
            </a: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5486400" y="3581400"/>
            <a:ext cx="2997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3" name="Freeform 37"/>
          <p:cNvSpPr>
            <a:spLocks/>
          </p:cNvSpPr>
          <p:nvPr/>
        </p:nvSpPr>
        <p:spPr bwMode="auto">
          <a:xfrm>
            <a:off x="5899150" y="2971800"/>
            <a:ext cx="1873250" cy="412750"/>
          </a:xfrm>
          <a:custGeom>
            <a:avLst/>
            <a:gdLst>
              <a:gd name="T0" fmla="*/ 0 w 1144"/>
              <a:gd name="T1" fmla="*/ 266 h 266"/>
              <a:gd name="T2" fmla="*/ 1144 w 1144"/>
              <a:gd name="T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44" h="266">
                <a:moveTo>
                  <a:pt x="0" y="266"/>
                </a:moveTo>
                <a:lnTo>
                  <a:pt x="1144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5899150" y="2209800"/>
            <a:ext cx="1035050" cy="1177925"/>
          </a:xfrm>
          <a:custGeom>
            <a:avLst/>
            <a:gdLst>
              <a:gd name="T0" fmla="*/ 0 w 624"/>
              <a:gd name="T1" fmla="*/ 742 h 742"/>
              <a:gd name="T2" fmla="*/ 624 w 624"/>
              <a:gd name="T3" fmla="*/ 0 h 7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4" h="742">
                <a:moveTo>
                  <a:pt x="0" y="742"/>
                </a:moveTo>
                <a:lnTo>
                  <a:pt x="624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5" name="Freeform 39"/>
          <p:cNvSpPr>
            <a:spLocks/>
          </p:cNvSpPr>
          <p:nvPr/>
        </p:nvSpPr>
        <p:spPr bwMode="auto">
          <a:xfrm>
            <a:off x="6889750" y="2209800"/>
            <a:ext cx="915988" cy="752475"/>
          </a:xfrm>
          <a:custGeom>
            <a:avLst/>
            <a:gdLst>
              <a:gd name="T0" fmla="*/ 0 w 534"/>
              <a:gd name="T1" fmla="*/ 0 h 474"/>
              <a:gd name="T2" fmla="*/ 534 w 534"/>
              <a:gd name="T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4" h="474">
                <a:moveTo>
                  <a:pt x="0" y="0"/>
                </a:moveTo>
                <a:lnTo>
                  <a:pt x="534" y="474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6889750" y="2209800"/>
            <a:ext cx="1588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5899150" y="3352800"/>
            <a:ext cx="1588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8" name="Freeform 42"/>
          <p:cNvSpPr>
            <a:spLocks/>
          </p:cNvSpPr>
          <p:nvPr/>
        </p:nvSpPr>
        <p:spPr bwMode="auto">
          <a:xfrm>
            <a:off x="7772400" y="2971800"/>
            <a:ext cx="74613" cy="1784350"/>
          </a:xfrm>
          <a:custGeom>
            <a:avLst/>
            <a:gdLst>
              <a:gd name="T0" fmla="*/ 0 w 1"/>
              <a:gd name="T1" fmla="*/ 0 h 1124"/>
              <a:gd name="T2" fmla="*/ 0 w 1"/>
              <a:gd name="T3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4">
                <a:moveTo>
                  <a:pt x="0" y="0"/>
                </a:moveTo>
                <a:lnTo>
                  <a:pt x="0" y="112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 flipV="1">
            <a:off x="5899150" y="3886200"/>
            <a:ext cx="103505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20" name="Freeform 44"/>
          <p:cNvSpPr>
            <a:spLocks/>
          </p:cNvSpPr>
          <p:nvPr/>
        </p:nvSpPr>
        <p:spPr bwMode="auto">
          <a:xfrm>
            <a:off x="6889750" y="3886200"/>
            <a:ext cx="915988" cy="846138"/>
          </a:xfrm>
          <a:custGeom>
            <a:avLst/>
            <a:gdLst>
              <a:gd name="T0" fmla="*/ 0 w 534"/>
              <a:gd name="T1" fmla="*/ 0 h 533"/>
              <a:gd name="T2" fmla="*/ 534 w 534"/>
              <a:gd name="T3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4" h="533">
                <a:moveTo>
                  <a:pt x="0" y="0"/>
                </a:moveTo>
                <a:lnTo>
                  <a:pt x="534" y="533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 flipH="1" flipV="1">
            <a:off x="5899150" y="4343400"/>
            <a:ext cx="187325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5562600" y="41910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a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6881813" y="36115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b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7677150" y="46021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c</a:t>
            </a: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5530850" y="32004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a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</a:t>
            </a:r>
            <a:endParaRPr lang="en-US" altLang="zh-CN" sz="2000" b="1" i="1">
              <a:ea typeface="楷体_GB2312" pitchFamily="49" charset="-122"/>
              <a:sym typeface="CommercialPi BT" pitchFamily="18" charset="2"/>
            </a:endParaRP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6859588" y="1858963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b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7735888" y="27733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c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4628" name="Freeform 52"/>
          <p:cNvSpPr>
            <a:spLocks/>
          </p:cNvSpPr>
          <p:nvPr/>
        </p:nvSpPr>
        <p:spPr bwMode="auto">
          <a:xfrm>
            <a:off x="6248400" y="4038600"/>
            <a:ext cx="838200" cy="381000"/>
          </a:xfrm>
          <a:custGeom>
            <a:avLst/>
            <a:gdLst>
              <a:gd name="T0" fmla="*/ 0 w 749"/>
              <a:gd name="T1" fmla="*/ 150 h 150"/>
              <a:gd name="T2" fmla="*/ 749 w 749"/>
              <a:gd name="T3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9" h="150">
                <a:moveTo>
                  <a:pt x="0" y="150"/>
                </a:moveTo>
                <a:lnTo>
                  <a:pt x="749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629" name="Group 53"/>
          <p:cNvGrpSpPr>
            <a:grpSpLocks/>
          </p:cNvGrpSpPr>
          <p:nvPr/>
        </p:nvGrpSpPr>
        <p:grpSpPr bwMode="auto">
          <a:xfrm>
            <a:off x="6172200" y="2087563"/>
            <a:ext cx="1211263" cy="1265237"/>
            <a:chOff x="1214" y="2130"/>
            <a:chExt cx="996" cy="806"/>
          </a:xfrm>
        </p:grpSpPr>
        <p:sp>
          <p:nvSpPr>
            <p:cNvPr id="24630" name="Freeform 54"/>
            <p:cNvSpPr>
              <a:spLocks/>
            </p:cNvSpPr>
            <p:nvPr/>
          </p:nvSpPr>
          <p:spPr bwMode="auto">
            <a:xfrm>
              <a:off x="1214" y="2315"/>
              <a:ext cx="735" cy="621"/>
            </a:xfrm>
            <a:custGeom>
              <a:avLst/>
              <a:gdLst>
                <a:gd name="T0" fmla="*/ 0 w 735"/>
                <a:gd name="T1" fmla="*/ 621 h 621"/>
                <a:gd name="T2" fmla="*/ 735 w 735"/>
                <a:gd name="T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5" h="621">
                  <a:moveTo>
                    <a:pt x="0" y="621"/>
                  </a:moveTo>
                  <a:lnTo>
                    <a:pt x="73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31" name="Text Box 55"/>
            <p:cNvSpPr txBox="1">
              <a:spLocks noChangeArrowheads="1"/>
            </p:cNvSpPr>
            <p:nvPr/>
          </p:nvSpPr>
          <p:spPr bwMode="auto">
            <a:xfrm>
              <a:off x="1902" y="2130"/>
              <a:ext cx="30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d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24632" name="Line 56"/>
          <p:cNvSpPr>
            <a:spLocks noChangeShapeType="1"/>
          </p:cNvSpPr>
          <p:nvPr/>
        </p:nvSpPr>
        <p:spPr bwMode="auto">
          <a:xfrm>
            <a:off x="6705600" y="2743200"/>
            <a:ext cx="1588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633" name="Group 57"/>
          <p:cNvGrpSpPr>
            <a:grpSpLocks/>
          </p:cNvGrpSpPr>
          <p:nvPr/>
        </p:nvGrpSpPr>
        <p:grpSpPr bwMode="auto">
          <a:xfrm>
            <a:off x="6518275" y="4068763"/>
            <a:ext cx="439738" cy="396875"/>
            <a:chOff x="1598" y="3379"/>
            <a:chExt cx="257" cy="250"/>
          </a:xfrm>
        </p:grpSpPr>
        <p:sp>
          <p:nvSpPr>
            <p:cNvPr id="24634" name="Text Box 58"/>
            <p:cNvSpPr txBox="1">
              <a:spLocks noChangeArrowheads="1"/>
            </p:cNvSpPr>
            <p:nvPr/>
          </p:nvSpPr>
          <p:spPr bwMode="auto">
            <a:xfrm>
              <a:off x="1674" y="3379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k</a:t>
              </a:r>
            </a:p>
          </p:txBody>
        </p:sp>
        <p:sp>
          <p:nvSpPr>
            <p:cNvPr id="24635" name="Rectangle 59"/>
            <p:cNvSpPr>
              <a:spLocks noChangeArrowheads="1"/>
            </p:cNvSpPr>
            <p:nvPr/>
          </p:nvSpPr>
          <p:spPr bwMode="auto">
            <a:xfrm>
              <a:off x="1598" y="3388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0000"/>
                  </a:solidFill>
                  <a:ea typeface="楷体_GB2312" pitchFamily="49" charset="-122"/>
                </a:rPr>
                <a:t>●</a:t>
              </a:r>
            </a:p>
          </p:txBody>
        </p:sp>
      </p:grpSp>
      <p:grpSp>
        <p:nvGrpSpPr>
          <p:cNvPr id="24636" name="Group 60"/>
          <p:cNvGrpSpPr>
            <a:grpSpLocks/>
          </p:cNvGrpSpPr>
          <p:nvPr/>
        </p:nvGrpSpPr>
        <p:grpSpPr bwMode="auto">
          <a:xfrm>
            <a:off x="7061200" y="2349500"/>
            <a:ext cx="309563" cy="1874838"/>
            <a:chOff x="1940" y="2064"/>
            <a:chExt cx="182" cy="1181"/>
          </a:xfrm>
        </p:grpSpPr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>
              <a:off x="1949" y="2064"/>
              <a:ext cx="0" cy="109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638" name="Text Box 62"/>
            <p:cNvSpPr txBox="1">
              <a:spLocks noChangeArrowheads="1"/>
            </p:cNvSpPr>
            <p:nvPr/>
          </p:nvSpPr>
          <p:spPr bwMode="auto">
            <a:xfrm>
              <a:off x="1940" y="2995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d</a:t>
              </a:r>
            </a:p>
          </p:txBody>
        </p:sp>
      </p:grp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4800600" y="5135563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b="1">
                <a:ea typeface="楷体_GB2312" pitchFamily="49" charset="-122"/>
              </a:rPr>
              <a:t>过平面内一个已知点作平面内已知直线的平行线求解</a:t>
            </a:r>
          </a:p>
        </p:txBody>
      </p:sp>
      <p:grpSp>
        <p:nvGrpSpPr>
          <p:cNvPr id="24640" name="Group 64"/>
          <p:cNvGrpSpPr>
            <a:grpSpLocks/>
          </p:cNvGrpSpPr>
          <p:nvPr/>
        </p:nvGrpSpPr>
        <p:grpSpPr bwMode="auto">
          <a:xfrm>
            <a:off x="6538913" y="2514600"/>
            <a:ext cx="547687" cy="396875"/>
            <a:chOff x="2798" y="1507"/>
            <a:chExt cx="320" cy="250"/>
          </a:xfrm>
        </p:grpSpPr>
        <p:sp>
          <p:nvSpPr>
            <p:cNvPr id="24641" name="Text Box 65"/>
            <p:cNvSpPr txBox="1">
              <a:spLocks noChangeArrowheads="1"/>
            </p:cNvSpPr>
            <p:nvPr/>
          </p:nvSpPr>
          <p:spPr bwMode="auto">
            <a:xfrm>
              <a:off x="2798" y="159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FF3300"/>
                  </a:solidFill>
                  <a:ea typeface="楷体_GB2312" pitchFamily="49" charset="-122"/>
                </a:rPr>
                <a:t>●</a:t>
              </a:r>
            </a:p>
          </p:txBody>
        </p:sp>
        <p:sp>
          <p:nvSpPr>
            <p:cNvPr id="24642" name="Text Box 66"/>
            <p:cNvSpPr txBox="1">
              <a:spLocks noChangeArrowheads="1"/>
            </p:cNvSpPr>
            <p:nvPr/>
          </p:nvSpPr>
          <p:spPr bwMode="auto">
            <a:xfrm>
              <a:off x="2900" y="1507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k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5105400" y="343058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/>
              <a:t>X</a:t>
            </a:r>
          </a:p>
        </p:txBody>
      </p:sp>
      <p:sp>
        <p:nvSpPr>
          <p:cNvPr id="24644" name="Line 68"/>
          <p:cNvSpPr>
            <a:spLocks noChangeShapeType="1"/>
          </p:cNvSpPr>
          <p:nvPr/>
        </p:nvSpPr>
        <p:spPr bwMode="auto">
          <a:xfrm>
            <a:off x="6248400" y="32766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4648" name="Picture 7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1042988" y="333375"/>
            <a:ext cx="73009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en-US" altLang="zh-CN" sz="28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已知平面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ABC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内一点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K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投影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k,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试</a:t>
            </a:r>
          </a:p>
          <a:p>
            <a:pPr algn="l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求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K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点的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V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投影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k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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24653" name="Rectangle 77"/>
          <p:cNvSpPr>
            <a:spLocks noChangeArrowheads="1"/>
          </p:cNvSpPr>
          <p:nvPr/>
        </p:nvSpPr>
        <p:spPr bwMode="auto">
          <a:xfrm>
            <a:off x="4191000" y="327977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/>
              <a:t>O</a:t>
            </a:r>
          </a:p>
        </p:txBody>
      </p:sp>
      <p:sp>
        <p:nvSpPr>
          <p:cNvPr id="24654" name="Rectangle 78"/>
          <p:cNvSpPr>
            <a:spLocks noChangeArrowheads="1"/>
          </p:cNvSpPr>
          <p:nvPr/>
        </p:nvSpPr>
        <p:spPr bwMode="auto">
          <a:xfrm>
            <a:off x="8458200" y="343217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084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  <p:bldP spid="24599" grpId="0" animBg="1"/>
      <p:bldP spid="24606" grpId="0" build="p" autoUpdateAnimBg="0" advAuto="0"/>
      <p:bldP spid="24628" grpId="0" animBg="1"/>
      <p:bldP spid="24632" grpId="0" animBg="1"/>
      <p:bldP spid="24639" grpId="0" build="p" autoUpdateAnimBg="0"/>
      <p:bldP spid="246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9" name="Rectangle 85"/>
          <p:cNvSpPr>
            <a:spLocks noChangeArrowheads="1"/>
          </p:cNvSpPr>
          <p:nvPr/>
        </p:nvSpPr>
        <p:spPr bwMode="auto">
          <a:xfrm flipV="1">
            <a:off x="661988" y="1455738"/>
            <a:ext cx="4752975" cy="5219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6693" name="Picture 69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880706" y="188640"/>
            <a:ext cx="7300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已知</a:t>
            </a:r>
            <a:r>
              <a:rPr lang="zh-CN" altLang="en-US" sz="2800" b="1" i="1" dirty="0">
                <a:latin typeface="隶书" pitchFamily="49" charset="-122"/>
                <a:ea typeface="隶书" pitchFamily="49" charset="-122"/>
              </a:rPr>
              <a:t>△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</a:rPr>
              <a:t>ABC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给定一平面，试判断点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</a:rPr>
              <a:t>S</a:t>
            </a:r>
          </a:p>
          <a:p>
            <a:pPr algn="l"/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      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是否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属于该平面。</a:t>
            </a:r>
          </a:p>
        </p:txBody>
      </p:sp>
      <p:sp>
        <p:nvSpPr>
          <p:cNvPr id="26801" name="Line 177"/>
          <p:cNvSpPr>
            <a:spLocks noChangeShapeType="1"/>
          </p:cNvSpPr>
          <p:nvPr/>
        </p:nvSpPr>
        <p:spPr bwMode="auto">
          <a:xfrm>
            <a:off x="1876425" y="5138738"/>
            <a:ext cx="1630363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802" name="Group 178"/>
          <p:cNvGrpSpPr>
            <a:grpSpLocks/>
          </p:cNvGrpSpPr>
          <p:nvPr/>
        </p:nvGrpSpPr>
        <p:grpSpPr bwMode="auto">
          <a:xfrm>
            <a:off x="3587750" y="5624513"/>
            <a:ext cx="174625" cy="301625"/>
            <a:chOff x="1367" y="2502"/>
            <a:chExt cx="70" cy="98"/>
          </a:xfrm>
        </p:grpSpPr>
        <p:sp>
          <p:nvSpPr>
            <p:cNvPr id="26803" name="Freeform 179"/>
            <p:cNvSpPr>
              <a:spLocks/>
            </p:cNvSpPr>
            <p:nvPr/>
          </p:nvSpPr>
          <p:spPr bwMode="auto">
            <a:xfrm>
              <a:off x="1382" y="2502"/>
              <a:ext cx="55" cy="98"/>
            </a:xfrm>
            <a:custGeom>
              <a:avLst/>
              <a:gdLst>
                <a:gd name="T0" fmla="*/ 293 w 293"/>
                <a:gd name="T1" fmla="*/ 0 h 568"/>
                <a:gd name="T2" fmla="*/ 142 w 293"/>
                <a:gd name="T3" fmla="*/ 568 h 568"/>
                <a:gd name="T4" fmla="*/ 0 w 293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3" h="568">
                  <a:moveTo>
                    <a:pt x="293" y="0"/>
                  </a:moveTo>
                  <a:lnTo>
                    <a:pt x="142" y="568"/>
                  </a:lnTo>
                  <a:lnTo>
                    <a:pt x="0" y="56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04" name="Freeform 180"/>
            <p:cNvSpPr>
              <a:spLocks/>
            </p:cNvSpPr>
            <p:nvPr/>
          </p:nvSpPr>
          <p:spPr bwMode="auto">
            <a:xfrm>
              <a:off x="1367" y="2582"/>
              <a:ext cx="15" cy="18"/>
            </a:xfrm>
            <a:custGeom>
              <a:avLst/>
              <a:gdLst>
                <a:gd name="T0" fmla="*/ 0 w 81"/>
                <a:gd name="T1" fmla="*/ 0 h 110"/>
                <a:gd name="T2" fmla="*/ 11 w 81"/>
                <a:gd name="T3" fmla="*/ 78 h 110"/>
                <a:gd name="T4" fmla="*/ 81 w 81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lnTo>
                    <a:pt x="11" y="78"/>
                  </a:lnTo>
                  <a:lnTo>
                    <a:pt x="81" y="1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05" name="Line 181"/>
            <p:cNvSpPr>
              <a:spLocks noChangeShapeType="1"/>
            </p:cNvSpPr>
            <p:nvPr/>
          </p:nvSpPr>
          <p:spPr bwMode="auto">
            <a:xfrm flipV="1">
              <a:off x="1367" y="2554"/>
              <a:ext cx="9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06" name="Freeform 182"/>
            <p:cNvSpPr>
              <a:spLocks/>
            </p:cNvSpPr>
            <p:nvPr/>
          </p:nvSpPr>
          <p:spPr bwMode="auto">
            <a:xfrm>
              <a:off x="1376" y="2534"/>
              <a:ext cx="25" cy="20"/>
            </a:xfrm>
            <a:custGeom>
              <a:avLst/>
              <a:gdLst>
                <a:gd name="T0" fmla="*/ 140 w 140"/>
                <a:gd name="T1" fmla="*/ 0 h 110"/>
                <a:gd name="T2" fmla="*/ 54 w 140"/>
                <a:gd name="T3" fmla="*/ 32 h 110"/>
                <a:gd name="T4" fmla="*/ 0 w 140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110">
                  <a:moveTo>
                    <a:pt x="140" y="0"/>
                  </a:moveTo>
                  <a:lnTo>
                    <a:pt x="54" y="32"/>
                  </a:lnTo>
                  <a:lnTo>
                    <a:pt x="0" y="1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07" name="Line 183"/>
            <p:cNvSpPr>
              <a:spLocks noChangeShapeType="1"/>
            </p:cNvSpPr>
            <p:nvPr/>
          </p:nvSpPr>
          <p:spPr bwMode="auto">
            <a:xfrm>
              <a:off x="1401" y="2534"/>
              <a:ext cx="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808" name="Group 184"/>
          <p:cNvGrpSpPr>
            <a:grpSpLocks/>
          </p:cNvGrpSpPr>
          <p:nvPr/>
        </p:nvGrpSpPr>
        <p:grpSpPr bwMode="auto">
          <a:xfrm>
            <a:off x="1876425" y="2439988"/>
            <a:ext cx="1630363" cy="1336675"/>
            <a:chOff x="2125" y="1121"/>
            <a:chExt cx="961" cy="805"/>
          </a:xfrm>
        </p:grpSpPr>
        <p:sp>
          <p:nvSpPr>
            <p:cNvPr id="26809" name="Line 185"/>
            <p:cNvSpPr>
              <a:spLocks noChangeShapeType="1"/>
            </p:cNvSpPr>
            <p:nvPr/>
          </p:nvSpPr>
          <p:spPr bwMode="auto">
            <a:xfrm flipH="1">
              <a:off x="2125" y="1428"/>
              <a:ext cx="595" cy="4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0" name="Line 186"/>
            <p:cNvSpPr>
              <a:spLocks noChangeShapeType="1"/>
            </p:cNvSpPr>
            <p:nvPr/>
          </p:nvSpPr>
          <p:spPr bwMode="auto">
            <a:xfrm flipH="1">
              <a:off x="2766" y="1121"/>
              <a:ext cx="32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811" name="Group 187"/>
          <p:cNvGrpSpPr>
            <a:grpSpLocks/>
          </p:cNvGrpSpPr>
          <p:nvPr/>
        </p:nvGrpSpPr>
        <p:grpSpPr bwMode="auto">
          <a:xfrm>
            <a:off x="3587750" y="2098675"/>
            <a:ext cx="279400" cy="306388"/>
            <a:chOff x="1358" y="1357"/>
            <a:chExt cx="112" cy="100"/>
          </a:xfrm>
        </p:grpSpPr>
        <p:sp>
          <p:nvSpPr>
            <p:cNvPr id="26812" name="Freeform 188"/>
            <p:cNvSpPr>
              <a:spLocks/>
            </p:cNvSpPr>
            <p:nvPr/>
          </p:nvSpPr>
          <p:spPr bwMode="auto">
            <a:xfrm>
              <a:off x="1374" y="1357"/>
              <a:ext cx="54" cy="100"/>
            </a:xfrm>
            <a:custGeom>
              <a:avLst/>
              <a:gdLst>
                <a:gd name="T0" fmla="*/ 293 w 293"/>
                <a:gd name="T1" fmla="*/ 0 h 567"/>
                <a:gd name="T2" fmla="*/ 141 w 293"/>
                <a:gd name="T3" fmla="*/ 567 h 567"/>
                <a:gd name="T4" fmla="*/ 0 w 293"/>
                <a:gd name="T5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3" h="567">
                  <a:moveTo>
                    <a:pt x="293" y="0"/>
                  </a:moveTo>
                  <a:lnTo>
                    <a:pt x="141" y="567"/>
                  </a:lnTo>
                  <a:lnTo>
                    <a:pt x="0" y="56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3" name="Freeform 189"/>
            <p:cNvSpPr>
              <a:spLocks/>
            </p:cNvSpPr>
            <p:nvPr/>
          </p:nvSpPr>
          <p:spPr bwMode="auto">
            <a:xfrm>
              <a:off x="1358" y="1439"/>
              <a:ext cx="16" cy="18"/>
            </a:xfrm>
            <a:custGeom>
              <a:avLst/>
              <a:gdLst>
                <a:gd name="T0" fmla="*/ 0 w 81"/>
                <a:gd name="T1" fmla="*/ 0 h 110"/>
                <a:gd name="T2" fmla="*/ 11 w 81"/>
                <a:gd name="T3" fmla="*/ 78 h 110"/>
                <a:gd name="T4" fmla="*/ 81 w 81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lnTo>
                    <a:pt x="11" y="78"/>
                  </a:lnTo>
                  <a:lnTo>
                    <a:pt x="81" y="1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4" name="Line 190"/>
            <p:cNvSpPr>
              <a:spLocks noChangeShapeType="1"/>
            </p:cNvSpPr>
            <p:nvPr/>
          </p:nvSpPr>
          <p:spPr bwMode="auto">
            <a:xfrm flipV="1">
              <a:off x="1358" y="1411"/>
              <a:ext cx="9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5" name="Freeform 191"/>
            <p:cNvSpPr>
              <a:spLocks/>
            </p:cNvSpPr>
            <p:nvPr/>
          </p:nvSpPr>
          <p:spPr bwMode="auto">
            <a:xfrm>
              <a:off x="1367" y="1391"/>
              <a:ext cx="25" cy="20"/>
            </a:xfrm>
            <a:custGeom>
              <a:avLst/>
              <a:gdLst>
                <a:gd name="T0" fmla="*/ 140 w 140"/>
                <a:gd name="T1" fmla="*/ 0 h 111"/>
                <a:gd name="T2" fmla="*/ 54 w 140"/>
                <a:gd name="T3" fmla="*/ 34 h 111"/>
                <a:gd name="T4" fmla="*/ 0 w 140"/>
                <a:gd name="T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111">
                  <a:moveTo>
                    <a:pt x="140" y="0"/>
                  </a:moveTo>
                  <a:lnTo>
                    <a:pt x="54" y="34"/>
                  </a:lnTo>
                  <a:lnTo>
                    <a:pt x="0" y="11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6" name="Line 192"/>
            <p:cNvSpPr>
              <a:spLocks noChangeShapeType="1"/>
            </p:cNvSpPr>
            <p:nvPr/>
          </p:nvSpPr>
          <p:spPr bwMode="auto">
            <a:xfrm>
              <a:off x="1392" y="1391"/>
              <a:ext cx="27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7" name="Line 193"/>
            <p:cNvSpPr>
              <a:spLocks noChangeShapeType="1"/>
            </p:cNvSpPr>
            <p:nvPr/>
          </p:nvSpPr>
          <p:spPr bwMode="auto">
            <a:xfrm flipV="1">
              <a:off x="1458" y="1357"/>
              <a:ext cx="12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818" name="Group 194"/>
          <p:cNvGrpSpPr>
            <a:grpSpLocks/>
          </p:cNvGrpSpPr>
          <p:nvPr/>
        </p:nvGrpSpPr>
        <p:grpSpPr bwMode="auto">
          <a:xfrm>
            <a:off x="3467100" y="2439988"/>
            <a:ext cx="79375" cy="3263900"/>
            <a:chOff x="3063" y="1121"/>
            <a:chExt cx="47" cy="1965"/>
          </a:xfrm>
        </p:grpSpPr>
        <p:sp>
          <p:nvSpPr>
            <p:cNvPr id="26819" name="Line 195"/>
            <p:cNvSpPr>
              <a:spLocks noChangeShapeType="1"/>
            </p:cNvSpPr>
            <p:nvPr/>
          </p:nvSpPr>
          <p:spPr bwMode="auto">
            <a:xfrm flipV="1">
              <a:off x="3086" y="1121"/>
              <a:ext cx="2" cy="10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20" name="Line 196"/>
            <p:cNvSpPr>
              <a:spLocks noChangeShapeType="1"/>
            </p:cNvSpPr>
            <p:nvPr/>
          </p:nvSpPr>
          <p:spPr bwMode="auto">
            <a:xfrm>
              <a:off x="3086" y="2187"/>
              <a:ext cx="2" cy="8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21" name="Freeform 197"/>
            <p:cNvSpPr>
              <a:spLocks/>
            </p:cNvSpPr>
            <p:nvPr/>
          </p:nvSpPr>
          <p:spPr bwMode="auto">
            <a:xfrm>
              <a:off x="3063" y="1858"/>
              <a:ext cx="47" cy="164"/>
            </a:xfrm>
            <a:custGeom>
              <a:avLst/>
              <a:gdLst>
                <a:gd name="T0" fmla="*/ 177 w 177"/>
                <a:gd name="T1" fmla="*/ 0 h 504"/>
                <a:gd name="T2" fmla="*/ 88 w 177"/>
                <a:gd name="T3" fmla="*/ 504 h 504"/>
                <a:gd name="T4" fmla="*/ 0 w 177"/>
                <a:gd name="T5" fmla="*/ 0 h 504"/>
                <a:gd name="T6" fmla="*/ 177 w 177"/>
                <a:gd name="T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504">
                  <a:moveTo>
                    <a:pt x="177" y="0"/>
                  </a:moveTo>
                  <a:lnTo>
                    <a:pt x="88" y="504"/>
                  </a:lnTo>
                  <a:lnTo>
                    <a:pt x="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22" name="Freeform 198"/>
            <p:cNvSpPr>
              <a:spLocks/>
            </p:cNvSpPr>
            <p:nvPr/>
          </p:nvSpPr>
          <p:spPr bwMode="auto">
            <a:xfrm>
              <a:off x="3063" y="1858"/>
              <a:ext cx="47" cy="164"/>
            </a:xfrm>
            <a:custGeom>
              <a:avLst/>
              <a:gdLst>
                <a:gd name="T0" fmla="*/ 177 w 177"/>
                <a:gd name="T1" fmla="*/ 0 h 504"/>
                <a:gd name="T2" fmla="*/ 88 w 177"/>
                <a:gd name="T3" fmla="*/ 504 h 504"/>
                <a:gd name="T4" fmla="*/ 0 w 177"/>
                <a:gd name="T5" fmla="*/ 0 h 504"/>
                <a:gd name="T6" fmla="*/ 177 w 177"/>
                <a:gd name="T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504">
                  <a:moveTo>
                    <a:pt x="177" y="0"/>
                  </a:moveTo>
                  <a:lnTo>
                    <a:pt x="88" y="504"/>
                  </a:lnTo>
                  <a:lnTo>
                    <a:pt x="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823" name="Group 199"/>
          <p:cNvGrpSpPr>
            <a:grpSpLocks/>
          </p:cNvGrpSpPr>
          <p:nvPr/>
        </p:nvGrpSpPr>
        <p:grpSpPr bwMode="auto">
          <a:xfrm>
            <a:off x="796925" y="1533525"/>
            <a:ext cx="4384675" cy="5105400"/>
            <a:chOff x="1366" y="624"/>
            <a:chExt cx="2762" cy="3216"/>
          </a:xfrm>
        </p:grpSpPr>
        <p:grpSp>
          <p:nvGrpSpPr>
            <p:cNvPr id="26824" name="Group 200"/>
            <p:cNvGrpSpPr>
              <a:grpSpLocks/>
            </p:cNvGrpSpPr>
            <p:nvPr/>
          </p:nvGrpSpPr>
          <p:grpSpPr bwMode="auto">
            <a:xfrm>
              <a:off x="2046" y="2568"/>
              <a:ext cx="1392" cy="1017"/>
              <a:chOff x="676" y="2174"/>
              <a:chExt cx="892" cy="526"/>
            </a:xfrm>
          </p:grpSpPr>
          <p:sp>
            <p:nvSpPr>
              <p:cNvPr id="26825" name="Line 201"/>
              <p:cNvSpPr>
                <a:spLocks noChangeShapeType="1"/>
              </p:cNvSpPr>
              <p:nvPr/>
            </p:nvSpPr>
            <p:spPr bwMode="auto">
              <a:xfrm flipH="1">
                <a:off x="1221" y="2174"/>
                <a:ext cx="347" cy="526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26" name="Line 202"/>
              <p:cNvSpPr>
                <a:spLocks noChangeShapeType="1"/>
              </p:cNvSpPr>
              <p:nvPr/>
            </p:nvSpPr>
            <p:spPr bwMode="auto">
              <a:xfrm flipV="1">
                <a:off x="676" y="2174"/>
                <a:ext cx="892" cy="169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27" name="Line 203"/>
              <p:cNvSpPr>
                <a:spLocks noChangeShapeType="1"/>
              </p:cNvSpPr>
              <p:nvPr/>
            </p:nvSpPr>
            <p:spPr bwMode="auto">
              <a:xfrm>
                <a:off x="676" y="2343"/>
                <a:ext cx="545" cy="357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828" name="Group 204"/>
            <p:cNvGrpSpPr>
              <a:grpSpLocks/>
            </p:cNvGrpSpPr>
            <p:nvPr/>
          </p:nvGrpSpPr>
          <p:grpSpPr bwMode="auto">
            <a:xfrm>
              <a:off x="2046" y="920"/>
              <a:ext cx="1392" cy="1117"/>
              <a:chOff x="676" y="1322"/>
              <a:chExt cx="892" cy="578"/>
            </a:xfrm>
          </p:grpSpPr>
          <p:sp>
            <p:nvSpPr>
              <p:cNvPr id="26829" name="Line 205"/>
              <p:cNvSpPr>
                <a:spLocks noChangeShapeType="1"/>
              </p:cNvSpPr>
              <p:nvPr/>
            </p:nvSpPr>
            <p:spPr bwMode="auto">
              <a:xfrm flipV="1">
                <a:off x="676" y="1322"/>
                <a:ext cx="531" cy="578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30" name="Line 206"/>
              <p:cNvSpPr>
                <a:spLocks noChangeShapeType="1"/>
              </p:cNvSpPr>
              <p:nvPr/>
            </p:nvSpPr>
            <p:spPr bwMode="auto">
              <a:xfrm flipV="1">
                <a:off x="676" y="1731"/>
                <a:ext cx="892" cy="169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31" name="Line 207"/>
              <p:cNvSpPr>
                <a:spLocks noChangeShapeType="1"/>
              </p:cNvSpPr>
              <p:nvPr/>
            </p:nvSpPr>
            <p:spPr bwMode="auto">
              <a:xfrm flipH="1" flipV="1">
                <a:off x="1207" y="1322"/>
                <a:ext cx="361" cy="409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832" name="Group 208"/>
            <p:cNvGrpSpPr>
              <a:grpSpLocks/>
            </p:cNvGrpSpPr>
            <p:nvPr/>
          </p:nvGrpSpPr>
          <p:grpSpPr bwMode="auto">
            <a:xfrm>
              <a:off x="1366" y="624"/>
              <a:ext cx="2762" cy="3216"/>
              <a:chOff x="1366" y="624"/>
              <a:chExt cx="2762" cy="3216"/>
            </a:xfrm>
          </p:grpSpPr>
          <p:sp>
            <p:nvSpPr>
              <p:cNvPr id="26833" name="Line 209"/>
              <p:cNvSpPr>
                <a:spLocks noChangeShapeType="1"/>
              </p:cNvSpPr>
              <p:nvPr/>
            </p:nvSpPr>
            <p:spPr bwMode="auto">
              <a:xfrm flipV="1">
                <a:off x="2705" y="1530"/>
                <a:ext cx="2" cy="7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34" name="Line 210"/>
              <p:cNvSpPr>
                <a:spLocks noChangeShapeType="1"/>
              </p:cNvSpPr>
              <p:nvPr/>
            </p:nvSpPr>
            <p:spPr bwMode="auto">
              <a:xfrm>
                <a:off x="1532" y="2311"/>
                <a:ext cx="1906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35" name="Line 211"/>
              <p:cNvSpPr>
                <a:spLocks noChangeShapeType="1"/>
              </p:cNvSpPr>
              <p:nvPr/>
            </p:nvSpPr>
            <p:spPr bwMode="auto">
              <a:xfrm>
                <a:off x="1532" y="2311"/>
                <a:ext cx="154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36" name="Freeform 212"/>
              <p:cNvSpPr>
                <a:spLocks/>
              </p:cNvSpPr>
              <p:nvPr/>
            </p:nvSpPr>
            <p:spPr bwMode="auto">
              <a:xfrm>
                <a:off x="2841" y="3646"/>
                <a:ext cx="92" cy="194"/>
              </a:xfrm>
              <a:custGeom>
                <a:avLst/>
                <a:gdLst>
                  <a:gd name="T0" fmla="*/ 152 w 324"/>
                  <a:gd name="T1" fmla="*/ 0 h 568"/>
                  <a:gd name="T2" fmla="*/ 0 w 324"/>
                  <a:gd name="T3" fmla="*/ 568 h 568"/>
                  <a:gd name="T4" fmla="*/ 141 w 324"/>
                  <a:gd name="T5" fmla="*/ 568 h 568"/>
                  <a:gd name="T6" fmla="*/ 229 w 324"/>
                  <a:gd name="T7" fmla="*/ 536 h 568"/>
                  <a:gd name="T8" fmla="*/ 282 w 324"/>
                  <a:gd name="T9" fmla="*/ 457 h 568"/>
                  <a:gd name="T10" fmla="*/ 324 w 324"/>
                  <a:gd name="T11" fmla="*/ 300 h 568"/>
                  <a:gd name="T12" fmla="*/ 312 w 324"/>
                  <a:gd name="T13" fmla="*/ 222 h 568"/>
                  <a:gd name="T14" fmla="*/ 243 w 324"/>
                  <a:gd name="T15" fmla="*/ 189 h 568"/>
                  <a:gd name="T16" fmla="*/ 102 w 324"/>
                  <a:gd name="T17" fmla="*/ 189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" h="568">
                    <a:moveTo>
                      <a:pt x="152" y="0"/>
                    </a:moveTo>
                    <a:lnTo>
                      <a:pt x="0" y="568"/>
                    </a:lnTo>
                    <a:lnTo>
                      <a:pt x="141" y="568"/>
                    </a:lnTo>
                    <a:lnTo>
                      <a:pt x="229" y="536"/>
                    </a:lnTo>
                    <a:lnTo>
                      <a:pt x="282" y="457"/>
                    </a:lnTo>
                    <a:lnTo>
                      <a:pt x="324" y="300"/>
                    </a:lnTo>
                    <a:lnTo>
                      <a:pt x="312" y="222"/>
                    </a:lnTo>
                    <a:lnTo>
                      <a:pt x="243" y="189"/>
                    </a:lnTo>
                    <a:lnTo>
                      <a:pt x="102" y="18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37" name="Line 213"/>
              <p:cNvSpPr>
                <a:spLocks noChangeShapeType="1"/>
              </p:cNvSpPr>
              <p:nvPr/>
            </p:nvSpPr>
            <p:spPr bwMode="auto">
              <a:xfrm>
                <a:off x="2705" y="2311"/>
                <a:ext cx="2" cy="6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38" name="Freeform 214"/>
              <p:cNvSpPr>
                <a:spLocks/>
              </p:cNvSpPr>
              <p:nvPr/>
            </p:nvSpPr>
            <p:spPr bwMode="auto">
              <a:xfrm>
                <a:off x="2664" y="2901"/>
                <a:ext cx="84" cy="83"/>
              </a:xfrm>
              <a:custGeom>
                <a:avLst/>
                <a:gdLst>
                  <a:gd name="T0" fmla="*/ 202 w 202"/>
                  <a:gd name="T1" fmla="*/ 100 h 201"/>
                  <a:gd name="T2" fmla="*/ 172 w 202"/>
                  <a:gd name="T3" fmla="*/ 29 h 201"/>
                  <a:gd name="T4" fmla="*/ 101 w 202"/>
                  <a:gd name="T5" fmla="*/ 0 h 201"/>
                  <a:gd name="T6" fmla="*/ 29 w 202"/>
                  <a:gd name="T7" fmla="*/ 29 h 201"/>
                  <a:gd name="T8" fmla="*/ 0 w 202"/>
                  <a:gd name="T9" fmla="*/ 100 h 201"/>
                  <a:gd name="T10" fmla="*/ 29 w 202"/>
                  <a:gd name="T11" fmla="*/ 171 h 201"/>
                  <a:gd name="T12" fmla="*/ 101 w 202"/>
                  <a:gd name="T13" fmla="*/ 201 h 201"/>
                  <a:gd name="T14" fmla="*/ 172 w 202"/>
                  <a:gd name="T15" fmla="*/ 171 h 201"/>
                  <a:gd name="T16" fmla="*/ 202 w 202"/>
                  <a:gd name="T17" fmla="*/ 1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201">
                    <a:moveTo>
                      <a:pt x="202" y="100"/>
                    </a:moveTo>
                    <a:lnTo>
                      <a:pt x="172" y="29"/>
                    </a:lnTo>
                    <a:lnTo>
                      <a:pt x="101" y="0"/>
                    </a:lnTo>
                    <a:lnTo>
                      <a:pt x="29" y="29"/>
                    </a:lnTo>
                    <a:lnTo>
                      <a:pt x="0" y="100"/>
                    </a:lnTo>
                    <a:lnTo>
                      <a:pt x="29" y="171"/>
                    </a:lnTo>
                    <a:lnTo>
                      <a:pt x="101" y="201"/>
                    </a:lnTo>
                    <a:lnTo>
                      <a:pt x="172" y="171"/>
                    </a:lnTo>
                    <a:lnTo>
                      <a:pt x="202" y="10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6839" name="Group 215"/>
              <p:cNvGrpSpPr>
                <a:grpSpLocks/>
              </p:cNvGrpSpPr>
              <p:nvPr/>
            </p:nvGrpSpPr>
            <p:grpSpPr bwMode="auto">
              <a:xfrm>
                <a:off x="3502" y="2502"/>
                <a:ext cx="77" cy="133"/>
                <a:chOff x="1609" y="2140"/>
                <a:chExt cx="49" cy="69"/>
              </a:xfrm>
            </p:grpSpPr>
            <p:sp>
              <p:nvSpPr>
                <p:cNvPr id="2684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25" y="2208"/>
                  <a:ext cx="13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41" name="Freeform 217"/>
                <p:cNvSpPr>
                  <a:spLocks/>
                </p:cNvSpPr>
                <p:nvPr/>
              </p:nvSpPr>
              <p:spPr bwMode="auto">
                <a:xfrm>
                  <a:off x="1609" y="2188"/>
                  <a:ext cx="16" cy="20"/>
                </a:xfrm>
                <a:custGeom>
                  <a:avLst/>
                  <a:gdLst>
                    <a:gd name="T0" fmla="*/ 0 w 81"/>
                    <a:gd name="T1" fmla="*/ 0 h 110"/>
                    <a:gd name="T2" fmla="*/ 11 w 81"/>
                    <a:gd name="T3" fmla="*/ 78 h 110"/>
                    <a:gd name="T4" fmla="*/ 81 w 81"/>
                    <a:gd name="T5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1" h="110">
                      <a:moveTo>
                        <a:pt x="0" y="0"/>
                      </a:moveTo>
                      <a:lnTo>
                        <a:pt x="11" y="78"/>
                      </a:lnTo>
                      <a:lnTo>
                        <a:pt x="81" y="11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4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609" y="2160"/>
                  <a:ext cx="8" cy="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43" name="Freeform 219"/>
                <p:cNvSpPr>
                  <a:spLocks/>
                </p:cNvSpPr>
                <p:nvPr/>
              </p:nvSpPr>
              <p:spPr bwMode="auto">
                <a:xfrm>
                  <a:off x="1617" y="2140"/>
                  <a:ext cx="26" cy="20"/>
                </a:xfrm>
                <a:custGeom>
                  <a:avLst/>
                  <a:gdLst>
                    <a:gd name="T0" fmla="*/ 140 w 140"/>
                    <a:gd name="T1" fmla="*/ 0 h 110"/>
                    <a:gd name="T2" fmla="*/ 54 w 140"/>
                    <a:gd name="T3" fmla="*/ 32 h 110"/>
                    <a:gd name="T4" fmla="*/ 0 w 140"/>
                    <a:gd name="T5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" h="110">
                      <a:moveTo>
                        <a:pt x="140" y="0"/>
                      </a:moveTo>
                      <a:lnTo>
                        <a:pt x="54" y="32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44" name="Line 220"/>
                <p:cNvSpPr>
                  <a:spLocks noChangeShapeType="1"/>
                </p:cNvSpPr>
                <p:nvPr/>
              </p:nvSpPr>
              <p:spPr bwMode="auto">
                <a:xfrm>
                  <a:off x="1643" y="2140"/>
                  <a:ext cx="15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845" name="Group 221"/>
              <p:cNvGrpSpPr>
                <a:grpSpLocks/>
              </p:cNvGrpSpPr>
              <p:nvPr/>
            </p:nvGrpSpPr>
            <p:grpSpPr bwMode="auto">
              <a:xfrm>
                <a:off x="2845" y="624"/>
                <a:ext cx="184" cy="194"/>
                <a:chOff x="1188" y="1169"/>
                <a:chExt cx="118" cy="100"/>
              </a:xfrm>
            </p:grpSpPr>
            <p:sp>
              <p:nvSpPr>
                <p:cNvPr id="26846" name="Freeform 222"/>
                <p:cNvSpPr>
                  <a:spLocks/>
                </p:cNvSpPr>
                <p:nvPr/>
              </p:nvSpPr>
              <p:spPr bwMode="auto">
                <a:xfrm>
                  <a:off x="1188" y="1169"/>
                  <a:ext cx="61" cy="100"/>
                </a:xfrm>
                <a:custGeom>
                  <a:avLst/>
                  <a:gdLst>
                    <a:gd name="T0" fmla="*/ 152 w 324"/>
                    <a:gd name="T1" fmla="*/ 0 h 567"/>
                    <a:gd name="T2" fmla="*/ 0 w 324"/>
                    <a:gd name="T3" fmla="*/ 567 h 567"/>
                    <a:gd name="T4" fmla="*/ 142 w 324"/>
                    <a:gd name="T5" fmla="*/ 567 h 567"/>
                    <a:gd name="T6" fmla="*/ 228 w 324"/>
                    <a:gd name="T7" fmla="*/ 535 h 567"/>
                    <a:gd name="T8" fmla="*/ 281 w 324"/>
                    <a:gd name="T9" fmla="*/ 457 h 567"/>
                    <a:gd name="T10" fmla="*/ 324 w 324"/>
                    <a:gd name="T11" fmla="*/ 299 h 567"/>
                    <a:gd name="T12" fmla="*/ 312 w 324"/>
                    <a:gd name="T13" fmla="*/ 221 h 567"/>
                    <a:gd name="T14" fmla="*/ 243 w 324"/>
                    <a:gd name="T15" fmla="*/ 189 h 567"/>
                    <a:gd name="T16" fmla="*/ 101 w 324"/>
                    <a:gd name="T17" fmla="*/ 189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4" h="567">
                      <a:moveTo>
                        <a:pt x="152" y="0"/>
                      </a:moveTo>
                      <a:lnTo>
                        <a:pt x="0" y="567"/>
                      </a:lnTo>
                      <a:lnTo>
                        <a:pt x="142" y="567"/>
                      </a:lnTo>
                      <a:lnTo>
                        <a:pt x="228" y="535"/>
                      </a:lnTo>
                      <a:lnTo>
                        <a:pt x="281" y="457"/>
                      </a:lnTo>
                      <a:lnTo>
                        <a:pt x="324" y="299"/>
                      </a:lnTo>
                      <a:lnTo>
                        <a:pt x="312" y="221"/>
                      </a:lnTo>
                      <a:lnTo>
                        <a:pt x="243" y="189"/>
                      </a:lnTo>
                      <a:lnTo>
                        <a:pt x="101" y="189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47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1292" y="1169"/>
                  <a:ext cx="14" cy="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848" name="Group 224"/>
              <p:cNvGrpSpPr>
                <a:grpSpLocks/>
              </p:cNvGrpSpPr>
              <p:nvPr/>
            </p:nvGrpSpPr>
            <p:grpSpPr bwMode="auto">
              <a:xfrm>
                <a:off x="3489" y="1608"/>
                <a:ext cx="155" cy="196"/>
                <a:chOff x="1601" y="1678"/>
                <a:chExt cx="99" cy="101"/>
              </a:xfrm>
            </p:grpSpPr>
            <p:sp>
              <p:nvSpPr>
                <p:cNvPr id="26849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1616" y="1778"/>
                  <a:ext cx="15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50" name="Freeform 226"/>
                <p:cNvSpPr>
                  <a:spLocks/>
                </p:cNvSpPr>
                <p:nvPr/>
              </p:nvSpPr>
              <p:spPr bwMode="auto">
                <a:xfrm>
                  <a:off x="1601" y="1758"/>
                  <a:ext cx="15" cy="20"/>
                </a:xfrm>
                <a:custGeom>
                  <a:avLst/>
                  <a:gdLst>
                    <a:gd name="T0" fmla="*/ 0 w 81"/>
                    <a:gd name="T1" fmla="*/ 0 h 110"/>
                    <a:gd name="T2" fmla="*/ 12 w 81"/>
                    <a:gd name="T3" fmla="*/ 78 h 110"/>
                    <a:gd name="T4" fmla="*/ 81 w 81"/>
                    <a:gd name="T5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1" h="110">
                      <a:moveTo>
                        <a:pt x="0" y="0"/>
                      </a:moveTo>
                      <a:lnTo>
                        <a:pt x="12" y="78"/>
                      </a:lnTo>
                      <a:lnTo>
                        <a:pt x="81" y="11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51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601" y="1731"/>
                  <a:ext cx="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52" name="Freeform 228"/>
                <p:cNvSpPr>
                  <a:spLocks/>
                </p:cNvSpPr>
                <p:nvPr/>
              </p:nvSpPr>
              <p:spPr bwMode="auto">
                <a:xfrm>
                  <a:off x="1609" y="1712"/>
                  <a:ext cx="25" cy="19"/>
                </a:xfrm>
                <a:custGeom>
                  <a:avLst/>
                  <a:gdLst>
                    <a:gd name="T0" fmla="*/ 140 w 140"/>
                    <a:gd name="T1" fmla="*/ 0 h 111"/>
                    <a:gd name="T2" fmla="*/ 54 w 140"/>
                    <a:gd name="T3" fmla="*/ 33 h 111"/>
                    <a:gd name="T4" fmla="*/ 0 w 140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" h="111">
                      <a:moveTo>
                        <a:pt x="140" y="0"/>
                      </a:moveTo>
                      <a:lnTo>
                        <a:pt x="54" y="33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53" name="Line 229"/>
                <p:cNvSpPr>
                  <a:spLocks noChangeShapeType="1"/>
                </p:cNvSpPr>
                <p:nvPr/>
              </p:nvSpPr>
              <p:spPr bwMode="auto">
                <a:xfrm>
                  <a:off x="1634" y="1712"/>
                  <a:ext cx="15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54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1688" y="1678"/>
                  <a:ext cx="12" cy="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855" name="Group 231"/>
              <p:cNvGrpSpPr>
                <a:grpSpLocks/>
              </p:cNvGrpSpPr>
              <p:nvPr/>
            </p:nvGrpSpPr>
            <p:grpSpPr bwMode="auto">
              <a:xfrm>
                <a:off x="2619" y="1239"/>
                <a:ext cx="179" cy="193"/>
                <a:chOff x="1043" y="1487"/>
                <a:chExt cx="115" cy="100"/>
              </a:xfrm>
            </p:grpSpPr>
            <p:sp>
              <p:nvSpPr>
                <p:cNvPr id="26856" name="Freeform 232"/>
                <p:cNvSpPr>
                  <a:spLocks/>
                </p:cNvSpPr>
                <p:nvPr/>
              </p:nvSpPr>
              <p:spPr bwMode="auto">
                <a:xfrm>
                  <a:off x="1055" y="1519"/>
                  <a:ext cx="45" cy="41"/>
                </a:xfrm>
                <a:custGeom>
                  <a:avLst/>
                  <a:gdLst>
                    <a:gd name="T0" fmla="*/ 238 w 238"/>
                    <a:gd name="T1" fmla="*/ 32 h 227"/>
                    <a:gd name="T2" fmla="*/ 105 w 238"/>
                    <a:gd name="T3" fmla="*/ 0 h 227"/>
                    <a:gd name="T4" fmla="*/ 36 w 238"/>
                    <a:gd name="T5" fmla="*/ 26 h 227"/>
                    <a:gd name="T6" fmla="*/ 0 w 238"/>
                    <a:gd name="T7" fmla="*/ 90 h 227"/>
                    <a:gd name="T8" fmla="*/ 24 w 238"/>
                    <a:gd name="T9" fmla="*/ 144 h 227"/>
                    <a:gd name="T10" fmla="*/ 174 w 238"/>
                    <a:gd name="T11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227">
                      <a:moveTo>
                        <a:pt x="238" y="32"/>
                      </a:moveTo>
                      <a:lnTo>
                        <a:pt x="105" y="0"/>
                      </a:lnTo>
                      <a:lnTo>
                        <a:pt x="36" y="26"/>
                      </a:lnTo>
                      <a:lnTo>
                        <a:pt x="0" y="90"/>
                      </a:lnTo>
                      <a:lnTo>
                        <a:pt x="24" y="144"/>
                      </a:lnTo>
                      <a:lnTo>
                        <a:pt x="174" y="227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57" name="Freeform 233"/>
                <p:cNvSpPr>
                  <a:spLocks/>
                </p:cNvSpPr>
                <p:nvPr/>
              </p:nvSpPr>
              <p:spPr bwMode="auto">
                <a:xfrm>
                  <a:off x="1074" y="1560"/>
                  <a:ext cx="18" cy="27"/>
                </a:xfrm>
                <a:custGeom>
                  <a:avLst/>
                  <a:gdLst>
                    <a:gd name="T0" fmla="*/ 0 w 103"/>
                    <a:gd name="T1" fmla="*/ 151 h 151"/>
                    <a:gd name="T2" fmla="*/ 70 w 103"/>
                    <a:gd name="T3" fmla="*/ 121 h 151"/>
                    <a:gd name="T4" fmla="*/ 103 w 103"/>
                    <a:gd name="T5" fmla="*/ 55 h 151"/>
                    <a:gd name="T6" fmla="*/ 75 w 103"/>
                    <a:gd name="T7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3" h="151">
                      <a:moveTo>
                        <a:pt x="0" y="151"/>
                      </a:moveTo>
                      <a:lnTo>
                        <a:pt x="70" y="121"/>
                      </a:lnTo>
                      <a:lnTo>
                        <a:pt x="103" y="55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58" name="Line 234"/>
                <p:cNvSpPr>
                  <a:spLocks noChangeShapeType="1"/>
                </p:cNvSpPr>
                <p:nvPr/>
              </p:nvSpPr>
              <p:spPr bwMode="auto">
                <a:xfrm>
                  <a:off x="1043" y="1581"/>
                  <a:ext cx="31" cy="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59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1146" y="1487"/>
                  <a:ext cx="12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860" name="Group 236"/>
              <p:cNvGrpSpPr>
                <a:grpSpLocks/>
              </p:cNvGrpSpPr>
              <p:nvPr/>
            </p:nvGrpSpPr>
            <p:grpSpPr bwMode="auto">
              <a:xfrm>
                <a:off x="2543" y="2883"/>
                <a:ext cx="87" cy="128"/>
                <a:chOff x="994" y="2337"/>
                <a:chExt cx="56" cy="66"/>
              </a:xfrm>
            </p:grpSpPr>
            <p:sp>
              <p:nvSpPr>
                <p:cNvPr id="26861" name="Freeform 237"/>
                <p:cNvSpPr>
                  <a:spLocks/>
                </p:cNvSpPr>
                <p:nvPr/>
              </p:nvSpPr>
              <p:spPr bwMode="auto">
                <a:xfrm>
                  <a:off x="1006" y="2337"/>
                  <a:ext cx="44" cy="41"/>
                </a:xfrm>
                <a:custGeom>
                  <a:avLst/>
                  <a:gdLst>
                    <a:gd name="T0" fmla="*/ 237 w 237"/>
                    <a:gd name="T1" fmla="*/ 31 h 227"/>
                    <a:gd name="T2" fmla="*/ 103 w 237"/>
                    <a:gd name="T3" fmla="*/ 0 h 227"/>
                    <a:gd name="T4" fmla="*/ 36 w 237"/>
                    <a:gd name="T5" fmla="*/ 26 h 227"/>
                    <a:gd name="T6" fmla="*/ 0 w 237"/>
                    <a:gd name="T7" fmla="*/ 89 h 227"/>
                    <a:gd name="T8" fmla="*/ 22 w 237"/>
                    <a:gd name="T9" fmla="*/ 143 h 227"/>
                    <a:gd name="T10" fmla="*/ 174 w 237"/>
                    <a:gd name="T11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7" h="227">
                      <a:moveTo>
                        <a:pt x="237" y="31"/>
                      </a:moveTo>
                      <a:lnTo>
                        <a:pt x="103" y="0"/>
                      </a:lnTo>
                      <a:lnTo>
                        <a:pt x="36" y="26"/>
                      </a:lnTo>
                      <a:lnTo>
                        <a:pt x="0" y="89"/>
                      </a:lnTo>
                      <a:lnTo>
                        <a:pt x="22" y="143"/>
                      </a:lnTo>
                      <a:lnTo>
                        <a:pt x="174" y="227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62" name="Freeform 238"/>
                <p:cNvSpPr>
                  <a:spLocks/>
                </p:cNvSpPr>
                <p:nvPr/>
              </p:nvSpPr>
              <p:spPr bwMode="auto">
                <a:xfrm>
                  <a:off x="1025" y="2378"/>
                  <a:ext cx="19" cy="25"/>
                </a:xfrm>
                <a:custGeom>
                  <a:avLst/>
                  <a:gdLst>
                    <a:gd name="T0" fmla="*/ 0 w 101"/>
                    <a:gd name="T1" fmla="*/ 150 h 150"/>
                    <a:gd name="T2" fmla="*/ 69 w 101"/>
                    <a:gd name="T3" fmla="*/ 120 h 150"/>
                    <a:gd name="T4" fmla="*/ 101 w 101"/>
                    <a:gd name="T5" fmla="*/ 54 h 150"/>
                    <a:gd name="T6" fmla="*/ 75 w 101"/>
                    <a:gd name="T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150">
                      <a:moveTo>
                        <a:pt x="0" y="150"/>
                      </a:moveTo>
                      <a:lnTo>
                        <a:pt x="69" y="120"/>
                      </a:lnTo>
                      <a:lnTo>
                        <a:pt x="101" y="54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63" name="Line 239"/>
                <p:cNvSpPr>
                  <a:spLocks noChangeShapeType="1"/>
                </p:cNvSpPr>
                <p:nvPr/>
              </p:nvSpPr>
              <p:spPr bwMode="auto">
                <a:xfrm>
                  <a:off x="994" y="2398"/>
                  <a:ext cx="31" cy="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6864" name="Line 240"/>
              <p:cNvSpPr>
                <a:spLocks noChangeShapeType="1"/>
              </p:cNvSpPr>
              <p:nvPr/>
            </p:nvSpPr>
            <p:spPr bwMode="auto">
              <a:xfrm>
                <a:off x="2046" y="2037"/>
                <a:ext cx="1" cy="8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6865" name="Group 241"/>
              <p:cNvGrpSpPr>
                <a:grpSpLocks/>
              </p:cNvGrpSpPr>
              <p:nvPr/>
            </p:nvGrpSpPr>
            <p:grpSpPr bwMode="auto">
              <a:xfrm>
                <a:off x="1850" y="1937"/>
                <a:ext cx="175" cy="189"/>
                <a:chOff x="550" y="1848"/>
                <a:chExt cx="112" cy="98"/>
              </a:xfrm>
            </p:grpSpPr>
            <p:sp>
              <p:nvSpPr>
                <p:cNvPr id="26866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650" y="1848"/>
                  <a:ext cx="12" cy="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67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586" y="1877"/>
                  <a:ext cx="2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68" name="Freeform 244"/>
                <p:cNvSpPr>
                  <a:spLocks/>
                </p:cNvSpPr>
                <p:nvPr/>
              </p:nvSpPr>
              <p:spPr bwMode="auto">
                <a:xfrm>
                  <a:off x="598" y="1934"/>
                  <a:ext cx="6" cy="12"/>
                </a:xfrm>
                <a:custGeom>
                  <a:avLst/>
                  <a:gdLst>
                    <a:gd name="T0" fmla="*/ 0 w 29"/>
                    <a:gd name="T1" fmla="*/ 0 h 75"/>
                    <a:gd name="T2" fmla="*/ 2 w 29"/>
                    <a:gd name="T3" fmla="*/ 42 h 75"/>
                    <a:gd name="T4" fmla="*/ 29 w 29"/>
                    <a:gd name="T5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75">
                      <a:moveTo>
                        <a:pt x="0" y="0"/>
                      </a:moveTo>
                      <a:lnTo>
                        <a:pt x="2" y="42"/>
                      </a:lnTo>
                      <a:lnTo>
                        <a:pt x="29" y="75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69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598" y="1877"/>
                  <a:ext cx="17" cy="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70" name="Freeform 246"/>
                <p:cNvSpPr>
                  <a:spLocks/>
                </p:cNvSpPr>
                <p:nvPr/>
              </p:nvSpPr>
              <p:spPr bwMode="auto">
                <a:xfrm>
                  <a:off x="550" y="1877"/>
                  <a:ext cx="50" cy="68"/>
                </a:xfrm>
                <a:custGeom>
                  <a:avLst/>
                  <a:gdLst>
                    <a:gd name="T0" fmla="*/ 193 w 261"/>
                    <a:gd name="T1" fmla="*/ 0 h 381"/>
                    <a:gd name="T2" fmla="*/ 138 w 261"/>
                    <a:gd name="T3" fmla="*/ 0 h 381"/>
                    <a:gd name="T4" fmla="*/ 91 w 261"/>
                    <a:gd name="T5" fmla="*/ 18 h 381"/>
                    <a:gd name="T6" fmla="*/ 64 w 261"/>
                    <a:gd name="T7" fmla="*/ 60 h 381"/>
                    <a:gd name="T8" fmla="*/ 0 w 261"/>
                    <a:gd name="T9" fmla="*/ 299 h 381"/>
                    <a:gd name="T10" fmla="*/ 12 w 261"/>
                    <a:gd name="T11" fmla="*/ 356 h 381"/>
                    <a:gd name="T12" fmla="*/ 63 w 261"/>
                    <a:gd name="T13" fmla="*/ 381 h 381"/>
                    <a:gd name="T14" fmla="*/ 124 w 261"/>
                    <a:gd name="T15" fmla="*/ 381 h 381"/>
                    <a:gd name="T16" fmla="*/ 261 w 261"/>
                    <a:gd name="T17" fmla="*/ 306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1" h="381">
                      <a:moveTo>
                        <a:pt x="193" y="0"/>
                      </a:moveTo>
                      <a:lnTo>
                        <a:pt x="138" y="0"/>
                      </a:lnTo>
                      <a:lnTo>
                        <a:pt x="91" y="18"/>
                      </a:lnTo>
                      <a:lnTo>
                        <a:pt x="64" y="60"/>
                      </a:lnTo>
                      <a:lnTo>
                        <a:pt x="0" y="299"/>
                      </a:lnTo>
                      <a:lnTo>
                        <a:pt x="12" y="356"/>
                      </a:lnTo>
                      <a:lnTo>
                        <a:pt x="63" y="381"/>
                      </a:lnTo>
                      <a:lnTo>
                        <a:pt x="124" y="381"/>
                      </a:lnTo>
                      <a:lnTo>
                        <a:pt x="261" y="306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871" name="Group 247"/>
              <p:cNvGrpSpPr>
                <a:grpSpLocks/>
              </p:cNvGrpSpPr>
              <p:nvPr/>
            </p:nvGrpSpPr>
            <p:grpSpPr bwMode="auto">
              <a:xfrm>
                <a:off x="1863" y="2831"/>
                <a:ext cx="99" cy="133"/>
                <a:chOff x="558" y="2310"/>
                <a:chExt cx="64" cy="69"/>
              </a:xfrm>
            </p:grpSpPr>
            <p:sp>
              <p:nvSpPr>
                <p:cNvPr id="26872" name="Freeform 248"/>
                <p:cNvSpPr>
                  <a:spLocks/>
                </p:cNvSpPr>
                <p:nvPr/>
              </p:nvSpPr>
              <p:spPr bwMode="auto">
                <a:xfrm>
                  <a:off x="558" y="2310"/>
                  <a:ext cx="49" cy="68"/>
                </a:xfrm>
                <a:custGeom>
                  <a:avLst/>
                  <a:gdLst>
                    <a:gd name="T0" fmla="*/ 193 w 261"/>
                    <a:gd name="T1" fmla="*/ 0 h 380"/>
                    <a:gd name="T2" fmla="*/ 137 w 261"/>
                    <a:gd name="T3" fmla="*/ 0 h 380"/>
                    <a:gd name="T4" fmla="*/ 90 w 261"/>
                    <a:gd name="T5" fmla="*/ 16 h 380"/>
                    <a:gd name="T6" fmla="*/ 64 w 261"/>
                    <a:gd name="T7" fmla="*/ 58 h 380"/>
                    <a:gd name="T8" fmla="*/ 0 w 261"/>
                    <a:gd name="T9" fmla="*/ 298 h 380"/>
                    <a:gd name="T10" fmla="*/ 11 w 261"/>
                    <a:gd name="T11" fmla="*/ 355 h 380"/>
                    <a:gd name="T12" fmla="*/ 63 w 261"/>
                    <a:gd name="T13" fmla="*/ 380 h 380"/>
                    <a:gd name="T14" fmla="*/ 123 w 261"/>
                    <a:gd name="T15" fmla="*/ 380 h 380"/>
                    <a:gd name="T16" fmla="*/ 261 w 261"/>
                    <a:gd name="T17" fmla="*/ 30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1" h="380">
                      <a:moveTo>
                        <a:pt x="193" y="0"/>
                      </a:moveTo>
                      <a:lnTo>
                        <a:pt x="137" y="0"/>
                      </a:lnTo>
                      <a:lnTo>
                        <a:pt x="90" y="16"/>
                      </a:lnTo>
                      <a:lnTo>
                        <a:pt x="64" y="58"/>
                      </a:lnTo>
                      <a:lnTo>
                        <a:pt x="0" y="298"/>
                      </a:lnTo>
                      <a:lnTo>
                        <a:pt x="11" y="355"/>
                      </a:lnTo>
                      <a:lnTo>
                        <a:pt x="63" y="380"/>
                      </a:lnTo>
                      <a:lnTo>
                        <a:pt x="123" y="380"/>
                      </a:lnTo>
                      <a:lnTo>
                        <a:pt x="261" y="305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73" name="Freeform 249"/>
                <p:cNvSpPr>
                  <a:spLocks/>
                </p:cNvSpPr>
                <p:nvPr/>
              </p:nvSpPr>
              <p:spPr bwMode="auto">
                <a:xfrm>
                  <a:off x="607" y="2367"/>
                  <a:ext cx="5" cy="12"/>
                </a:xfrm>
                <a:custGeom>
                  <a:avLst/>
                  <a:gdLst>
                    <a:gd name="T0" fmla="*/ 0 w 29"/>
                    <a:gd name="T1" fmla="*/ 0 h 74"/>
                    <a:gd name="T2" fmla="*/ 2 w 29"/>
                    <a:gd name="T3" fmla="*/ 42 h 74"/>
                    <a:gd name="T4" fmla="*/ 29 w 29"/>
                    <a:gd name="T5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74">
                      <a:moveTo>
                        <a:pt x="0" y="0"/>
                      </a:moveTo>
                      <a:lnTo>
                        <a:pt x="2" y="42"/>
                      </a:lnTo>
                      <a:lnTo>
                        <a:pt x="29" y="74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74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607" y="2310"/>
                  <a:ext cx="15" cy="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75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594" y="2310"/>
                  <a:ext cx="28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876" name="Group 252"/>
              <p:cNvGrpSpPr>
                <a:grpSpLocks/>
              </p:cNvGrpSpPr>
              <p:nvPr/>
            </p:nvGrpSpPr>
            <p:grpSpPr bwMode="auto">
              <a:xfrm>
                <a:off x="1366" y="2217"/>
                <a:ext cx="2762" cy="208"/>
                <a:chOff x="240" y="1993"/>
                <a:chExt cx="1770" cy="107"/>
              </a:xfrm>
            </p:grpSpPr>
            <p:grpSp>
              <p:nvGrpSpPr>
                <p:cNvPr id="26877" name="Group 253"/>
                <p:cNvGrpSpPr>
                  <a:grpSpLocks/>
                </p:cNvGrpSpPr>
                <p:nvPr/>
              </p:nvGrpSpPr>
              <p:grpSpPr bwMode="auto">
                <a:xfrm>
                  <a:off x="346" y="2041"/>
                  <a:ext cx="1551" cy="1"/>
                  <a:chOff x="346" y="2041"/>
                  <a:chExt cx="1551" cy="1"/>
                </a:xfrm>
              </p:grpSpPr>
              <p:sp>
                <p:nvSpPr>
                  <p:cNvPr id="2687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46" y="2041"/>
                    <a:ext cx="1551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7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46" y="2041"/>
                    <a:ext cx="752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880" name="Group 256"/>
                <p:cNvGrpSpPr>
                  <a:grpSpLocks/>
                </p:cNvGrpSpPr>
                <p:nvPr/>
              </p:nvGrpSpPr>
              <p:grpSpPr bwMode="auto">
                <a:xfrm>
                  <a:off x="1938" y="2000"/>
                  <a:ext cx="72" cy="100"/>
                  <a:chOff x="1938" y="2000"/>
                  <a:chExt cx="72" cy="100"/>
                </a:xfrm>
              </p:grpSpPr>
              <p:sp>
                <p:nvSpPr>
                  <p:cNvPr id="26881" name="Line 2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8" y="2028"/>
                    <a:ext cx="12" cy="4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82" name="Freeform 258"/>
                  <p:cNvSpPr>
                    <a:spLocks/>
                  </p:cNvSpPr>
                  <p:nvPr/>
                </p:nvSpPr>
                <p:spPr bwMode="auto">
                  <a:xfrm>
                    <a:off x="1950" y="2000"/>
                    <a:ext cx="60" cy="28"/>
                  </a:xfrm>
                  <a:custGeom>
                    <a:avLst/>
                    <a:gdLst>
                      <a:gd name="T0" fmla="*/ 316 w 316"/>
                      <a:gd name="T1" fmla="*/ 158 h 158"/>
                      <a:gd name="T2" fmla="*/ 299 w 316"/>
                      <a:gd name="T3" fmla="*/ 47 h 158"/>
                      <a:gd name="T4" fmla="*/ 201 w 316"/>
                      <a:gd name="T5" fmla="*/ 0 h 158"/>
                      <a:gd name="T6" fmla="*/ 77 w 316"/>
                      <a:gd name="T7" fmla="*/ 47 h 158"/>
                      <a:gd name="T8" fmla="*/ 0 w 316"/>
                      <a:gd name="T9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6" h="158">
                        <a:moveTo>
                          <a:pt x="316" y="158"/>
                        </a:moveTo>
                        <a:lnTo>
                          <a:pt x="299" y="47"/>
                        </a:lnTo>
                        <a:lnTo>
                          <a:pt x="201" y="0"/>
                        </a:lnTo>
                        <a:lnTo>
                          <a:pt x="77" y="47"/>
                        </a:lnTo>
                        <a:lnTo>
                          <a:pt x="0" y="158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83" name="Line 2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7" y="2028"/>
                    <a:ext cx="13" cy="4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84" name="Freeform 260"/>
                  <p:cNvSpPr>
                    <a:spLocks/>
                  </p:cNvSpPr>
                  <p:nvPr/>
                </p:nvSpPr>
                <p:spPr bwMode="auto">
                  <a:xfrm>
                    <a:off x="1938" y="2071"/>
                    <a:ext cx="59" cy="29"/>
                  </a:xfrm>
                  <a:custGeom>
                    <a:avLst/>
                    <a:gdLst>
                      <a:gd name="T0" fmla="*/ 0 w 315"/>
                      <a:gd name="T1" fmla="*/ 0 h 156"/>
                      <a:gd name="T2" fmla="*/ 16 w 315"/>
                      <a:gd name="T3" fmla="*/ 111 h 156"/>
                      <a:gd name="T4" fmla="*/ 115 w 315"/>
                      <a:gd name="T5" fmla="*/ 156 h 156"/>
                      <a:gd name="T6" fmla="*/ 239 w 315"/>
                      <a:gd name="T7" fmla="*/ 111 h 156"/>
                      <a:gd name="T8" fmla="*/ 315 w 315"/>
                      <a:gd name="T9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5" h="156">
                        <a:moveTo>
                          <a:pt x="0" y="0"/>
                        </a:moveTo>
                        <a:lnTo>
                          <a:pt x="16" y="111"/>
                        </a:lnTo>
                        <a:lnTo>
                          <a:pt x="115" y="156"/>
                        </a:lnTo>
                        <a:lnTo>
                          <a:pt x="239" y="11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885" name="Group 261"/>
                <p:cNvGrpSpPr>
                  <a:grpSpLocks/>
                </p:cNvGrpSpPr>
                <p:nvPr/>
              </p:nvGrpSpPr>
              <p:grpSpPr bwMode="auto">
                <a:xfrm>
                  <a:off x="240" y="1993"/>
                  <a:ext cx="100" cy="100"/>
                  <a:chOff x="240" y="1993"/>
                  <a:chExt cx="100" cy="100"/>
                </a:xfrm>
              </p:grpSpPr>
              <p:sp>
                <p:nvSpPr>
                  <p:cNvPr id="268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68" y="1993"/>
                    <a:ext cx="42" cy="1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87" name="Lin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" y="1993"/>
                    <a:ext cx="100" cy="1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6888" name="Freeform 264"/>
              <p:cNvSpPr>
                <a:spLocks/>
              </p:cNvSpPr>
              <p:nvPr/>
            </p:nvSpPr>
            <p:spPr bwMode="auto">
              <a:xfrm>
                <a:off x="2665" y="1453"/>
                <a:ext cx="84" cy="83"/>
              </a:xfrm>
              <a:custGeom>
                <a:avLst/>
                <a:gdLst>
                  <a:gd name="T0" fmla="*/ 202 w 202"/>
                  <a:gd name="T1" fmla="*/ 100 h 201"/>
                  <a:gd name="T2" fmla="*/ 172 w 202"/>
                  <a:gd name="T3" fmla="*/ 29 h 201"/>
                  <a:gd name="T4" fmla="*/ 101 w 202"/>
                  <a:gd name="T5" fmla="*/ 0 h 201"/>
                  <a:gd name="T6" fmla="*/ 29 w 202"/>
                  <a:gd name="T7" fmla="*/ 29 h 201"/>
                  <a:gd name="T8" fmla="*/ 0 w 202"/>
                  <a:gd name="T9" fmla="*/ 100 h 201"/>
                  <a:gd name="T10" fmla="*/ 29 w 202"/>
                  <a:gd name="T11" fmla="*/ 171 h 201"/>
                  <a:gd name="T12" fmla="*/ 101 w 202"/>
                  <a:gd name="T13" fmla="*/ 201 h 201"/>
                  <a:gd name="T14" fmla="*/ 172 w 202"/>
                  <a:gd name="T15" fmla="*/ 171 h 201"/>
                  <a:gd name="T16" fmla="*/ 202 w 202"/>
                  <a:gd name="T17" fmla="*/ 1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201">
                    <a:moveTo>
                      <a:pt x="202" y="100"/>
                    </a:moveTo>
                    <a:lnTo>
                      <a:pt x="172" y="29"/>
                    </a:lnTo>
                    <a:lnTo>
                      <a:pt x="101" y="0"/>
                    </a:lnTo>
                    <a:lnTo>
                      <a:pt x="29" y="29"/>
                    </a:lnTo>
                    <a:lnTo>
                      <a:pt x="0" y="100"/>
                    </a:lnTo>
                    <a:lnTo>
                      <a:pt x="29" y="171"/>
                    </a:lnTo>
                    <a:lnTo>
                      <a:pt x="101" y="201"/>
                    </a:lnTo>
                    <a:lnTo>
                      <a:pt x="172" y="171"/>
                    </a:lnTo>
                    <a:lnTo>
                      <a:pt x="202" y="10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89" name="Line 265"/>
              <p:cNvSpPr>
                <a:spLocks noChangeShapeType="1"/>
              </p:cNvSpPr>
              <p:nvPr/>
            </p:nvSpPr>
            <p:spPr bwMode="auto">
              <a:xfrm>
                <a:off x="2880" y="926"/>
                <a:ext cx="0" cy="26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890" name="Line 266"/>
              <p:cNvSpPr>
                <a:spLocks noChangeShapeType="1"/>
              </p:cNvSpPr>
              <p:nvPr/>
            </p:nvSpPr>
            <p:spPr bwMode="auto">
              <a:xfrm>
                <a:off x="3437" y="1711"/>
                <a:ext cx="0" cy="8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6891" name="Rectangle 267"/>
          <p:cNvSpPr>
            <a:spLocks noChangeArrowheads="1"/>
          </p:cNvSpPr>
          <p:nvPr/>
        </p:nvSpPr>
        <p:spPr bwMode="auto">
          <a:xfrm>
            <a:off x="4021138" y="6005513"/>
            <a:ext cx="106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不属于</a:t>
            </a:r>
            <a:endParaRPr lang="zh-CN" altLang="en-US" sz="160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6895" name="AutoShape 271"/>
          <p:cNvSpPr>
            <a:spLocks noChangeArrowheads="1"/>
          </p:cNvSpPr>
          <p:nvPr/>
        </p:nvSpPr>
        <p:spPr bwMode="auto">
          <a:xfrm>
            <a:off x="5657850" y="1495425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分析</a:t>
            </a:r>
          </a:p>
        </p:txBody>
      </p:sp>
      <p:sp>
        <p:nvSpPr>
          <p:cNvPr id="26896" name="Rectangle 272"/>
          <p:cNvSpPr>
            <a:spLocks noChangeArrowheads="1"/>
          </p:cNvSpPr>
          <p:nvPr/>
        </p:nvSpPr>
        <p:spPr bwMode="auto">
          <a:xfrm>
            <a:off x="5768975" y="2740025"/>
            <a:ext cx="30289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作属于定平面的辅助线</a:t>
            </a:r>
            <a:r>
              <a:rPr lang="en-US" altLang="zh-CN" sz="3200" i="1" dirty="0">
                <a:latin typeface="隶书" pitchFamily="49" charset="-122"/>
                <a:ea typeface="隶书" pitchFamily="49" charset="-122"/>
              </a:rPr>
              <a:t>AD</a:t>
            </a:r>
            <a:r>
              <a:rPr lang="zh-CN" altLang="en-US" sz="3200" i="1" dirty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sz="3200" i="1" dirty="0">
                <a:latin typeface="隶书" pitchFamily="49" charset="-122"/>
                <a:ea typeface="隶书" pitchFamily="49" charset="-122"/>
              </a:rPr>
              <a:t>ad</a:t>
            </a:r>
            <a:r>
              <a:rPr lang="zh-CN" altLang="en-US" sz="3200" i="1" dirty="0">
                <a:latin typeface="隶书" pitchFamily="49" charset="-122"/>
                <a:ea typeface="隶书" pitchFamily="49" charset="-122"/>
              </a:rPr>
              <a:t>、</a:t>
            </a:r>
            <a:r>
              <a:rPr lang="en-US" altLang="zh-CN" sz="3200" i="1" dirty="0" err="1">
                <a:latin typeface="隶书" pitchFamily="49" charset="-122"/>
                <a:ea typeface="隶书" pitchFamily="49" charset="-122"/>
              </a:rPr>
              <a:t>a</a:t>
            </a:r>
            <a:r>
              <a:rPr lang="en-US" altLang="zh-CN" sz="3200" i="1" dirty="0" err="1">
                <a:latin typeface="Times New Roman"/>
                <a:ea typeface="隶书" pitchFamily="49" charset="-122"/>
              </a:rPr>
              <a:t>’</a:t>
            </a:r>
            <a:r>
              <a:rPr lang="en-US" altLang="zh-CN" sz="3200" i="1" dirty="0" err="1">
                <a:latin typeface="隶书" pitchFamily="49" charset="-122"/>
                <a:ea typeface="隶书" pitchFamily="49" charset="-122"/>
              </a:rPr>
              <a:t>d</a:t>
            </a:r>
            <a:r>
              <a:rPr lang="en-US" altLang="zh-CN" sz="3200" i="1" dirty="0">
                <a:latin typeface="Times New Roman"/>
                <a:ea typeface="隶书" pitchFamily="49" charset="-122"/>
              </a:rPr>
              <a:t>’</a:t>
            </a:r>
            <a:r>
              <a:rPr lang="zh-CN" altLang="en-US" sz="3200" i="1" dirty="0">
                <a:latin typeface="隶书" pitchFamily="49" charset="-122"/>
                <a:ea typeface="隶书" pitchFamily="49" charset="-122"/>
              </a:rPr>
              <a:t>）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，先使经过</a:t>
            </a:r>
            <a:r>
              <a:rPr lang="en-US" altLang="zh-CN" sz="3200" i="1" dirty="0">
                <a:latin typeface="隶书" pitchFamily="49" charset="-122"/>
                <a:ea typeface="隶书" pitchFamily="49" charset="-122"/>
              </a:rPr>
              <a:t>s</a:t>
            </a:r>
            <a:r>
              <a:rPr lang="en-US" altLang="zh-CN" sz="3200" i="1" dirty="0">
                <a:latin typeface="Times New Roman"/>
                <a:ea typeface="隶书" pitchFamily="49" charset="-122"/>
              </a:rPr>
              <a:t>’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；再看</a:t>
            </a:r>
            <a:r>
              <a:rPr lang="en-US" altLang="zh-CN" sz="3200" i="1" dirty="0">
                <a:latin typeface="隶书" pitchFamily="49" charset="-122"/>
                <a:ea typeface="隶书" pitchFamily="49" charset="-122"/>
              </a:rPr>
              <a:t>ad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是否经过</a:t>
            </a:r>
            <a:r>
              <a:rPr lang="en-US" altLang="zh-CN" sz="3200" i="1" dirty="0">
                <a:latin typeface="隶书" pitchFamily="49" charset="-122"/>
                <a:ea typeface="隶书" pitchFamily="49" charset="-122"/>
              </a:rPr>
              <a:t>s</a:t>
            </a:r>
            <a:r>
              <a:rPr lang="zh-CN" altLang="en-US" sz="3200" dirty="0">
                <a:latin typeface="隶书" pitchFamily="49" charset="-122"/>
                <a:ea typeface="隶书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735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01" grpId="0" animBg="1"/>
      <p:bldP spid="26891" grpId="0" autoUpdateAnimBg="0"/>
      <p:bldP spid="2689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4" name="Rectangle 74"/>
          <p:cNvSpPr>
            <a:spLocks noChangeArrowheads="1"/>
          </p:cNvSpPr>
          <p:nvPr/>
        </p:nvSpPr>
        <p:spPr bwMode="auto">
          <a:xfrm flipV="1">
            <a:off x="781869" y="1412875"/>
            <a:ext cx="4103687" cy="5040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611188" y="188913"/>
            <a:ext cx="8208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已知四边形平面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ABCD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投影</a:t>
            </a:r>
            <a:r>
              <a:rPr lang="en-US" altLang="zh-CN" sz="2800" b="1" dirty="0" err="1">
                <a:latin typeface="楷体_GB2312" pitchFamily="49" charset="-122"/>
                <a:ea typeface="楷体_GB2312" pitchFamily="49" charset="-122"/>
              </a:rPr>
              <a:t>abcd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ABC</a:t>
            </a:r>
          </a:p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V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投影</a:t>
            </a:r>
            <a:r>
              <a:rPr lang="en-US" altLang="zh-CN" sz="2800" b="1" dirty="0" err="1">
                <a:latin typeface="楷体_GB2312" pitchFamily="49" charset="-122"/>
                <a:ea typeface="楷体_GB2312" pitchFamily="49" charset="-122"/>
              </a:rPr>
              <a:t>a′b′c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′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，试完成其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V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投影 。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5135240" y="1752600"/>
            <a:ext cx="4176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b="1">
                <a:ea typeface="楷体_GB2312" pitchFamily="49" charset="-122"/>
              </a:rPr>
              <a:t>1</a:t>
            </a:r>
            <a:r>
              <a:rPr lang="zh-CN" altLang="en-US" b="1">
                <a:ea typeface="楷体_GB2312" pitchFamily="49" charset="-122"/>
              </a:rPr>
              <a:t>）连接</a:t>
            </a:r>
            <a:r>
              <a:rPr lang="en-US" altLang="zh-CN" b="1" i="1">
                <a:ea typeface="楷体_GB2312" pitchFamily="49" charset="-122"/>
              </a:rPr>
              <a:t>ac </a:t>
            </a:r>
            <a:r>
              <a:rPr lang="zh-CN" altLang="en-US" b="1">
                <a:ea typeface="楷体_GB2312" pitchFamily="49" charset="-122"/>
              </a:rPr>
              <a:t>和</a:t>
            </a:r>
            <a:r>
              <a:rPr lang="en-US" altLang="zh-CN" b="1" i="1">
                <a:ea typeface="楷体_GB2312" pitchFamily="49" charset="-122"/>
              </a:rPr>
              <a:t>a′c′</a:t>
            </a:r>
          </a:p>
          <a:p>
            <a:pPr algn="l"/>
            <a:r>
              <a:rPr lang="en-US" altLang="zh-CN" b="1">
                <a:ea typeface="楷体_GB2312" pitchFamily="49" charset="-122"/>
              </a:rPr>
              <a:t>  </a:t>
            </a:r>
            <a:r>
              <a:rPr lang="zh-CN" altLang="en-US" b="1">
                <a:ea typeface="楷体_GB2312" pitchFamily="49" charset="-122"/>
              </a:rPr>
              <a:t>得辅助线</a:t>
            </a:r>
            <a:r>
              <a:rPr lang="en-US" altLang="zh-CN" b="1" i="1">
                <a:ea typeface="楷体_GB2312" pitchFamily="49" charset="-122"/>
              </a:rPr>
              <a:t>AC </a:t>
            </a:r>
            <a:r>
              <a:rPr lang="zh-CN" altLang="en-US" b="1">
                <a:ea typeface="楷体_GB2312" pitchFamily="49" charset="-122"/>
              </a:rPr>
              <a:t>的两投影；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V="1">
            <a:off x="1761356" y="4343400"/>
            <a:ext cx="2590800" cy="1143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2751956" y="4343400"/>
            <a:ext cx="1066800" cy="1981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2751956" y="1828800"/>
            <a:ext cx="1066800" cy="1752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V="1">
            <a:off x="3056756" y="2362200"/>
            <a:ext cx="0" cy="2514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V="1">
            <a:off x="1761356" y="1752600"/>
            <a:ext cx="2590800" cy="1219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 flipV="1">
            <a:off x="4352156" y="1752600"/>
            <a:ext cx="0" cy="2590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 flipV="1">
            <a:off x="3818756" y="1752600"/>
            <a:ext cx="5334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 flipV="1">
            <a:off x="2751956" y="1752600"/>
            <a:ext cx="1600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4275956" y="1447800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d′                               </a:t>
            </a:r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>
            <a:off x="1761356" y="5486400"/>
            <a:ext cx="2057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 flipH="1">
            <a:off x="1761356" y="4343400"/>
            <a:ext cx="990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>
            <a:off x="2751956" y="4343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H="1">
            <a:off x="3818756" y="4343400"/>
            <a:ext cx="533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1761356" y="2971800"/>
            <a:ext cx="2057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H="1">
            <a:off x="1761356" y="1828800"/>
            <a:ext cx="990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1761356" y="2971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2751956" y="1828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>
            <a:off x="3818756" y="3581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58" name="Rectangle 58"/>
          <p:cNvSpPr>
            <a:spLocks noChangeArrowheads="1"/>
          </p:cNvSpPr>
          <p:nvPr/>
        </p:nvSpPr>
        <p:spPr bwMode="auto">
          <a:xfrm>
            <a:off x="2523356" y="1470025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a′</a:t>
            </a:r>
          </a:p>
        </p:txBody>
      </p:sp>
      <p:sp>
        <p:nvSpPr>
          <p:cNvPr id="25659" name="Rectangle 59"/>
          <p:cNvSpPr>
            <a:spLocks noChangeArrowheads="1"/>
          </p:cNvSpPr>
          <p:nvPr/>
        </p:nvSpPr>
        <p:spPr bwMode="auto">
          <a:xfrm>
            <a:off x="3742556" y="3352800"/>
            <a:ext cx="64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c′</a:t>
            </a:r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304156" y="54324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b</a:t>
            </a:r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4428356" y="42132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d</a:t>
            </a:r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1380356" y="2689225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b′</a:t>
            </a:r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2447156" y="41370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a</a:t>
            </a:r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3971156" y="6042025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c</a:t>
            </a:r>
          </a:p>
        </p:txBody>
      </p:sp>
      <p:sp>
        <p:nvSpPr>
          <p:cNvPr id="25665" name="Line 65"/>
          <p:cNvSpPr>
            <a:spLocks noChangeShapeType="1"/>
          </p:cNvSpPr>
          <p:nvPr/>
        </p:nvSpPr>
        <p:spPr bwMode="auto">
          <a:xfrm flipV="1">
            <a:off x="1075556" y="3789363"/>
            <a:ext cx="3665538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694556" y="3679825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X</a:t>
            </a:r>
          </a:p>
        </p:txBody>
      </p:sp>
      <p:sp>
        <p:nvSpPr>
          <p:cNvPr id="25667" name="Rectangle 67"/>
          <p:cNvSpPr>
            <a:spLocks noChangeArrowheads="1"/>
          </p:cNvSpPr>
          <p:nvPr/>
        </p:nvSpPr>
        <p:spPr bwMode="auto">
          <a:xfrm>
            <a:off x="5120952" y="26368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b="1">
                <a:ea typeface="楷体_GB2312" pitchFamily="49" charset="-122"/>
              </a:rPr>
              <a:t>2</a:t>
            </a:r>
            <a:r>
              <a:rPr lang="zh-CN" altLang="en-US" b="1">
                <a:ea typeface="楷体_GB2312" pitchFamily="49" charset="-122"/>
              </a:rPr>
              <a:t>）连接</a:t>
            </a:r>
            <a:r>
              <a:rPr lang="en-US" altLang="zh-CN" b="1" i="1">
                <a:ea typeface="楷体_GB2312" pitchFamily="49" charset="-122"/>
              </a:rPr>
              <a:t>bd </a:t>
            </a:r>
            <a:r>
              <a:rPr lang="zh-CN" altLang="en-US" b="1">
                <a:ea typeface="楷体_GB2312" pitchFamily="49" charset="-122"/>
              </a:rPr>
              <a:t>交</a:t>
            </a:r>
            <a:r>
              <a:rPr lang="en-US" altLang="zh-CN" i="1">
                <a:ea typeface="楷体_GB2312" pitchFamily="49" charset="-122"/>
              </a:rPr>
              <a:t>ac</a:t>
            </a:r>
            <a:r>
              <a:rPr lang="zh-CN" altLang="en-US" b="1">
                <a:ea typeface="楷体_GB2312" pitchFamily="49" charset="-122"/>
              </a:rPr>
              <a:t>于</a:t>
            </a:r>
            <a:r>
              <a:rPr lang="en-US" altLang="zh-CN" b="1" i="1">
                <a:ea typeface="楷体_GB2312" pitchFamily="49" charset="-122"/>
              </a:rPr>
              <a:t>e</a:t>
            </a:r>
            <a:r>
              <a:rPr lang="zh-CN" altLang="en-US" b="1">
                <a:ea typeface="楷体_GB2312" pitchFamily="49" charset="-122"/>
              </a:rPr>
              <a:t>；  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25668" name="Rectangle 68"/>
          <p:cNvSpPr>
            <a:spLocks noChangeArrowheads="1"/>
          </p:cNvSpPr>
          <p:nvPr/>
        </p:nvSpPr>
        <p:spPr bwMode="auto">
          <a:xfrm>
            <a:off x="5116190" y="3357563"/>
            <a:ext cx="409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b="1">
                <a:ea typeface="楷体_GB2312" pitchFamily="49" charset="-122"/>
              </a:rPr>
              <a:t>3</a:t>
            </a:r>
            <a:r>
              <a:rPr lang="zh-CN" altLang="en-US" b="1">
                <a:ea typeface="楷体_GB2312" pitchFamily="49" charset="-122"/>
              </a:rPr>
              <a:t>）由</a:t>
            </a:r>
            <a:r>
              <a:rPr lang="en-US" altLang="zh-CN" b="1" i="1">
                <a:ea typeface="楷体_GB2312" pitchFamily="49" charset="-122"/>
              </a:rPr>
              <a:t>e </a:t>
            </a:r>
            <a:r>
              <a:rPr lang="zh-CN" altLang="en-US" b="1">
                <a:ea typeface="楷体_GB2312" pitchFamily="49" charset="-122"/>
              </a:rPr>
              <a:t>在</a:t>
            </a:r>
            <a:r>
              <a:rPr lang="en-US" altLang="zh-CN" b="1" i="1">
                <a:ea typeface="楷体_GB2312" pitchFamily="49" charset="-122"/>
              </a:rPr>
              <a:t>a′c′</a:t>
            </a:r>
            <a:r>
              <a:rPr lang="zh-CN" altLang="en-US" b="1">
                <a:ea typeface="楷体_GB2312" pitchFamily="49" charset="-122"/>
              </a:rPr>
              <a:t>上求出</a:t>
            </a:r>
            <a:r>
              <a:rPr lang="en-US" altLang="zh-CN" b="1" i="1">
                <a:ea typeface="楷体_GB2312" pitchFamily="49" charset="-122"/>
              </a:rPr>
              <a:t>e</a:t>
            </a:r>
            <a:r>
              <a:rPr lang="en-US" altLang="zh-CN" b="1">
                <a:ea typeface="楷体_GB2312" pitchFamily="49" charset="-122"/>
              </a:rPr>
              <a:t>′</a:t>
            </a:r>
            <a:r>
              <a:rPr lang="zh-CN" altLang="en-US" b="1">
                <a:ea typeface="楷体_GB2312" pitchFamily="49" charset="-122"/>
              </a:rPr>
              <a:t>；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25669" name="Rectangle 69"/>
          <p:cNvSpPr>
            <a:spLocks noChangeArrowheads="1"/>
          </p:cNvSpPr>
          <p:nvPr/>
        </p:nvSpPr>
        <p:spPr bwMode="auto">
          <a:xfrm>
            <a:off x="5116190" y="4005263"/>
            <a:ext cx="32722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ea typeface="楷体_GB2312" pitchFamily="49" charset="-122"/>
              </a:rPr>
              <a:t>4</a:t>
            </a:r>
            <a:r>
              <a:rPr lang="zh-CN" altLang="en-US" b="1" dirty="0">
                <a:ea typeface="楷体_GB2312" pitchFamily="49" charset="-122"/>
              </a:rPr>
              <a:t>）连接</a:t>
            </a:r>
            <a:r>
              <a:rPr lang="en-US" altLang="zh-CN" b="1" i="1" dirty="0" err="1">
                <a:ea typeface="楷体_GB2312" pitchFamily="49" charset="-122"/>
              </a:rPr>
              <a:t>b′e</a:t>
            </a:r>
            <a:r>
              <a:rPr lang="en-US" altLang="zh-CN" b="1" dirty="0">
                <a:ea typeface="楷体_GB2312" pitchFamily="49" charset="-122"/>
              </a:rPr>
              <a:t>′</a:t>
            </a:r>
            <a:r>
              <a:rPr lang="zh-CN" altLang="en-US" b="1" dirty="0">
                <a:ea typeface="楷体_GB2312" pitchFamily="49" charset="-122"/>
              </a:rPr>
              <a:t>，</a:t>
            </a:r>
          </a:p>
          <a:p>
            <a:pPr algn="l"/>
            <a:r>
              <a:rPr lang="zh-CN" altLang="en-US" b="1" dirty="0">
                <a:ea typeface="楷体_GB2312" pitchFamily="49" charset="-122"/>
              </a:rPr>
              <a:t>  在</a:t>
            </a:r>
            <a:r>
              <a:rPr lang="en-US" altLang="zh-CN" b="1" i="1" dirty="0" err="1">
                <a:ea typeface="楷体_GB2312" pitchFamily="49" charset="-122"/>
              </a:rPr>
              <a:t>b′e</a:t>
            </a:r>
            <a:r>
              <a:rPr lang="en-US" altLang="zh-CN" b="1" dirty="0">
                <a:ea typeface="楷体_GB2312" pitchFamily="49" charset="-122"/>
              </a:rPr>
              <a:t>′</a:t>
            </a:r>
            <a:r>
              <a:rPr lang="zh-CN" altLang="en-US" b="1" dirty="0">
                <a:ea typeface="楷体_GB2312" pitchFamily="49" charset="-122"/>
              </a:rPr>
              <a:t>上求出</a:t>
            </a:r>
            <a:r>
              <a:rPr lang="en-US" altLang="zh-CN" b="1" i="1" dirty="0"/>
              <a:t>d′</a:t>
            </a:r>
            <a:r>
              <a:rPr lang="zh-CN" altLang="en-US" b="1" dirty="0">
                <a:ea typeface="楷体_GB2312" pitchFamily="49" charset="-122"/>
              </a:rPr>
              <a:t>；</a:t>
            </a:r>
          </a:p>
        </p:txBody>
      </p:sp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5148064" y="5084763"/>
            <a:ext cx="36720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b="1">
                <a:ea typeface="楷体_GB2312" pitchFamily="49" charset="-122"/>
              </a:rPr>
              <a:t>5</a:t>
            </a:r>
            <a:r>
              <a:rPr lang="zh-CN" altLang="en-US" b="1">
                <a:ea typeface="楷体_GB2312" pitchFamily="49" charset="-122"/>
              </a:rPr>
              <a:t>）分别连接</a:t>
            </a:r>
            <a:r>
              <a:rPr lang="en-US" altLang="zh-CN" b="1" i="1">
                <a:ea typeface="楷体_GB2312" pitchFamily="49" charset="-122"/>
              </a:rPr>
              <a:t>a′</a:t>
            </a:r>
            <a:r>
              <a:rPr lang="en-US" altLang="zh-CN" b="1" i="1"/>
              <a:t>d </a:t>
            </a:r>
            <a:r>
              <a:rPr lang="en-US" altLang="zh-CN" b="1"/>
              <a:t>′</a:t>
            </a:r>
            <a:r>
              <a:rPr lang="zh-CN" altLang="en-US" b="1"/>
              <a:t>；</a:t>
            </a:r>
            <a:r>
              <a:rPr lang="zh-CN" altLang="en-US" b="1">
                <a:ea typeface="楷体_GB2312" pitchFamily="49" charset="-122"/>
              </a:rPr>
              <a:t>及 </a:t>
            </a:r>
          </a:p>
          <a:p>
            <a:pPr algn="l"/>
            <a:r>
              <a:rPr lang="zh-CN" altLang="en-US" b="1">
                <a:ea typeface="楷体_GB2312" pitchFamily="49" charset="-122"/>
              </a:rPr>
              <a:t>   </a:t>
            </a:r>
            <a:r>
              <a:rPr lang="en-US" altLang="zh-CN" b="1" i="1">
                <a:ea typeface="楷体_GB2312" pitchFamily="49" charset="-122"/>
              </a:rPr>
              <a:t>c′d</a:t>
            </a:r>
            <a:r>
              <a:rPr lang="en-US" altLang="zh-CN" b="1">
                <a:ea typeface="楷体_GB2312" pitchFamily="49" charset="-122"/>
              </a:rPr>
              <a:t>′</a:t>
            </a:r>
            <a:r>
              <a:rPr lang="zh-CN" altLang="en-US" b="1">
                <a:ea typeface="楷体_GB2312" pitchFamily="49" charset="-122"/>
              </a:rPr>
              <a:t>，即为所求。</a:t>
            </a:r>
            <a:r>
              <a:rPr lang="zh-CN" altLang="en-US">
                <a:ea typeface="楷体_GB2312" pitchFamily="49" charset="-122"/>
              </a:rPr>
              <a:t> </a:t>
            </a:r>
          </a:p>
        </p:txBody>
      </p:sp>
      <p:sp>
        <p:nvSpPr>
          <p:cNvPr id="25671" name="Rectangle 71"/>
          <p:cNvSpPr>
            <a:spLocks noChangeArrowheads="1"/>
          </p:cNvSpPr>
          <p:nvPr/>
        </p:nvSpPr>
        <p:spPr bwMode="auto">
          <a:xfrm>
            <a:off x="2828156" y="4975225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e</a:t>
            </a:r>
          </a:p>
        </p:txBody>
      </p:sp>
      <p:sp>
        <p:nvSpPr>
          <p:cNvPr id="25672" name="Rectangle 72"/>
          <p:cNvSpPr>
            <a:spLocks noChangeArrowheads="1"/>
          </p:cNvSpPr>
          <p:nvPr/>
        </p:nvSpPr>
        <p:spPr bwMode="auto">
          <a:xfrm>
            <a:off x="3209156" y="2232025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e′</a:t>
            </a:r>
          </a:p>
        </p:txBody>
      </p:sp>
      <p:pic>
        <p:nvPicPr>
          <p:cNvPr id="25673" name="Picture 7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75" name="Rectangle 75"/>
          <p:cNvSpPr>
            <a:spLocks noChangeArrowheads="1"/>
          </p:cNvSpPr>
          <p:nvPr/>
        </p:nvSpPr>
        <p:spPr bwMode="auto">
          <a:xfrm>
            <a:off x="4453756" y="378936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chemeClr val="accent2"/>
                </a:solidFill>
                <a:ea typeface="楷体_GB2312" pitchFamily="49" charset="-12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861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9" grpId="0" build="p" autoUpdateAnimBg="0"/>
      <p:bldP spid="25640" grpId="0" animBg="1"/>
      <p:bldP spid="25641" grpId="0" animBg="1"/>
      <p:bldP spid="25642" grpId="0" animBg="1"/>
      <p:bldP spid="25643" grpId="0" animBg="1"/>
      <p:bldP spid="25644" grpId="0" animBg="1"/>
      <p:bldP spid="25645" grpId="0" animBg="1"/>
      <p:bldP spid="25646" grpId="0" animBg="1"/>
      <p:bldP spid="25647" grpId="0" animBg="1"/>
      <p:bldP spid="25648" grpId="0" build="p" autoUpdateAnimBg="0" advAuto="0"/>
      <p:bldP spid="25667" grpId="0" build="p" autoUpdateAnimBg="0"/>
      <p:bldP spid="25668" grpId="0" build="p" autoUpdateAnimBg="0"/>
      <p:bldP spid="25669" grpId="0" build="p" autoUpdateAnimBg="0"/>
      <p:bldP spid="25670" grpId="0" build="p" autoUpdateAnimBg="0"/>
      <p:bldP spid="25671" grpId="0" build="p" autoUpdateAnimBg="0" advAuto="0"/>
      <p:bldP spid="25672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49288" y="2924944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不在同一直线上的三个点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705050" y="2924944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直线及线外一点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864175" y="2940819"/>
            <a:ext cx="1068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两平行直线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340175" y="2940819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两相交直线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242125" y="2924944"/>
            <a:ext cx="930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平面图形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066800" y="457200"/>
            <a:ext cx="7162800" cy="2362200"/>
            <a:chOff x="672" y="1488"/>
            <a:chExt cx="4512" cy="1488"/>
          </a:xfrm>
        </p:grpSpPr>
        <p:graphicFrame>
          <p:nvGraphicFramePr>
            <p:cNvPr id="13320" name="Object 8"/>
            <p:cNvGraphicFramePr>
              <a:graphicFrameLocks noChangeAspect="1"/>
            </p:cNvGraphicFramePr>
            <p:nvPr/>
          </p:nvGraphicFramePr>
          <p:xfrm>
            <a:off x="672" y="1488"/>
            <a:ext cx="4500" cy="1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69" name="Image" r:id="rId3" imgW="8183551" imgH="2693964" progId="Photoshop.Image.6">
                    <p:embed/>
                  </p:oleObj>
                </mc:Choice>
                <mc:Fallback>
                  <p:oleObj name="Image" r:id="rId3" imgW="8183551" imgH="2693964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488"/>
                          <a:ext cx="4500" cy="1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 flipV="1">
              <a:off x="672" y="1488"/>
              <a:ext cx="4512" cy="148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600200" y="4118347"/>
            <a:ext cx="670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平面的投影作图是点和直线的投影作图的综合，这三种元素是相互依存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从属关系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且可相互转化的。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600200" y="4804147"/>
            <a:ext cx="670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五种方法是统一的，可以相互转换；其中最常用的形式是</a:t>
            </a:r>
            <a:r>
              <a:rPr lang="zh-CN" altLang="en-US" sz="2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两相交直线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2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平面图形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的表示方法。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600200" y="5489947"/>
            <a:ext cx="670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上述任何一种表示方法，如果不加特别说明，一般只是确定平面的空间位置，并不限定其空间范围。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539750" y="4077072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说明</a:t>
            </a:r>
          </a:p>
        </p:txBody>
      </p:sp>
    </p:spTree>
    <p:extLst>
      <p:ext uri="{BB962C8B-B14F-4D97-AF65-F5344CB8AC3E}">
        <p14:creationId xmlns:p14="http://schemas.microsoft.com/office/powerpoint/2010/main" val="24915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utoUpdateAnimBg="0"/>
      <p:bldP spid="13324" grpId="0" autoUpdateAnimBg="0"/>
      <p:bldP spid="1332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93" name="Picture 69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755576" y="184662"/>
            <a:ext cx="77235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已知平面</a:t>
            </a:r>
            <a:r>
              <a:rPr lang="en-US" altLang="zh-CN" sz="2800" b="1" i="1" dirty="0" smtClean="0">
                <a:latin typeface="隶书" pitchFamily="49" charset="-122"/>
                <a:ea typeface="隶书" pitchFamily="49" charset="-122"/>
              </a:rPr>
              <a:t>ABCD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的两面投影，在其上取一点</a:t>
            </a:r>
            <a:r>
              <a:rPr lang="en-US" altLang="zh-CN" sz="2800" b="1" dirty="0" smtClean="0">
                <a:latin typeface="隶书" pitchFamily="49" charset="-122"/>
                <a:ea typeface="隶书" pitchFamily="49" charset="-122"/>
              </a:rPr>
              <a:t>K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，使点Ｋ在Ｈ面之上</a:t>
            </a:r>
            <a:r>
              <a:rPr lang="en-US" altLang="zh-CN" sz="2800" b="1" dirty="0" smtClean="0">
                <a:latin typeface="隶书" pitchFamily="49" charset="-122"/>
                <a:ea typeface="隶书" pitchFamily="49" charset="-122"/>
              </a:rPr>
              <a:t>10mm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，在Ｖ面之前</a:t>
            </a:r>
            <a:r>
              <a:rPr lang="en-US" altLang="zh-CN" sz="2800" b="1" dirty="0" smtClean="0">
                <a:latin typeface="隶书" pitchFamily="49" charset="-122"/>
                <a:ea typeface="隶书" pitchFamily="49" charset="-122"/>
              </a:rPr>
              <a:t>15mm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1803" name="ShockwaveFlash1" r:id="rId2" imgW="7632610" imgH="4751124"/>
        </mc:Choice>
        <mc:Fallback>
          <p:control name="ShockwaveFlash1" r:id="rId2" imgW="7632610" imgH="47511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1484313"/>
                  <a:ext cx="7632700" cy="4751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149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914400" y="1524000"/>
            <a:ext cx="7543800" cy="4495800"/>
            <a:chOff x="576" y="960"/>
            <a:chExt cx="4752" cy="2832"/>
          </a:xfrm>
        </p:grpSpPr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576" y="960"/>
            <a:ext cx="4752" cy="2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53" name="BMP 图象" r:id="rId4" imgW="6752381" imgH="4019048" progId="Paint.Picture">
                    <p:embed/>
                  </p:oleObj>
                </mc:Choice>
                <mc:Fallback>
                  <p:oleObj name="BMP 图象" r:id="rId4" imgW="6752381" imgH="401904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960"/>
                          <a:ext cx="4752" cy="2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576" y="960"/>
              <a:ext cx="4752" cy="28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7744" y="548680"/>
            <a:ext cx="4176464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</a:rPr>
              <a:t>平面</a:t>
            </a:r>
            <a:r>
              <a:rPr kumimoji="0" lang="zh-CN" altLang="en-US" b="1" kern="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</a:rPr>
              <a:t>的投影面平行线</a:t>
            </a:r>
          </a:p>
        </p:txBody>
      </p:sp>
    </p:spTree>
    <p:extLst>
      <p:ext uri="{BB962C8B-B14F-4D97-AF65-F5344CB8AC3E}">
        <p14:creationId xmlns:p14="http://schemas.microsoft.com/office/powerpoint/2010/main" val="31413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2" name="Rectangle 50"/>
          <p:cNvSpPr>
            <a:spLocks noChangeArrowheads="1"/>
          </p:cNvSpPr>
          <p:nvPr/>
        </p:nvSpPr>
        <p:spPr bwMode="auto">
          <a:xfrm flipV="1">
            <a:off x="2843213" y="1557338"/>
            <a:ext cx="4033837" cy="34559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197350" y="1584325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d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3733800" y="23622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38947" name="Picture 35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2875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684213" y="260350"/>
            <a:ext cx="80629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已知△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ABC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给定一平面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,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试过点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A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作属于该平面的水平线，过点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C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作属于该平面的正平线。</a:t>
            </a:r>
          </a:p>
        </p:txBody>
      </p:sp>
      <p:grpSp>
        <p:nvGrpSpPr>
          <p:cNvPr id="38958" name="Group 46"/>
          <p:cNvGrpSpPr>
            <a:grpSpLocks/>
          </p:cNvGrpSpPr>
          <p:nvPr/>
        </p:nvGrpSpPr>
        <p:grpSpPr bwMode="auto">
          <a:xfrm>
            <a:off x="2971800" y="1524000"/>
            <a:ext cx="3797300" cy="3429000"/>
            <a:chOff x="1872" y="1056"/>
            <a:chExt cx="2392" cy="2160"/>
          </a:xfrm>
        </p:grpSpPr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>
              <a:off x="2112" y="2312"/>
              <a:ext cx="18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5" name="Freeform 3"/>
            <p:cNvSpPr>
              <a:spLocks/>
            </p:cNvSpPr>
            <p:nvPr/>
          </p:nvSpPr>
          <p:spPr bwMode="auto">
            <a:xfrm flipV="1">
              <a:off x="2352" y="1584"/>
              <a:ext cx="1200" cy="344"/>
            </a:xfrm>
            <a:custGeom>
              <a:avLst/>
              <a:gdLst>
                <a:gd name="T0" fmla="*/ 0 w 1144"/>
                <a:gd name="T1" fmla="*/ 266 h 266"/>
                <a:gd name="T2" fmla="*/ 1144 w 1144"/>
                <a:gd name="T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4" h="266">
                  <a:moveTo>
                    <a:pt x="0" y="266"/>
                  </a:moveTo>
                  <a:lnTo>
                    <a:pt x="1144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auto">
            <a:xfrm>
              <a:off x="2352" y="1248"/>
              <a:ext cx="624" cy="336"/>
            </a:xfrm>
            <a:custGeom>
              <a:avLst/>
              <a:gdLst>
                <a:gd name="T0" fmla="*/ 0 w 624"/>
                <a:gd name="T1" fmla="*/ 742 h 742"/>
                <a:gd name="T2" fmla="*/ 624 w 624"/>
                <a:gd name="T3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4" h="742">
                  <a:moveTo>
                    <a:pt x="0" y="742"/>
                  </a:moveTo>
                  <a:lnTo>
                    <a:pt x="624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auto">
            <a:xfrm>
              <a:off x="2976" y="1248"/>
              <a:ext cx="597" cy="674"/>
            </a:xfrm>
            <a:custGeom>
              <a:avLst/>
              <a:gdLst>
                <a:gd name="T0" fmla="*/ 0 w 534"/>
                <a:gd name="T1" fmla="*/ 0 h 474"/>
                <a:gd name="T2" fmla="*/ 534 w 534"/>
                <a:gd name="T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4" h="474">
                  <a:moveTo>
                    <a:pt x="0" y="0"/>
                  </a:moveTo>
                  <a:lnTo>
                    <a:pt x="534" y="474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2976" y="1248"/>
              <a:ext cx="21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H="1">
              <a:off x="2352" y="1584"/>
              <a:ext cx="0" cy="1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V="1">
              <a:off x="2352" y="2504"/>
              <a:ext cx="672" cy="6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2996" y="2504"/>
              <a:ext cx="556" cy="232"/>
            </a:xfrm>
            <a:custGeom>
              <a:avLst/>
              <a:gdLst>
                <a:gd name="T0" fmla="*/ 0 w 534"/>
                <a:gd name="T1" fmla="*/ 0 h 533"/>
                <a:gd name="T2" fmla="*/ 534 w 534"/>
                <a:gd name="T3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4" h="533">
                  <a:moveTo>
                    <a:pt x="0" y="0"/>
                  </a:moveTo>
                  <a:lnTo>
                    <a:pt x="534" y="533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flipH="1">
              <a:off x="2352" y="2736"/>
              <a:ext cx="120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2167" y="296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a</a:t>
              </a: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2991" y="233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b</a:t>
              </a:r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3557" y="2592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latin typeface="ItalicT" pitchFamily="2" charset="0"/>
                  <a:ea typeface="楷体_GB2312" pitchFamily="49" charset="-122"/>
                </a:rPr>
                <a:t>c</a:t>
              </a: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2112" y="1430"/>
              <a:ext cx="3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a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  <a:endParaRPr lang="en-US" altLang="zh-CN" sz="2000" b="1" i="1">
                <a:ea typeface="楷体_GB2312" pitchFamily="49" charset="-122"/>
                <a:sym typeface="CommercialPi BT" pitchFamily="18" charset="2"/>
              </a:endParaRPr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2977" y="1056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b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3565" y="177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>
                  <a:ea typeface="楷体_GB2312" pitchFamily="49" charset="-122"/>
                </a:rPr>
                <a:t>c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3552" y="1920"/>
              <a:ext cx="0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1872" y="2217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/>
                <a:t>X</a:t>
              </a:r>
            </a:p>
          </p:txBody>
        </p:sp>
        <p:sp>
          <p:nvSpPr>
            <p:cNvPr id="38949" name="Rectangle 37"/>
            <p:cNvSpPr>
              <a:spLocks noChangeArrowheads="1"/>
            </p:cNvSpPr>
            <p:nvPr/>
          </p:nvSpPr>
          <p:spPr bwMode="auto">
            <a:xfrm>
              <a:off x="4032" y="216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/>
                <a:t>O</a:t>
              </a:r>
            </a:p>
          </p:txBody>
        </p:sp>
      </p:grpSp>
      <p:sp>
        <p:nvSpPr>
          <p:cNvPr id="38950" name="Line 38"/>
          <p:cNvSpPr>
            <a:spLocks noChangeShapeType="1"/>
          </p:cNvSpPr>
          <p:nvPr/>
        </p:nvSpPr>
        <p:spPr bwMode="auto">
          <a:xfrm flipH="1">
            <a:off x="5181600" y="2362200"/>
            <a:ext cx="0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 flipV="1">
            <a:off x="3733800" y="3962400"/>
            <a:ext cx="1447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>
            <a:off x="4419600" y="4191000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 flipV="1">
            <a:off x="4419600" y="1981200"/>
            <a:ext cx="0" cy="2209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4419600" y="1981200"/>
            <a:ext cx="12192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5195888" y="20415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e</a:t>
            </a: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4032250" y="38862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d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5189538" y="3657600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e</a:t>
            </a:r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914400" y="51816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</a:rPr>
              <a:t>思考：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如何在面上作过点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的水平线？</a:t>
            </a:r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2209800" y="5745163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回忆前面作四边形平面例。</a:t>
            </a:r>
          </a:p>
        </p:txBody>
      </p:sp>
    </p:spTree>
    <p:extLst>
      <p:ext uri="{BB962C8B-B14F-4D97-AF65-F5344CB8AC3E}">
        <p14:creationId xmlns:p14="http://schemas.microsoft.com/office/powerpoint/2010/main" val="3625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 autoUpdateAnimBg="0"/>
      <p:bldP spid="38943" grpId="0" animBg="1"/>
      <p:bldP spid="38950" grpId="0" animBg="1"/>
      <p:bldP spid="38951" grpId="0" animBg="1"/>
      <p:bldP spid="38952" grpId="0" animBg="1"/>
      <p:bldP spid="38953" grpId="0" animBg="1"/>
      <p:bldP spid="38954" grpId="0" animBg="1"/>
      <p:bldP spid="38955" grpId="0" autoUpdateAnimBg="0"/>
      <p:bldP spid="38956" grpId="0" autoUpdateAnimBg="0"/>
      <p:bldP spid="38957" grpId="0" autoUpdateAnimBg="0"/>
      <p:bldP spid="38959" grpId="0" autoUpdateAnimBg="0"/>
      <p:bldP spid="3896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091588" y="1486525"/>
            <a:ext cx="5280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第二次</a:t>
            </a:r>
            <a:r>
              <a:rPr lang="zh-CN" altLang="en-US" sz="3600" b="1" dirty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课</a:t>
            </a: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作业（平面）：</a:t>
            </a:r>
            <a:endParaRPr lang="zh-CN" altLang="en-US" sz="3600" b="1" dirty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637922" y="2204864"/>
            <a:ext cx="4734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P7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6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7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10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1335211" y="260350"/>
            <a:ext cx="316840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5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2.4.2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各种位置平面的投影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780976" y="2040471"/>
            <a:ext cx="2362200" cy="2290762"/>
            <a:chOff x="288" y="800"/>
            <a:chExt cx="1728" cy="1833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288" y="1440"/>
              <a:ext cx="1728" cy="816"/>
            </a:xfrm>
            <a:prstGeom prst="parallelogram">
              <a:avLst>
                <a:gd name="adj" fmla="val 52941"/>
              </a:avLst>
            </a:prstGeom>
            <a:solidFill>
              <a:srgbClr val="00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720" y="800"/>
              <a:ext cx="840" cy="544"/>
              <a:chOff x="1144" y="704"/>
              <a:chExt cx="840" cy="544"/>
            </a:xfrm>
          </p:grpSpPr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1144" y="704"/>
                <a:ext cx="534" cy="311"/>
              </a:xfrm>
              <a:custGeom>
                <a:avLst/>
                <a:gdLst/>
                <a:ahLst/>
                <a:cxnLst>
                  <a:cxn ang="0">
                    <a:pos x="0" y="312"/>
                  </a:cxn>
                  <a:cxn ang="0">
                    <a:pos x="536" y="0"/>
                  </a:cxn>
                </a:cxnLst>
                <a:rect l="0" t="0" r="r" b="b"/>
                <a:pathLst>
                  <a:path w="536" h="312">
                    <a:moveTo>
                      <a:pt x="0" y="312"/>
                    </a:moveTo>
                    <a:lnTo>
                      <a:pt x="536" y="0"/>
                    </a:ln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>
                <a:off x="1678" y="721"/>
                <a:ext cx="302" cy="52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1144" y="1015"/>
                <a:ext cx="833" cy="225"/>
              </a:xfrm>
              <a:custGeom>
                <a:avLst/>
                <a:gdLst/>
                <a:ahLst/>
                <a:cxnLst>
                  <a:cxn ang="0">
                    <a:pos x="833" y="226"/>
                  </a:cxn>
                  <a:cxn ang="0">
                    <a:pos x="0" y="0"/>
                  </a:cxn>
                </a:cxnLst>
                <a:rect l="0" t="0" r="r" b="b"/>
                <a:pathLst>
                  <a:path w="833" h="226">
                    <a:moveTo>
                      <a:pt x="833" y="22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6" name="Group 9"/>
            <p:cNvGrpSpPr>
              <a:grpSpLocks/>
            </p:cNvGrpSpPr>
            <p:nvPr/>
          </p:nvGrpSpPr>
          <p:grpSpPr bwMode="auto">
            <a:xfrm>
              <a:off x="712" y="1568"/>
              <a:ext cx="840" cy="544"/>
              <a:chOff x="1144" y="704"/>
              <a:chExt cx="840" cy="544"/>
            </a:xfrm>
          </p:grpSpPr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1144" y="707"/>
                <a:ext cx="534" cy="309"/>
              </a:xfrm>
              <a:custGeom>
                <a:avLst/>
                <a:gdLst/>
                <a:ahLst/>
                <a:cxnLst>
                  <a:cxn ang="0">
                    <a:pos x="0" y="312"/>
                  </a:cxn>
                  <a:cxn ang="0">
                    <a:pos x="536" y="0"/>
                  </a:cxn>
                </a:cxnLst>
                <a:rect l="0" t="0" r="r" b="b"/>
                <a:pathLst>
                  <a:path w="536" h="312">
                    <a:moveTo>
                      <a:pt x="0" y="312"/>
                    </a:moveTo>
                    <a:lnTo>
                      <a:pt x="536" y="0"/>
                    </a:ln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Line 11"/>
              <p:cNvSpPr>
                <a:spLocks noChangeShapeType="1"/>
              </p:cNvSpPr>
              <p:nvPr/>
            </p:nvSpPr>
            <p:spPr bwMode="auto">
              <a:xfrm>
                <a:off x="1678" y="721"/>
                <a:ext cx="302" cy="52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1144" y="1016"/>
                <a:ext cx="833" cy="226"/>
              </a:xfrm>
              <a:custGeom>
                <a:avLst/>
                <a:gdLst/>
                <a:ahLst/>
                <a:cxnLst>
                  <a:cxn ang="0">
                    <a:pos x="833" y="226"/>
                  </a:cxn>
                  <a:cxn ang="0">
                    <a:pos x="0" y="0"/>
                  </a:cxn>
                </a:cxnLst>
                <a:rect l="0" t="0" r="r" b="b"/>
                <a:pathLst>
                  <a:path w="833" h="226">
                    <a:moveTo>
                      <a:pt x="833" y="22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720" y="1104"/>
              <a:ext cx="0" cy="7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1248" y="817"/>
              <a:ext cx="0" cy="7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1553" y="1341"/>
              <a:ext cx="1" cy="748"/>
            </a:xfrm>
            <a:custGeom>
              <a:avLst/>
              <a:gdLst/>
              <a:ahLst/>
              <a:cxnLst>
                <a:cxn ang="0">
                  <a:pos x="0" y="748"/>
                </a:cxn>
                <a:cxn ang="0">
                  <a:pos x="0" y="0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604" y="2267"/>
              <a:ext cx="88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平行</a:t>
              </a:r>
            </a:p>
          </p:txBody>
        </p:sp>
      </p:grpSp>
      <p:grpSp>
        <p:nvGrpSpPr>
          <p:cNvPr id="47" name="Group 17"/>
          <p:cNvGrpSpPr>
            <a:grpSpLocks/>
          </p:cNvGrpSpPr>
          <p:nvPr/>
        </p:nvGrpSpPr>
        <p:grpSpPr bwMode="auto">
          <a:xfrm>
            <a:off x="3466790" y="2012825"/>
            <a:ext cx="2514600" cy="2368550"/>
            <a:chOff x="2160" y="816"/>
            <a:chExt cx="1584" cy="1492"/>
          </a:xfrm>
        </p:grpSpPr>
        <p:sp>
          <p:nvSpPr>
            <p:cNvPr id="48" name="AutoShape 18"/>
            <p:cNvSpPr>
              <a:spLocks noChangeArrowheads="1"/>
            </p:cNvSpPr>
            <p:nvPr/>
          </p:nvSpPr>
          <p:spPr bwMode="auto">
            <a:xfrm>
              <a:off x="2160" y="1347"/>
              <a:ext cx="1584" cy="695"/>
            </a:xfrm>
            <a:prstGeom prst="parallelogram">
              <a:avLst>
                <a:gd name="adj" fmla="val 56978"/>
              </a:avLst>
            </a:prstGeom>
            <a:solidFill>
              <a:srgbClr val="00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2686" y="1061"/>
              <a:ext cx="706" cy="164"/>
            </a:xfrm>
            <a:custGeom>
              <a:avLst/>
              <a:gdLst/>
              <a:ahLst/>
              <a:cxnLst>
                <a:cxn ang="0">
                  <a:pos x="770" y="192"/>
                </a:cxn>
                <a:cxn ang="0">
                  <a:pos x="0" y="0"/>
                </a:cxn>
              </a:cxnLst>
              <a:rect l="0" t="0" r="r" b="b"/>
              <a:pathLst>
                <a:path w="770" h="192">
                  <a:moveTo>
                    <a:pt x="770" y="192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 flipV="1">
              <a:off x="2688" y="816"/>
              <a:ext cx="528" cy="245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3216" y="816"/>
              <a:ext cx="176" cy="409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>
              <a:off x="2688" y="1061"/>
              <a:ext cx="0" cy="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3392" y="1225"/>
              <a:ext cx="0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2688" y="1542"/>
              <a:ext cx="710" cy="296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774" y="0"/>
                </a:cxn>
              </a:cxnLst>
              <a:rect l="0" t="0" r="r" b="b"/>
              <a:pathLst>
                <a:path w="774" h="348">
                  <a:moveTo>
                    <a:pt x="0" y="348"/>
                  </a:moveTo>
                  <a:lnTo>
                    <a:pt x="774" y="0"/>
                  </a:lnTo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>
              <a:off x="3216" y="816"/>
              <a:ext cx="0" cy="8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2582" y="2020"/>
              <a:ext cx="6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垂直</a:t>
              </a:r>
            </a:p>
          </p:txBody>
        </p:sp>
      </p:grpSp>
      <p:grpSp>
        <p:nvGrpSpPr>
          <p:cNvPr id="57" name="Group 27"/>
          <p:cNvGrpSpPr>
            <a:grpSpLocks/>
          </p:cNvGrpSpPr>
          <p:nvPr/>
        </p:nvGrpSpPr>
        <p:grpSpPr bwMode="auto">
          <a:xfrm>
            <a:off x="6372200" y="1964406"/>
            <a:ext cx="2362200" cy="2401888"/>
            <a:chOff x="3888" y="768"/>
            <a:chExt cx="1728" cy="1805"/>
          </a:xfrm>
        </p:grpSpPr>
        <p:grpSp>
          <p:nvGrpSpPr>
            <p:cNvPr id="58" name="Group 28"/>
            <p:cNvGrpSpPr>
              <a:grpSpLocks/>
            </p:cNvGrpSpPr>
            <p:nvPr/>
          </p:nvGrpSpPr>
          <p:grpSpPr bwMode="auto">
            <a:xfrm>
              <a:off x="3888" y="768"/>
              <a:ext cx="1728" cy="1488"/>
              <a:chOff x="2160" y="720"/>
              <a:chExt cx="1728" cy="1488"/>
            </a:xfrm>
          </p:grpSpPr>
          <p:sp>
            <p:nvSpPr>
              <p:cNvPr id="60" name="AutoShape 29"/>
              <p:cNvSpPr>
                <a:spLocks noChangeArrowheads="1"/>
              </p:cNvSpPr>
              <p:nvPr/>
            </p:nvSpPr>
            <p:spPr bwMode="auto">
              <a:xfrm>
                <a:off x="2160" y="1392"/>
                <a:ext cx="1728" cy="816"/>
              </a:xfrm>
              <a:prstGeom prst="parallelogram">
                <a:avLst>
                  <a:gd name="adj" fmla="val 52941"/>
                </a:avLst>
              </a:prstGeom>
              <a:solidFill>
                <a:srgbClr val="00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Line 3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624" cy="576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 flipV="1">
                <a:off x="3072" y="720"/>
                <a:ext cx="576" cy="768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>
                <a:off x="2443" y="720"/>
                <a:ext cx="1203" cy="183"/>
              </a:xfrm>
              <a:custGeom>
                <a:avLst/>
                <a:gdLst/>
                <a:ahLst/>
                <a:cxnLst>
                  <a:cxn ang="0">
                    <a:pos x="1205" y="0"/>
                  </a:cxn>
                  <a:cxn ang="0">
                    <a:pos x="0" y="183"/>
                  </a:cxn>
                </a:cxnLst>
                <a:rect l="0" t="0" r="r" b="b"/>
                <a:pathLst>
                  <a:path w="1205" h="183">
                    <a:moveTo>
                      <a:pt x="1205" y="0"/>
                    </a:moveTo>
                    <a:lnTo>
                      <a:pt x="0" y="183"/>
                    </a:ln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Line 3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Line 34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Line 35"/>
              <p:cNvSpPr>
                <a:spLocks noChangeShapeType="1"/>
              </p:cNvSpPr>
              <p:nvPr/>
            </p:nvSpPr>
            <p:spPr bwMode="auto">
              <a:xfrm>
                <a:off x="3648" y="720"/>
                <a:ext cx="0" cy="10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Line 36"/>
              <p:cNvSpPr>
                <a:spLocks noChangeShapeType="1"/>
              </p:cNvSpPr>
              <p:nvPr/>
            </p:nvSpPr>
            <p:spPr bwMode="auto">
              <a:xfrm flipV="1">
                <a:off x="2448" y="1728"/>
                <a:ext cx="1200" cy="9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Line 37"/>
              <p:cNvSpPr>
                <a:spLocks noChangeShapeType="1"/>
              </p:cNvSpPr>
              <p:nvPr/>
            </p:nvSpPr>
            <p:spPr bwMode="auto">
              <a:xfrm flipH="1">
                <a:off x="3072" y="1728"/>
                <a:ext cx="576" cy="38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Line 38"/>
              <p:cNvSpPr>
                <a:spLocks noChangeShapeType="1"/>
              </p:cNvSpPr>
              <p:nvPr/>
            </p:nvSpPr>
            <p:spPr bwMode="auto">
              <a:xfrm>
                <a:off x="2448" y="1824"/>
                <a:ext cx="624" cy="289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9" name="Text Box 39"/>
            <p:cNvSpPr txBox="1">
              <a:spLocks noChangeArrowheads="1"/>
            </p:cNvSpPr>
            <p:nvPr/>
          </p:nvSpPr>
          <p:spPr bwMode="auto">
            <a:xfrm>
              <a:off x="4402" y="2229"/>
              <a:ext cx="58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倾斜</a:t>
              </a:r>
            </a:p>
          </p:txBody>
        </p:sp>
      </p:grpSp>
      <p:sp>
        <p:nvSpPr>
          <p:cNvPr id="70" name="AutoShape 46"/>
          <p:cNvSpPr>
            <a:spLocks noChangeArrowheads="1"/>
          </p:cNvSpPr>
          <p:nvPr/>
        </p:nvSpPr>
        <p:spPr bwMode="auto">
          <a:xfrm>
            <a:off x="1368351" y="5695241"/>
            <a:ext cx="1187450" cy="533400"/>
          </a:xfrm>
          <a:prstGeom prst="wedgeRoundRectCallout">
            <a:avLst>
              <a:gd name="adj1" fmla="val -37863"/>
              <a:gd name="adj2" fmla="val -101076"/>
              <a:gd name="adj3" fmla="val 16667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实形性</a:t>
            </a:r>
          </a:p>
        </p:txBody>
      </p:sp>
      <p:sp>
        <p:nvSpPr>
          <p:cNvPr id="71" name="AutoShape 47"/>
          <p:cNvSpPr>
            <a:spLocks noChangeArrowheads="1"/>
          </p:cNvSpPr>
          <p:nvPr/>
        </p:nvSpPr>
        <p:spPr bwMode="auto">
          <a:xfrm>
            <a:off x="7234162" y="5703912"/>
            <a:ext cx="1223963" cy="533400"/>
          </a:xfrm>
          <a:prstGeom prst="wedgeRoundRectCallout">
            <a:avLst>
              <a:gd name="adj1" fmla="val -42788"/>
              <a:gd name="adj2" fmla="val -109958"/>
              <a:gd name="adj3" fmla="val 16667"/>
            </a:avLst>
          </a:prstGeom>
          <a:solidFill>
            <a:srgbClr val="66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类似性</a:t>
            </a:r>
          </a:p>
        </p:txBody>
      </p:sp>
      <p:sp>
        <p:nvSpPr>
          <p:cNvPr id="72" name="AutoShape 48"/>
          <p:cNvSpPr>
            <a:spLocks noChangeArrowheads="1"/>
          </p:cNvSpPr>
          <p:nvPr/>
        </p:nvSpPr>
        <p:spPr bwMode="auto">
          <a:xfrm>
            <a:off x="4237446" y="5703912"/>
            <a:ext cx="1223963" cy="533400"/>
          </a:xfrm>
          <a:prstGeom prst="wedgeRoundRectCallout">
            <a:avLst>
              <a:gd name="adj1" fmla="val -35552"/>
              <a:gd name="adj2" fmla="val -108930"/>
              <a:gd name="adj3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积聚性</a:t>
            </a:r>
          </a:p>
        </p:txBody>
      </p:sp>
      <p:sp>
        <p:nvSpPr>
          <p:cNvPr id="74" name="Text Box 51"/>
          <p:cNvSpPr txBox="1">
            <a:spLocks noChangeArrowheads="1"/>
          </p:cNvSpPr>
          <p:nvPr/>
        </p:nvSpPr>
        <p:spPr bwMode="auto">
          <a:xfrm>
            <a:off x="555903" y="4478804"/>
            <a:ext cx="2522537" cy="923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平面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//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投影面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投影反映实形面</a:t>
            </a:r>
          </a:p>
        </p:txBody>
      </p:sp>
      <p:sp>
        <p:nvSpPr>
          <p:cNvPr id="75" name="Rectangle 52"/>
          <p:cNvSpPr>
            <a:spLocks noChangeArrowheads="1"/>
          </p:cNvSpPr>
          <p:nvPr/>
        </p:nvSpPr>
        <p:spPr bwMode="auto">
          <a:xfrm>
            <a:off x="3466790" y="4471708"/>
            <a:ext cx="2551113" cy="923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平面⊥投影面</a:t>
            </a:r>
          </a:p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投影积聚成直线</a:t>
            </a:r>
          </a:p>
        </p:txBody>
      </p:sp>
      <p:sp>
        <p:nvSpPr>
          <p:cNvPr id="76" name="Rectangle 53"/>
          <p:cNvSpPr>
            <a:spLocks noChangeArrowheads="1"/>
          </p:cNvSpPr>
          <p:nvPr/>
        </p:nvSpPr>
        <p:spPr bwMode="auto">
          <a:xfrm>
            <a:off x="6430673" y="4463635"/>
            <a:ext cx="2376488" cy="923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平面∠投影面</a:t>
            </a:r>
          </a:p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投影类似原平面</a:t>
            </a:r>
          </a:p>
        </p:txBody>
      </p:sp>
      <p:sp>
        <p:nvSpPr>
          <p:cNvPr id="77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94044" y="1268760"/>
            <a:ext cx="4860093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平面对一个投影面的投影</a:t>
            </a: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特性</a:t>
            </a:r>
            <a:endParaRPr kumimoji="0" lang="zh-CN" altLang="en-US" b="1" kern="0" dirty="0">
              <a:solidFill>
                <a:srgbClr val="FF0000"/>
              </a:solidFill>
              <a:latin typeface="宋体" pitchFamily="2" charset="-122"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7176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allAtOnce"/>
      <p:bldP spid="70" grpId="0" animBg="1" autoUpdateAnimBg="0"/>
      <p:bldP spid="71" grpId="0" animBg="1" autoUpdateAnimBg="0"/>
      <p:bldP spid="72" grpId="0" animBg="1" autoUpdateAnimBg="0"/>
      <p:bldP spid="74" grpId="0" animBg="1" autoUpdateAnimBg="0"/>
      <p:bldP spid="75" grpId="0" animBg="1" autoUpdateAnimBg="0"/>
      <p:bldP spid="76" grpId="0" animBg="1" autoUpdateAnimBg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297363" y="2133600"/>
            <a:ext cx="2767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200" b="1">
                <a:ea typeface="楷体_GB2312" pitchFamily="49" charset="-122"/>
              </a:rPr>
              <a:t>投影面垂直面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191000" y="3932238"/>
            <a:ext cx="288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/>
              <a:t> </a:t>
            </a:r>
            <a:r>
              <a:rPr lang="zh-CN" altLang="en-US" sz="3200" b="1">
                <a:ea typeface="楷体_GB2312" pitchFamily="49" charset="-122"/>
              </a:rPr>
              <a:t>投影面平行面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267200" y="5334000"/>
            <a:ext cx="3001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ea typeface="楷体_GB2312" pitchFamily="49" charset="-122"/>
              </a:rPr>
              <a:t>一般位置平面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4038600" y="2819400"/>
            <a:ext cx="3005138" cy="914400"/>
            <a:chOff x="2304" y="1632"/>
            <a:chExt cx="1776" cy="576"/>
          </a:xfrm>
        </p:grpSpPr>
        <p:sp>
          <p:nvSpPr>
            <p:cNvPr id="5129" name="AutoShape 9"/>
            <p:cNvSpPr>
              <a:spLocks noChangeArrowheads="1"/>
            </p:cNvSpPr>
            <p:nvPr/>
          </p:nvSpPr>
          <p:spPr bwMode="auto">
            <a:xfrm>
              <a:off x="2304" y="1632"/>
              <a:ext cx="1776" cy="576"/>
            </a:xfrm>
            <a:prstGeom prst="upDownArrowCallout">
              <a:avLst>
                <a:gd name="adj1" fmla="val 77083"/>
                <a:gd name="adj2" fmla="val 77083"/>
                <a:gd name="adj3" fmla="val 12500"/>
                <a:gd name="adj4" fmla="val 50000"/>
              </a:avLst>
            </a:prstGeom>
            <a:gradFill rotWithShape="0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2356" y="1744"/>
              <a:ext cx="16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00FF"/>
                  </a:solidFill>
                  <a:ea typeface="楷体_GB2312" pitchFamily="49" charset="-122"/>
                </a:rPr>
                <a:t>特殊位置平面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914400" y="1600200"/>
            <a:ext cx="3352800" cy="1676400"/>
            <a:chOff x="336" y="864"/>
            <a:chExt cx="2112" cy="1056"/>
          </a:xfrm>
        </p:grpSpPr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336" y="864"/>
              <a:ext cx="2112" cy="1056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432" y="1114"/>
              <a:ext cx="18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CCFFCC"/>
                      </a:gs>
                      <a:gs pos="50000">
                        <a:srgbClr val="FFFFFF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b="1">
                  <a:ea typeface="楷体_GB2312" pitchFamily="49" charset="-122"/>
                </a:rPr>
                <a:t>垂直于某一投影面，倾斜于另两个投影面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914400" y="3352800"/>
            <a:ext cx="3505200" cy="1676400"/>
            <a:chOff x="336" y="1968"/>
            <a:chExt cx="2208" cy="1056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336" y="1968"/>
              <a:ext cx="2112" cy="1056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FFFFCC"/>
                </a:gs>
                <a:gs pos="50000">
                  <a:srgbClr val="FFFFFF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384" y="2259"/>
              <a:ext cx="21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b="1">
                  <a:ea typeface="楷体_GB2312" pitchFamily="49" charset="-122"/>
                </a:rPr>
                <a:t>平行于某一投影面，</a:t>
              </a:r>
            </a:p>
            <a:p>
              <a:r>
                <a:rPr lang="zh-CN" altLang="en-US" b="1">
                  <a:ea typeface="楷体_GB2312" pitchFamily="49" charset="-122"/>
                </a:rPr>
                <a:t>垂直于另两个投影面</a:t>
              </a:r>
            </a:p>
          </p:txBody>
        </p:sp>
      </p:grpSp>
      <p:grpSp>
        <p:nvGrpSpPr>
          <p:cNvPr id="5137" name="Group 17"/>
          <p:cNvGrpSpPr>
            <a:grpSpLocks/>
          </p:cNvGrpSpPr>
          <p:nvPr/>
        </p:nvGrpSpPr>
        <p:grpSpPr bwMode="auto">
          <a:xfrm>
            <a:off x="914400" y="5105400"/>
            <a:ext cx="3360738" cy="990600"/>
            <a:chOff x="336" y="3072"/>
            <a:chExt cx="2016" cy="624"/>
          </a:xfrm>
        </p:grpSpPr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348" y="3072"/>
              <a:ext cx="2004" cy="624"/>
            </a:xfrm>
            <a:prstGeom prst="rightArrow">
              <a:avLst>
                <a:gd name="adj1" fmla="val 50000"/>
                <a:gd name="adj2" fmla="val 71308"/>
              </a:avLst>
            </a:prstGeom>
            <a:gradFill rotWithShape="0">
              <a:gsLst>
                <a:gs pos="0">
                  <a:srgbClr val="CCFFFF"/>
                </a:gs>
                <a:gs pos="50000">
                  <a:srgbClr val="FFFFFF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336" y="3235"/>
              <a:ext cx="1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b="1">
                  <a:ea typeface="楷体_GB2312" pitchFamily="49" charset="-122"/>
                </a:rPr>
                <a:t>与三个投影面都倾斜</a:t>
              </a:r>
            </a:p>
          </p:txBody>
        </p:sp>
      </p:grp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6934200" y="1752600"/>
            <a:ext cx="1608138" cy="1433513"/>
            <a:chOff x="4128" y="969"/>
            <a:chExt cx="912" cy="903"/>
          </a:xfrm>
        </p:grpSpPr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4134" y="969"/>
              <a:ext cx="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2800" b="1"/>
                <a:t>  </a:t>
              </a:r>
              <a:r>
                <a:rPr lang="zh-CN" altLang="en-US" sz="2800" b="1">
                  <a:ea typeface="隶书" pitchFamily="49" charset="-122"/>
                </a:rPr>
                <a:t>正垂面</a:t>
              </a:r>
              <a:endParaRPr lang="zh-CN" altLang="en-US" sz="2800" b="1"/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4134" y="1257"/>
              <a:ext cx="9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2800" b="1"/>
                <a:t>  </a:t>
              </a:r>
              <a:r>
                <a:rPr lang="zh-CN" altLang="en-US" sz="2800" b="1">
                  <a:ea typeface="隶书" pitchFamily="49" charset="-122"/>
                </a:rPr>
                <a:t>侧垂面</a:t>
              </a:r>
              <a:endParaRPr lang="zh-CN" altLang="en-US" sz="2800" b="1"/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4205" y="1545"/>
              <a:ext cx="7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800" b="1"/>
                <a:t> </a:t>
              </a:r>
              <a:r>
                <a:rPr lang="zh-CN" altLang="en-US" sz="2800" b="1">
                  <a:ea typeface="隶书" pitchFamily="49" charset="-122"/>
                </a:rPr>
                <a:t>铅垂面</a:t>
              </a:r>
              <a:endParaRPr lang="zh-CN" altLang="en-US" sz="2800" b="1"/>
            </a:p>
          </p:txBody>
        </p:sp>
        <p:sp>
          <p:nvSpPr>
            <p:cNvPr id="5144" name="AutoShape 24"/>
            <p:cNvSpPr>
              <a:spLocks/>
            </p:cNvSpPr>
            <p:nvPr/>
          </p:nvSpPr>
          <p:spPr bwMode="auto">
            <a:xfrm>
              <a:off x="4128" y="1104"/>
              <a:ext cx="48" cy="624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46" name="Group 26"/>
          <p:cNvGrpSpPr>
            <a:grpSpLocks/>
          </p:cNvGrpSpPr>
          <p:nvPr/>
        </p:nvGrpSpPr>
        <p:grpSpPr bwMode="auto">
          <a:xfrm>
            <a:off x="6910139" y="3443288"/>
            <a:ext cx="1838325" cy="1495425"/>
            <a:chOff x="4055" y="2073"/>
            <a:chExt cx="1034" cy="942"/>
          </a:xfrm>
        </p:grpSpPr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4128" y="2073"/>
              <a:ext cx="8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zh-CN" sz="2800" b="1"/>
                <a:t>  </a:t>
              </a:r>
              <a:r>
                <a:rPr lang="zh-CN" altLang="en-US" sz="2800" b="1">
                  <a:ea typeface="隶书" pitchFamily="49" charset="-122"/>
                </a:rPr>
                <a:t>正平面</a:t>
              </a:r>
              <a:endParaRPr lang="zh-CN" altLang="en-US" sz="2800" b="1"/>
            </a:p>
          </p:txBody>
        </p:sp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4055" y="2400"/>
              <a:ext cx="10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2800" b="1" dirty="0" smtClean="0"/>
                <a:t> </a:t>
              </a:r>
              <a:r>
                <a:rPr lang="zh-CN" altLang="en-US" sz="2800" b="1" dirty="0">
                  <a:ea typeface="隶书" pitchFamily="49" charset="-122"/>
                </a:rPr>
                <a:t>侧平面</a:t>
              </a:r>
              <a:endParaRPr lang="zh-CN" altLang="en-US" sz="2800" b="1" dirty="0"/>
            </a:p>
          </p:txBody>
        </p:sp>
        <p:sp>
          <p:nvSpPr>
            <p:cNvPr id="5149" name="Text Box 29"/>
            <p:cNvSpPr txBox="1">
              <a:spLocks noChangeArrowheads="1"/>
            </p:cNvSpPr>
            <p:nvPr/>
          </p:nvSpPr>
          <p:spPr bwMode="auto">
            <a:xfrm>
              <a:off x="4128" y="2688"/>
              <a:ext cx="9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2800" b="1"/>
                <a:t>  </a:t>
              </a:r>
              <a:r>
                <a:rPr lang="zh-CN" altLang="en-US" sz="2800" b="1">
                  <a:ea typeface="隶书" pitchFamily="49" charset="-122"/>
                </a:rPr>
                <a:t>水平面</a:t>
              </a:r>
              <a:endParaRPr lang="zh-CN" altLang="en-US" sz="2800" b="1"/>
            </a:p>
          </p:txBody>
        </p:sp>
        <p:sp>
          <p:nvSpPr>
            <p:cNvPr id="5150" name="AutoShape 30"/>
            <p:cNvSpPr>
              <a:spLocks/>
            </p:cNvSpPr>
            <p:nvPr/>
          </p:nvSpPr>
          <p:spPr bwMode="auto">
            <a:xfrm>
              <a:off x="4128" y="2208"/>
              <a:ext cx="48" cy="672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172107" y="1160521"/>
            <a:ext cx="7086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平面对于三投影面的位置可分为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三类</a:t>
            </a:r>
            <a:r>
              <a:rPr lang="zh-CN" altLang="en-US" dirty="0"/>
              <a:t>：</a:t>
            </a:r>
          </a:p>
        </p:txBody>
      </p:sp>
      <p:pic>
        <p:nvPicPr>
          <p:cNvPr id="3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2.4.2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各种位置平面的投影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62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utoUpdateAnimBg="0"/>
      <p:bldP spid="5126" grpId="0" build="p" autoUpdateAnimBg="0"/>
      <p:bldP spid="5127" grpId="0" build="p" autoUpdateAnimBg="0"/>
      <p:bldP spid="51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01688" y="1052513"/>
            <a:ext cx="6865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ea typeface="隶书" pitchFamily="49" charset="-122"/>
              </a:rPr>
              <a:t>1.  </a:t>
            </a:r>
            <a:r>
              <a:rPr lang="zh-CN" altLang="en-US" sz="3200" b="1" dirty="0" smtClean="0">
                <a:solidFill>
                  <a:schemeClr val="accent2"/>
                </a:solidFill>
                <a:ea typeface="隶书" pitchFamily="49" charset="-122"/>
              </a:rPr>
              <a:t>投影面垂直面</a:t>
            </a:r>
            <a:endParaRPr lang="zh-CN" altLang="en-US" sz="3200" b="1" dirty="0">
              <a:solidFill>
                <a:schemeClr val="accent2"/>
              </a:solidFill>
              <a:ea typeface="隶书" pitchFamily="49" charset="-122"/>
            </a:endParaRP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1331913" y="1798638"/>
            <a:ext cx="6781800" cy="4438650"/>
            <a:chOff x="839" y="1133"/>
            <a:chExt cx="4272" cy="2796"/>
          </a:xfrm>
        </p:grpSpPr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839" y="1133"/>
            <a:ext cx="4272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0" name="BMP 图象" r:id="rId3" imgW="6725589" imgH="600159" progId="Paint.Picture">
                    <p:embed/>
                  </p:oleObj>
                </mc:Choice>
                <mc:Fallback>
                  <p:oleObj name="BMP 图象" r:id="rId3" imgW="6725589" imgH="60015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1133"/>
                          <a:ext cx="4272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5" name="Object 7"/>
            <p:cNvGraphicFramePr>
              <a:graphicFrameLocks noChangeAspect="1"/>
            </p:cNvGraphicFramePr>
            <p:nvPr/>
          </p:nvGraphicFramePr>
          <p:xfrm>
            <a:off x="839" y="1517"/>
            <a:ext cx="4272" cy="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1" name="BMP 图象" r:id="rId5" imgW="6800000" imgH="3828571" progId="Paint.Picture">
                    <p:embed/>
                  </p:oleObj>
                </mc:Choice>
                <mc:Fallback>
                  <p:oleObj name="BMP 图象" r:id="rId5" imgW="6800000" imgH="38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319A9C"/>
                            </a:clrFrom>
                            <a:clrTo>
                              <a:srgbClr val="319A9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1517"/>
                          <a:ext cx="4272" cy="24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839" y="1133"/>
              <a:ext cx="4272" cy="278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9" name="Picture 3" descr="26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899591" y="188565"/>
            <a:ext cx="76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2.4.2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各种位置平面的投影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特性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5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969963" y="1905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铅垂面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－垂直于</a:t>
            </a:r>
            <a:r>
              <a:rPr lang="en-US" altLang="zh-CN" sz="2800" b="1" i="1">
                <a:latin typeface="楷体_GB2312" pitchFamily="49" charset="-122"/>
                <a:ea typeface="楷体_GB2312" pitchFamily="49" charset="-122"/>
              </a:rPr>
              <a:t>H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面且与</a:t>
            </a:r>
            <a:r>
              <a:rPr lang="en-US" altLang="zh-CN" sz="2800" b="1" i="1">
                <a:latin typeface="楷体_GB2312" pitchFamily="49" charset="-122"/>
                <a:ea typeface="楷体_GB2312" pitchFamily="49" charset="-122"/>
              </a:rPr>
              <a:t>V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800" b="1" i="1">
                <a:latin typeface="楷体_GB2312" pitchFamily="49" charset="-122"/>
                <a:ea typeface="楷体_GB2312" pitchFamily="49" charset="-122"/>
              </a:rPr>
              <a:t>W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面倾斜的平面</a:t>
            </a:r>
          </a:p>
        </p:txBody>
      </p:sp>
      <p:pic>
        <p:nvPicPr>
          <p:cNvPr id="58371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85800" y="1150938"/>
            <a:ext cx="8153400" cy="5108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823913" y="1636713"/>
            <a:ext cx="3659187" cy="2706687"/>
            <a:chOff x="260" y="1248"/>
            <a:chExt cx="2305" cy="1705"/>
          </a:xfrm>
        </p:grpSpPr>
        <p:grpSp>
          <p:nvGrpSpPr>
            <p:cNvPr id="58376" name="Group 8"/>
            <p:cNvGrpSpPr>
              <a:grpSpLocks/>
            </p:cNvGrpSpPr>
            <p:nvPr/>
          </p:nvGrpSpPr>
          <p:grpSpPr bwMode="auto">
            <a:xfrm>
              <a:off x="260" y="1248"/>
              <a:ext cx="2305" cy="1705"/>
              <a:chOff x="260" y="1248"/>
              <a:chExt cx="2305" cy="1705"/>
            </a:xfrm>
          </p:grpSpPr>
          <p:sp>
            <p:nvSpPr>
              <p:cNvPr id="58377" name="Rectangle 9"/>
              <p:cNvSpPr>
                <a:spLocks noChangeArrowheads="1"/>
              </p:cNvSpPr>
              <p:nvPr/>
            </p:nvSpPr>
            <p:spPr bwMode="auto">
              <a:xfrm>
                <a:off x="260" y="1249"/>
                <a:ext cx="1485" cy="962"/>
              </a:xfrm>
              <a:prstGeom prst="rect">
                <a:avLst/>
              </a:prstGeom>
              <a:gradFill rotWithShape="0">
                <a:gsLst>
                  <a:gs pos="0">
                    <a:srgbClr val="FFCCCC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378" name="Freeform 10"/>
              <p:cNvSpPr>
                <a:spLocks/>
              </p:cNvSpPr>
              <p:nvPr/>
            </p:nvSpPr>
            <p:spPr bwMode="auto">
              <a:xfrm>
                <a:off x="260" y="2211"/>
                <a:ext cx="2305" cy="742"/>
              </a:xfrm>
              <a:custGeom>
                <a:avLst/>
                <a:gdLst>
                  <a:gd name="T0" fmla="*/ 0 w 2592"/>
                  <a:gd name="T1" fmla="*/ 0 h 912"/>
                  <a:gd name="T2" fmla="*/ 912 w 2592"/>
                  <a:gd name="T3" fmla="*/ 912 h 912"/>
                  <a:gd name="T4" fmla="*/ 2592 w 2592"/>
                  <a:gd name="T5" fmla="*/ 912 h 912"/>
                  <a:gd name="T6" fmla="*/ 1680 w 2592"/>
                  <a:gd name="T7" fmla="*/ 0 h 912"/>
                  <a:gd name="T8" fmla="*/ 0 w 2592"/>
                  <a:gd name="T9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2" h="912">
                    <a:moveTo>
                      <a:pt x="0" y="0"/>
                    </a:moveTo>
                    <a:lnTo>
                      <a:pt x="912" y="912"/>
                    </a:lnTo>
                    <a:lnTo>
                      <a:pt x="2592" y="912"/>
                    </a:lnTo>
                    <a:lnTo>
                      <a:pt x="168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CC"/>
                  </a:gs>
                  <a:gs pos="100000">
                    <a:srgbClr val="FFFFFF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379" name="AutoShape 11"/>
              <p:cNvSpPr>
                <a:spLocks noChangeArrowheads="1"/>
              </p:cNvSpPr>
              <p:nvPr/>
            </p:nvSpPr>
            <p:spPr bwMode="auto">
              <a:xfrm rot="-5400000">
                <a:off x="1304" y="1693"/>
                <a:ext cx="1705" cy="816"/>
              </a:xfrm>
              <a:prstGeom prst="parallelogram">
                <a:avLst>
                  <a:gd name="adj" fmla="val 9101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8380" name="Freeform 12"/>
            <p:cNvSpPr>
              <a:spLocks/>
            </p:cNvSpPr>
            <p:nvPr/>
          </p:nvSpPr>
          <p:spPr bwMode="auto">
            <a:xfrm>
              <a:off x="2437" y="1968"/>
              <a:ext cx="80" cy="192"/>
            </a:xfrm>
            <a:custGeom>
              <a:avLst/>
              <a:gdLst>
                <a:gd name="T0" fmla="*/ 0 w 287"/>
                <a:gd name="T1" fmla="*/ 0 h 619"/>
                <a:gd name="T2" fmla="*/ 72 w 287"/>
                <a:gd name="T3" fmla="*/ 475 h 619"/>
                <a:gd name="T4" fmla="*/ 144 w 287"/>
                <a:gd name="T5" fmla="*/ 278 h 619"/>
                <a:gd name="T6" fmla="*/ 216 w 287"/>
                <a:gd name="T7" fmla="*/ 619 h 619"/>
                <a:gd name="T8" fmla="*/ 287 w 287"/>
                <a:gd name="T9" fmla="*/ 28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19">
                  <a:moveTo>
                    <a:pt x="0" y="0"/>
                  </a:moveTo>
                  <a:lnTo>
                    <a:pt x="72" y="475"/>
                  </a:lnTo>
                  <a:lnTo>
                    <a:pt x="144" y="278"/>
                  </a:lnTo>
                  <a:lnTo>
                    <a:pt x="216" y="619"/>
                  </a:lnTo>
                  <a:lnTo>
                    <a:pt x="287" y="28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381" name="Group 13"/>
            <p:cNvGrpSpPr>
              <a:grpSpLocks/>
            </p:cNvGrpSpPr>
            <p:nvPr/>
          </p:nvGrpSpPr>
          <p:grpSpPr bwMode="auto">
            <a:xfrm>
              <a:off x="2208" y="2832"/>
              <a:ext cx="147" cy="79"/>
              <a:chOff x="3379" y="2407"/>
              <a:chExt cx="86" cy="56"/>
            </a:xfrm>
          </p:grpSpPr>
          <p:sp>
            <p:nvSpPr>
              <p:cNvPr id="58382" name="Line 14"/>
              <p:cNvSpPr>
                <a:spLocks noChangeShapeType="1"/>
              </p:cNvSpPr>
              <p:nvPr/>
            </p:nvSpPr>
            <p:spPr bwMode="auto">
              <a:xfrm flipH="1" flipV="1">
                <a:off x="3379" y="2407"/>
                <a:ext cx="45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83" name="Line 15"/>
              <p:cNvSpPr>
                <a:spLocks noChangeShapeType="1"/>
              </p:cNvSpPr>
              <p:nvPr/>
            </p:nvSpPr>
            <p:spPr bwMode="auto">
              <a:xfrm>
                <a:off x="3399" y="2431"/>
                <a:ext cx="4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84" name="Line 16"/>
              <p:cNvSpPr>
                <a:spLocks noChangeShapeType="1"/>
              </p:cNvSpPr>
              <p:nvPr/>
            </p:nvSpPr>
            <p:spPr bwMode="auto">
              <a:xfrm>
                <a:off x="3419" y="2407"/>
                <a:ext cx="46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385" name="Freeform 17"/>
            <p:cNvSpPr>
              <a:spLocks/>
            </p:cNvSpPr>
            <p:nvPr/>
          </p:nvSpPr>
          <p:spPr bwMode="auto">
            <a:xfrm>
              <a:off x="336" y="1344"/>
              <a:ext cx="68" cy="106"/>
            </a:xfrm>
            <a:custGeom>
              <a:avLst/>
              <a:gdLst>
                <a:gd name="T0" fmla="*/ 0 w 319"/>
                <a:gd name="T1" fmla="*/ 0 h 480"/>
                <a:gd name="T2" fmla="*/ 31 w 319"/>
                <a:gd name="T3" fmla="*/ 480 h 480"/>
                <a:gd name="T4" fmla="*/ 319 w 319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480">
                  <a:moveTo>
                    <a:pt x="0" y="0"/>
                  </a:moveTo>
                  <a:lnTo>
                    <a:pt x="31" y="480"/>
                  </a:lnTo>
                  <a:lnTo>
                    <a:pt x="31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386" name="Group 18"/>
          <p:cNvGrpSpPr>
            <a:grpSpLocks/>
          </p:cNvGrpSpPr>
          <p:nvPr/>
        </p:nvGrpSpPr>
        <p:grpSpPr bwMode="auto">
          <a:xfrm>
            <a:off x="1811338" y="2111375"/>
            <a:ext cx="2192337" cy="1195388"/>
            <a:chOff x="882" y="1547"/>
            <a:chExt cx="1381" cy="753"/>
          </a:xfrm>
        </p:grpSpPr>
        <p:grpSp>
          <p:nvGrpSpPr>
            <p:cNvPr id="58387" name="Group 19"/>
            <p:cNvGrpSpPr>
              <a:grpSpLocks/>
            </p:cNvGrpSpPr>
            <p:nvPr/>
          </p:nvGrpSpPr>
          <p:grpSpPr bwMode="auto">
            <a:xfrm>
              <a:off x="1935" y="1547"/>
              <a:ext cx="152" cy="120"/>
              <a:chOff x="2084" y="1655"/>
              <a:chExt cx="119" cy="93"/>
            </a:xfrm>
          </p:grpSpPr>
          <p:sp>
            <p:nvSpPr>
              <p:cNvPr id="58388" name="Freeform 20"/>
              <p:cNvSpPr>
                <a:spLocks/>
              </p:cNvSpPr>
              <p:nvPr/>
            </p:nvSpPr>
            <p:spPr bwMode="auto">
              <a:xfrm>
                <a:off x="2084" y="1688"/>
                <a:ext cx="40" cy="58"/>
              </a:xfrm>
              <a:custGeom>
                <a:avLst/>
                <a:gdLst>
                  <a:gd name="T0" fmla="*/ 236 w 318"/>
                  <a:gd name="T1" fmla="*/ 0 h 465"/>
                  <a:gd name="T2" fmla="*/ 168 w 318"/>
                  <a:gd name="T3" fmla="*/ 0 h 465"/>
                  <a:gd name="T4" fmla="*/ 110 w 318"/>
                  <a:gd name="T5" fmla="*/ 21 h 465"/>
                  <a:gd name="T6" fmla="*/ 79 w 318"/>
                  <a:gd name="T7" fmla="*/ 73 h 465"/>
                  <a:gd name="T8" fmla="*/ 0 w 318"/>
                  <a:gd name="T9" fmla="*/ 365 h 465"/>
                  <a:gd name="T10" fmla="*/ 14 w 318"/>
                  <a:gd name="T11" fmla="*/ 433 h 465"/>
                  <a:gd name="T12" fmla="*/ 77 w 318"/>
                  <a:gd name="T13" fmla="*/ 465 h 465"/>
                  <a:gd name="T14" fmla="*/ 152 w 318"/>
                  <a:gd name="T15" fmla="*/ 465 h 465"/>
                  <a:gd name="T16" fmla="*/ 318 w 318"/>
                  <a:gd name="T17" fmla="*/ 373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465">
                    <a:moveTo>
                      <a:pt x="236" y="0"/>
                    </a:moveTo>
                    <a:lnTo>
                      <a:pt x="168" y="0"/>
                    </a:lnTo>
                    <a:lnTo>
                      <a:pt x="110" y="21"/>
                    </a:lnTo>
                    <a:lnTo>
                      <a:pt x="79" y="73"/>
                    </a:lnTo>
                    <a:lnTo>
                      <a:pt x="0" y="365"/>
                    </a:lnTo>
                    <a:lnTo>
                      <a:pt x="14" y="433"/>
                    </a:lnTo>
                    <a:lnTo>
                      <a:pt x="77" y="465"/>
                    </a:lnTo>
                    <a:lnTo>
                      <a:pt x="152" y="465"/>
                    </a:lnTo>
                    <a:lnTo>
                      <a:pt x="318" y="3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89" name="Freeform 21"/>
              <p:cNvSpPr>
                <a:spLocks/>
              </p:cNvSpPr>
              <p:nvPr/>
            </p:nvSpPr>
            <p:spPr bwMode="auto">
              <a:xfrm>
                <a:off x="2084" y="1688"/>
                <a:ext cx="40" cy="58"/>
              </a:xfrm>
              <a:custGeom>
                <a:avLst/>
                <a:gdLst>
                  <a:gd name="T0" fmla="*/ 236 w 318"/>
                  <a:gd name="T1" fmla="*/ 0 h 465"/>
                  <a:gd name="T2" fmla="*/ 168 w 318"/>
                  <a:gd name="T3" fmla="*/ 0 h 465"/>
                  <a:gd name="T4" fmla="*/ 110 w 318"/>
                  <a:gd name="T5" fmla="*/ 21 h 465"/>
                  <a:gd name="T6" fmla="*/ 79 w 318"/>
                  <a:gd name="T7" fmla="*/ 73 h 465"/>
                  <a:gd name="T8" fmla="*/ 0 w 318"/>
                  <a:gd name="T9" fmla="*/ 365 h 465"/>
                  <a:gd name="T10" fmla="*/ 14 w 318"/>
                  <a:gd name="T11" fmla="*/ 433 h 465"/>
                  <a:gd name="T12" fmla="*/ 77 w 318"/>
                  <a:gd name="T13" fmla="*/ 465 h 465"/>
                  <a:gd name="T14" fmla="*/ 152 w 318"/>
                  <a:gd name="T15" fmla="*/ 465 h 465"/>
                  <a:gd name="T16" fmla="*/ 318 w 318"/>
                  <a:gd name="T17" fmla="*/ 373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465">
                    <a:moveTo>
                      <a:pt x="236" y="0"/>
                    </a:moveTo>
                    <a:lnTo>
                      <a:pt x="168" y="0"/>
                    </a:lnTo>
                    <a:lnTo>
                      <a:pt x="110" y="21"/>
                    </a:lnTo>
                    <a:lnTo>
                      <a:pt x="79" y="73"/>
                    </a:lnTo>
                    <a:lnTo>
                      <a:pt x="0" y="365"/>
                    </a:lnTo>
                    <a:lnTo>
                      <a:pt x="14" y="433"/>
                    </a:lnTo>
                    <a:lnTo>
                      <a:pt x="77" y="465"/>
                    </a:lnTo>
                    <a:lnTo>
                      <a:pt x="152" y="465"/>
                    </a:lnTo>
                    <a:lnTo>
                      <a:pt x="318" y="37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0" name="Freeform 22"/>
              <p:cNvSpPr>
                <a:spLocks/>
              </p:cNvSpPr>
              <p:nvPr/>
            </p:nvSpPr>
            <p:spPr bwMode="auto">
              <a:xfrm>
                <a:off x="2124" y="1736"/>
                <a:ext cx="4" cy="12"/>
              </a:xfrm>
              <a:custGeom>
                <a:avLst/>
                <a:gdLst>
                  <a:gd name="T0" fmla="*/ 0 w 36"/>
                  <a:gd name="T1" fmla="*/ 0 h 89"/>
                  <a:gd name="T2" fmla="*/ 3 w 36"/>
                  <a:gd name="T3" fmla="*/ 50 h 89"/>
                  <a:gd name="T4" fmla="*/ 36 w 36"/>
                  <a:gd name="T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89">
                    <a:moveTo>
                      <a:pt x="0" y="0"/>
                    </a:moveTo>
                    <a:lnTo>
                      <a:pt x="3" y="50"/>
                    </a:lnTo>
                    <a:lnTo>
                      <a:pt x="36" y="8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1" name="Freeform 23"/>
              <p:cNvSpPr>
                <a:spLocks/>
              </p:cNvSpPr>
              <p:nvPr/>
            </p:nvSpPr>
            <p:spPr bwMode="auto">
              <a:xfrm>
                <a:off x="2124" y="1736"/>
                <a:ext cx="4" cy="12"/>
              </a:xfrm>
              <a:custGeom>
                <a:avLst/>
                <a:gdLst>
                  <a:gd name="T0" fmla="*/ 0 w 36"/>
                  <a:gd name="T1" fmla="*/ 0 h 89"/>
                  <a:gd name="T2" fmla="*/ 3 w 36"/>
                  <a:gd name="T3" fmla="*/ 50 h 89"/>
                  <a:gd name="T4" fmla="*/ 36 w 36"/>
                  <a:gd name="T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89">
                    <a:moveTo>
                      <a:pt x="0" y="0"/>
                    </a:moveTo>
                    <a:lnTo>
                      <a:pt x="3" y="50"/>
                    </a:lnTo>
                    <a:lnTo>
                      <a:pt x="36" y="8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2" name="Line 24"/>
              <p:cNvSpPr>
                <a:spLocks noChangeShapeType="1"/>
              </p:cNvSpPr>
              <p:nvPr/>
            </p:nvSpPr>
            <p:spPr bwMode="auto">
              <a:xfrm flipH="1">
                <a:off x="2114" y="1688"/>
                <a:ext cx="2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 flipH="1">
                <a:off x="2114" y="1688"/>
                <a:ext cx="2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 flipH="1">
                <a:off x="2124" y="1688"/>
                <a:ext cx="13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5" name="Line 27"/>
              <p:cNvSpPr>
                <a:spLocks noChangeShapeType="1"/>
              </p:cNvSpPr>
              <p:nvPr/>
            </p:nvSpPr>
            <p:spPr bwMode="auto">
              <a:xfrm flipH="1">
                <a:off x="2124" y="1688"/>
                <a:ext cx="13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6" name="Line 28"/>
              <p:cNvSpPr>
                <a:spLocks noChangeShapeType="1"/>
              </p:cNvSpPr>
              <p:nvPr/>
            </p:nvSpPr>
            <p:spPr bwMode="auto">
              <a:xfrm flipV="1">
                <a:off x="2169" y="1655"/>
                <a:ext cx="10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7" name="Line 29"/>
              <p:cNvSpPr>
                <a:spLocks noChangeShapeType="1"/>
              </p:cNvSpPr>
              <p:nvPr/>
            </p:nvSpPr>
            <p:spPr bwMode="auto">
              <a:xfrm flipH="1">
                <a:off x="2193" y="1655"/>
                <a:ext cx="10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398" name="Line 30"/>
            <p:cNvSpPr>
              <a:spLocks noChangeShapeType="1"/>
            </p:cNvSpPr>
            <p:nvPr/>
          </p:nvSpPr>
          <p:spPr bwMode="auto">
            <a:xfrm flipV="1">
              <a:off x="1633" y="1930"/>
              <a:ext cx="48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399" name="Group 31"/>
            <p:cNvGrpSpPr>
              <a:grpSpLocks/>
            </p:cNvGrpSpPr>
            <p:nvPr/>
          </p:nvGrpSpPr>
          <p:grpSpPr bwMode="auto">
            <a:xfrm>
              <a:off x="1940" y="1696"/>
              <a:ext cx="182" cy="450"/>
              <a:chOff x="2088" y="1770"/>
              <a:chExt cx="142" cy="347"/>
            </a:xfrm>
          </p:grpSpPr>
          <p:sp>
            <p:nvSpPr>
              <p:cNvPr id="58400" name="Line 32"/>
              <p:cNvSpPr>
                <a:spLocks noChangeShapeType="1"/>
              </p:cNvSpPr>
              <p:nvPr/>
            </p:nvSpPr>
            <p:spPr bwMode="auto">
              <a:xfrm flipH="1">
                <a:off x="2088" y="1951"/>
                <a:ext cx="142" cy="16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01" name="Line 33"/>
              <p:cNvSpPr>
                <a:spLocks noChangeShapeType="1"/>
              </p:cNvSpPr>
              <p:nvPr/>
            </p:nvSpPr>
            <p:spPr bwMode="auto">
              <a:xfrm>
                <a:off x="2140" y="1770"/>
                <a:ext cx="90" cy="1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02" name="Line 34"/>
              <p:cNvSpPr>
                <a:spLocks noChangeShapeType="1"/>
              </p:cNvSpPr>
              <p:nvPr/>
            </p:nvSpPr>
            <p:spPr bwMode="auto">
              <a:xfrm flipV="1">
                <a:off x="2088" y="1770"/>
                <a:ext cx="52" cy="3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403" name="Line 35"/>
            <p:cNvSpPr>
              <a:spLocks noChangeShapeType="1"/>
            </p:cNvSpPr>
            <p:nvPr/>
          </p:nvSpPr>
          <p:spPr bwMode="auto">
            <a:xfrm>
              <a:off x="882" y="2146"/>
              <a:ext cx="105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404" name="Group 36"/>
            <p:cNvGrpSpPr>
              <a:grpSpLocks/>
            </p:cNvGrpSpPr>
            <p:nvPr/>
          </p:nvGrpSpPr>
          <p:grpSpPr bwMode="auto">
            <a:xfrm>
              <a:off x="1875" y="2187"/>
              <a:ext cx="153" cy="113"/>
              <a:chOff x="1945" y="1842"/>
              <a:chExt cx="144" cy="106"/>
            </a:xfrm>
          </p:grpSpPr>
          <p:sp>
            <p:nvSpPr>
              <p:cNvPr id="58405" name="Freeform 37"/>
              <p:cNvSpPr>
                <a:spLocks/>
              </p:cNvSpPr>
              <p:nvPr/>
            </p:nvSpPr>
            <p:spPr bwMode="auto">
              <a:xfrm>
                <a:off x="1945" y="1842"/>
                <a:ext cx="59" cy="106"/>
              </a:xfrm>
              <a:custGeom>
                <a:avLst/>
                <a:gdLst>
                  <a:gd name="T0" fmla="*/ 185 w 394"/>
                  <a:gd name="T1" fmla="*/ 0 h 692"/>
                  <a:gd name="T2" fmla="*/ 0 w 394"/>
                  <a:gd name="T3" fmla="*/ 692 h 692"/>
                  <a:gd name="T4" fmla="*/ 172 w 394"/>
                  <a:gd name="T5" fmla="*/ 692 h 692"/>
                  <a:gd name="T6" fmla="*/ 278 w 394"/>
                  <a:gd name="T7" fmla="*/ 653 h 692"/>
                  <a:gd name="T8" fmla="*/ 343 w 394"/>
                  <a:gd name="T9" fmla="*/ 558 h 692"/>
                  <a:gd name="T10" fmla="*/ 394 w 394"/>
                  <a:gd name="T11" fmla="*/ 366 h 692"/>
                  <a:gd name="T12" fmla="*/ 380 w 394"/>
                  <a:gd name="T13" fmla="*/ 270 h 692"/>
                  <a:gd name="T14" fmla="*/ 296 w 394"/>
                  <a:gd name="T15" fmla="*/ 230 h 692"/>
                  <a:gd name="T16" fmla="*/ 123 w 394"/>
                  <a:gd name="T17" fmla="*/ 23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4" h="692">
                    <a:moveTo>
                      <a:pt x="185" y="0"/>
                    </a:moveTo>
                    <a:lnTo>
                      <a:pt x="0" y="692"/>
                    </a:lnTo>
                    <a:lnTo>
                      <a:pt x="172" y="692"/>
                    </a:lnTo>
                    <a:lnTo>
                      <a:pt x="278" y="653"/>
                    </a:lnTo>
                    <a:lnTo>
                      <a:pt x="343" y="558"/>
                    </a:lnTo>
                    <a:lnTo>
                      <a:pt x="394" y="366"/>
                    </a:lnTo>
                    <a:lnTo>
                      <a:pt x="380" y="270"/>
                    </a:lnTo>
                    <a:lnTo>
                      <a:pt x="296" y="230"/>
                    </a:lnTo>
                    <a:lnTo>
                      <a:pt x="123" y="23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06" name="Line 38"/>
              <p:cNvSpPr>
                <a:spLocks noChangeShapeType="1"/>
              </p:cNvSpPr>
              <p:nvPr/>
            </p:nvSpPr>
            <p:spPr bwMode="auto">
              <a:xfrm flipV="1">
                <a:off x="2047" y="1842"/>
                <a:ext cx="12" cy="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07" name="Line 39"/>
              <p:cNvSpPr>
                <a:spLocks noChangeShapeType="1"/>
              </p:cNvSpPr>
              <p:nvPr/>
            </p:nvSpPr>
            <p:spPr bwMode="auto">
              <a:xfrm flipH="1">
                <a:off x="2076" y="1842"/>
                <a:ext cx="13" cy="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408" name="Line 40"/>
            <p:cNvSpPr>
              <a:spLocks noChangeShapeType="1"/>
            </p:cNvSpPr>
            <p:nvPr/>
          </p:nvSpPr>
          <p:spPr bwMode="auto">
            <a:xfrm>
              <a:off x="1151" y="1696"/>
              <a:ext cx="85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409" name="Group 41"/>
            <p:cNvGrpSpPr>
              <a:grpSpLocks/>
            </p:cNvGrpSpPr>
            <p:nvPr/>
          </p:nvGrpSpPr>
          <p:grpSpPr bwMode="auto">
            <a:xfrm>
              <a:off x="2129" y="1916"/>
              <a:ext cx="134" cy="113"/>
              <a:chOff x="2235" y="1940"/>
              <a:chExt cx="105" cy="87"/>
            </a:xfrm>
          </p:grpSpPr>
          <p:sp>
            <p:nvSpPr>
              <p:cNvPr id="58410" name="Line 42"/>
              <p:cNvSpPr>
                <a:spLocks noChangeShapeType="1"/>
              </p:cNvSpPr>
              <p:nvPr/>
            </p:nvSpPr>
            <p:spPr bwMode="auto">
              <a:xfrm flipH="1">
                <a:off x="2247" y="2026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11" name="Freeform 43"/>
              <p:cNvSpPr>
                <a:spLocks/>
              </p:cNvSpPr>
              <p:nvPr/>
            </p:nvSpPr>
            <p:spPr bwMode="auto">
              <a:xfrm>
                <a:off x="2235" y="2009"/>
                <a:ext cx="12" cy="17"/>
              </a:xfrm>
              <a:custGeom>
                <a:avLst/>
                <a:gdLst>
                  <a:gd name="T0" fmla="*/ 0 w 98"/>
                  <a:gd name="T1" fmla="*/ 0 h 135"/>
                  <a:gd name="T2" fmla="*/ 14 w 98"/>
                  <a:gd name="T3" fmla="*/ 95 h 135"/>
                  <a:gd name="T4" fmla="*/ 98 w 98"/>
                  <a:gd name="T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135">
                    <a:moveTo>
                      <a:pt x="0" y="0"/>
                    </a:moveTo>
                    <a:lnTo>
                      <a:pt x="14" y="95"/>
                    </a:lnTo>
                    <a:lnTo>
                      <a:pt x="98" y="13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12" name="Line 44"/>
              <p:cNvSpPr>
                <a:spLocks noChangeShapeType="1"/>
              </p:cNvSpPr>
              <p:nvPr/>
            </p:nvSpPr>
            <p:spPr bwMode="auto">
              <a:xfrm flipV="1">
                <a:off x="2235" y="1985"/>
                <a:ext cx="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13" name="Freeform 45"/>
              <p:cNvSpPr>
                <a:spLocks/>
              </p:cNvSpPr>
              <p:nvPr/>
            </p:nvSpPr>
            <p:spPr bwMode="auto">
              <a:xfrm>
                <a:off x="2241" y="1968"/>
                <a:ext cx="21" cy="17"/>
              </a:xfrm>
              <a:custGeom>
                <a:avLst/>
                <a:gdLst>
                  <a:gd name="T0" fmla="*/ 171 w 171"/>
                  <a:gd name="T1" fmla="*/ 0 h 134"/>
                  <a:gd name="T2" fmla="*/ 66 w 171"/>
                  <a:gd name="T3" fmla="*/ 39 h 134"/>
                  <a:gd name="T4" fmla="*/ 0 w 171"/>
                  <a:gd name="T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" h="134">
                    <a:moveTo>
                      <a:pt x="171" y="0"/>
                    </a:moveTo>
                    <a:lnTo>
                      <a:pt x="66" y="39"/>
                    </a:lnTo>
                    <a:lnTo>
                      <a:pt x="0" y="13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14" name="Line 46"/>
              <p:cNvSpPr>
                <a:spLocks noChangeShapeType="1"/>
              </p:cNvSpPr>
              <p:nvPr/>
            </p:nvSpPr>
            <p:spPr bwMode="auto">
              <a:xfrm>
                <a:off x="2262" y="1968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15" name="Line 47"/>
              <p:cNvSpPr>
                <a:spLocks noChangeShapeType="1"/>
              </p:cNvSpPr>
              <p:nvPr/>
            </p:nvSpPr>
            <p:spPr bwMode="auto">
              <a:xfrm flipV="1">
                <a:off x="2306" y="1940"/>
                <a:ext cx="10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16" name="Line 48"/>
              <p:cNvSpPr>
                <a:spLocks noChangeShapeType="1"/>
              </p:cNvSpPr>
              <p:nvPr/>
            </p:nvSpPr>
            <p:spPr bwMode="auto">
              <a:xfrm flipH="1">
                <a:off x="2330" y="1940"/>
                <a:ext cx="10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417" name="Group 49"/>
          <p:cNvGrpSpPr>
            <a:grpSpLocks/>
          </p:cNvGrpSpPr>
          <p:nvPr/>
        </p:nvGrpSpPr>
        <p:grpSpPr bwMode="auto">
          <a:xfrm>
            <a:off x="1325563" y="1724025"/>
            <a:ext cx="1677987" cy="1338263"/>
            <a:chOff x="508" y="1422"/>
            <a:chExt cx="1057" cy="843"/>
          </a:xfrm>
        </p:grpSpPr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1216" y="1700"/>
              <a:ext cx="349" cy="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>
              <a:off x="854" y="1581"/>
              <a:ext cx="229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420" name="Group 52"/>
            <p:cNvGrpSpPr>
              <a:grpSpLocks/>
            </p:cNvGrpSpPr>
            <p:nvPr/>
          </p:nvGrpSpPr>
          <p:grpSpPr bwMode="auto">
            <a:xfrm>
              <a:off x="650" y="1581"/>
              <a:ext cx="566" cy="518"/>
              <a:chOff x="1134" y="1590"/>
              <a:chExt cx="442" cy="399"/>
            </a:xfrm>
          </p:grpSpPr>
          <p:sp>
            <p:nvSpPr>
              <p:cNvPr id="58421" name="Line 53"/>
              <p:cNvSpPr>
                <a:spLocks noChangeShapeType="1"/>
              </p:cNvSpPr>
              <p:nvPr/>
            </p:nvSpPr>
            <p:spPr bwMode="auto">
              <a:xfrm flipH="1">
                <a:off x="1445" y="1681"/>
                <a:ext cx="131" cy="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8422" name="Group 54"/>
              <p:cNvGrpSpPr>
                <a:grpSpLocks/>
              </p:cNvGrpSpPr>
              <p:nvPr/>
            </p:nvGrpSpPr>
            <p:grpSpPr bwMode="auto">
              <a:xfrm>
                <a:off x="1134" y="1590"/>
                <a:ext cx="442" cy="399"/>
                <a:chOff x="1134" y="1590"/>
                <a:chExt cx="442" cy="399"/>
              </a:xfrm>
            </p:grpSpPr>
            <p:sp>
              <p:nvSpPr>
                <p:cNvPr id="58423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134" y="1843"/>
                  <a:ext cx="210" cy="14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134" y="1590"/>
                  <a:ext cx="159" cy="39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25" name="Line 57"/>
                <p:cNvSpPr>
                  <a:spLocks noChangeShapeType="1"/>
                </p:cNvSpPr>
                <p:nvPr/>
              </p:nvSpPr>
              <p:spPr bwMode="auto">
                <a:xfrm>
                  <a:off x="1293" y="1590"/>
                  <a:ext cx="283" cy="9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8426" name="Group 58"/>
            <p:cNvGrpSpPr>
              <a:grpSpLocks/>
            </p:cNvGrpSpPr>
            <p:nvPr/>
          </p:nvGrpSpPr>
          <p:grpSpPr bwMode="auto">
            <a:xfrm>
              <a:off x="1241" y="1580"/>
              <a:ext cx="104" cy="114"/>
              <a:chOff x="1595" y="1589"/>
              <a:chExt cx="81" cy="88"/>
            </a:xfrm>
          </p:grpSpPr>
          <p:sp>
            <p:nvSpPr>
              <p:cNvPr id="58427" name="Line 59"/>
              <p:cNvSpPr>
                <a:spLocks noChangeShapeType="1"/>
              </p:cNvSpPr>
              <p:nvPr/>
            </p:nvSpPr>
            <p:spPr bwMode="auto">
              <a:xfrm flipH="1">
                <a:off x="1607" y="1676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28" name="Freeform 60"/>
              <p:cNvSpPr>
                <a:spLocks/>
              </p:cNvSpPr>
              <p:nvPr/>
            </p:nvSpPr>
            <p:spPr bwMode="auto">
              <a:xfrm>
                <a:off x="1595" y="1659"/>
                <a:ext cx="12" cy="17"/>
              </a:xfrm>
              <a:custGeom>
                <a:avLst/>
                <a:gdLst>
                  <a:gd name="T0" fmla="*/ 0 w 100"/>
                  <a:gd name="T1" fmla="*/ 0 h 134"/>
                  <a:gd name="T2" fmla="*/ 14 w 100"/>
                  <a:gd name="T3" fmla="*/ 95 h 134"/>
                  <a:gd name="T4" fmla="*/ 100 w 100"/>
                  <a:gd name="T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134">
                    <a:moveTo>
                      <a:pt x="0" y="0"/>
                    </a:moveTo>
                    <a:lnTo>
                      <a:pt x="14" y="95"/>
                    </a:lnTo>
                    <a:lnTo>
                      <a:pt x="100" y="13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29" name="Line 61"/>
              <p:cNvSpPr>
                <a:spLocks noChangeShapeType="1"/>
              </p:cNvSpPr>
              <p:nvPr/>
            </p:nvSpPr>
            <p:spPr bwMode="auto">
              <a:xfrm flipV="1">
                <a:off x="1595" y="1635"/>
                <a:ext cx="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30" name="Freeform 62"/>
              <p:cNvSpPr>
                <a:spLocks/>
              </p:cNvSpPr>
              <p:nvPr/>
            </p:nvSpPr>
            <p:spPr bwMode="auto">
              <a:xfrm>
                <a:off x="1601" y="1618"/>
                <a:ext cx="22" cy="17"/>
              </a:xfrm>
              <a:custGeom>
                <a:avLst/>
                <a:gdLst>
                  <a:gd name="T0" fmla="*/ 169 w 169"/>
                  <a:gd name="T1" fmla="*/ 0 h 136"/>
                  <a:gd name="T2" fmla="*/ 64 w 169"/>
                  <a:gd name="T3" fmla="*/ 40 h 136"/>
                  <a:gd name="T4" fmla="*/ 0 w 169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136">
                    <a:moveTo>
                      <a:pt x="169" y="0"/>
                    </a:moveTo>
                    <a:lnTo>
                      <a:pt x="64" y="40"/>
                    </a:lnTo>
                    <a:lnTo>
                      <a:pt x="0" y="13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31" name="Line 63"/>
              <p:cNvSpPr>
                <a:spLocks noChangeShapeType="1"/>
              </p:cNvSpPr>
              <p:nvPr/>
            </p:nvSpPr>
            <p:spPr bwMode="auto">
              <a:xfrm>
                <a:off x="1623" y="1618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32" name="Line 64"/>
              <p:cNvSpPr>
                <a:spLocks noChangeShapeType="1"/>
              </p:cNvSpPr>
              <p:nvPr/>
            </p:nvSpPr>
            <p:spPr bwMode="auto">
              <a:xfrm flipV="1">
                <a:off x="1666" y="1589"/>
                <a:ext cx="10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433" name="Line 65"/>
            <p:cNvSpPr>
              <a:spLocks noChangeShapeType="1"/>
            </p:cNvSpPr>
            <p:nvPr/>
          </p:nvSpPr>
          <p:spPr bwMode="auto">
            <a:xfrm>
              <a:off x="650" y="2099"/>
              <a:ext cx="164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434" name="Group 66"/>
            <p:cNvGrpSpPr>
              <a:grpSpLocks/>
            </p:cNvGrpSpPr>
            <p:nvPr/>
          </p:nvGrpSpPr>
          <p:grpSpPr bwMode="auto">
            <a:xfrm>
              <a:off x="508" y="2011"/>
              <a:ext cx="122" cy="112"/>
              <a:chOff x="1023" y="1921"/>
              <a:chExt cx="95" cy="87"/>
            </a:xfrm>
          </p:grpSpPr>
          <p:sp>
            <p:nvSpPr>
              <p:cNvPr id="58435" name="Freeform 67"/>
              <p:cNvSpPr>
                <a:spLocks/>
              </p:cNvSpPr>
              <p:nvPr/>
            </p:nvSpPr>
            <p:spPr bwMode="auto">
              <a:xfrm>
                <a:off x="1023" y="1921"/>
                <a:ext cx="49" cy="87"/>
              </a:xfrm>
              <a:custGeom>
                <a:avLst/>
                <a:gdLst>
                  <a:gd name="T0" fmla="*/ 185 w 395"/>
                  <a:gd name="T1" fmla="*/ 0 h 692"/>
                  <a:gd name="T2" fmla="*/ 0 w 395"/>
                  <a:gd name="T3" fmla="*/ 692 h 692"/>
                  <a:gd name="T4" fmla="*/ 173 w 395"/>
                  <a:gd name="T5" fmla="*/ 692 h 692"/>
                  <a:gd name="T6" fmla="*/ 279 w 395"/>
                  <a:gd name="T7" fmla="*/ 653 h 692"/>
                  <a:gd name="T8" fmla="*/ 344 w 395"/>
                  <a:gd name="T9" fmla="*/ 558 h 692"/>
                  <a:gd name="T10" fmla="*/ 395 w 395"/>
                  <a:gd name="T11" fmla="*/ 365 h 692"/>
                  <a:gd name="T12" fmla="*/ 381 w 395"/>
                  <a:gd name="T13" fmla="*/ 270 h 692"/>
                  <a:gd name="T14" fmla="*/ 297 w 395"/>
                  <a:gd name="T15" fmla="*/ 230 h 692"/>
                  <a:gd name="T16" fmla="*/ 124 w 395"/>
                  <a:gd name="T17" fmla="*/ 23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692">
                    <a:moveTo>
                      <a:pt x="185" y="0"/>
                    </a:moveTo>
                    <a:lnTo>
                      <a:pt x="0" y="692"/>
                    </a:lnTo>
                    <a:lnTo>
                      <a:pt x="173" y="692"/>
                    </a:lnTo>
                    <a:lnTo>
                      <a:pt x="279" y="653"/>
                    </a:lnTo>
                    <a:lnTo>
                      <a:pt x="344" y="558"/>
                    </a:lnTo>
                    <a:lnTo>
                      <a:pt x="395" y="365"/>
                    </a:lnTo>
                    <a:lnTo>
                      <a:pt x="381" y="270"/>
                    </a:lnTo>
                    <a:lnTo>
                      <a:pt x="297" y="230"/>
                    </a:lnTo>
                    <a:lnTo>
                      <a:pt x="124" y="23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36" name="Line 68"/>
              <p:cNvSpPr>
                <a:spLocks noChangeShapeType="1"/>
              </p:cNvSpPr>
              <p:nvPr/>
            </p:nvSpPr>
            <p:spPr bwMode="auto">
              <a:xfrm flipV="1">
                <a:off x="1108" y="1921"/>
                <a:ext cx="10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437" name="Group 69"/>
            <p:cNvGrpSpPr>
              <a:grpSpLocks/>
            </p:cNvGrpSpPr>
            <p:nvPr/>
          </p:nvGrpSpPr>
          <p:grpSpPr bwMode="auto">
            <a:xfrm>
              <a:off x="796" y="1422"/>
              <a:ext cx="127" cy="120"/>
              <a:chOff x="3185" y="976"/>
              <a:chExt cx="172" cy="162"/>
            </a:xfrm>
          </p:grpSpPr>
          <p:sp>
            <p:nvSpPr>
              <p:cNvPr id="58438" name="Freeform 70"/>
              <p:cNvSpPr>
                <a:spLocks/>
              </p:cNvSpPr>
              <p:nvPr/>
            </p:nvSpPr>
            <p:spPr bwMode="auto">
              <a:xfrm>
                <a:off x="3185" y="1024"/>
                <a:ext cx="76" cy="112"/>
              </a:xfrm>
              <a:custGeom>
                <a:avLst/>
                <a:gdLst>
                  <a:gd name="T0" fmla="*/ 125 w 169"/>
                  <a:gd name="T1" fmla="*/ 0 h 240"/>
                  <a:gd name="T2" fmla="*/ 89 w 169"/>
                  <a:gd name="T3" fmla="*/ 0 h 240"/>
                  <a:gd name="T4" fmla="*/ 59 w 169"/>
                  <a:gd name="T5" fmla="*/ 11 h 240"/>
                  <a:gd name="T6" fmla="*/ 42 w 169"/>
                  <a:gd name="T7" fmla="*/ 38 h 240"/>
                  <a:gd name="T8" fmla="*/ 0 w 169"/>
                  <a:gd name="T9" fmla="*/ 189 h 240"/>
                  <a:gd name="T10" fmla="*/ 7 w 169"/>
                  <a:gd name="T11" fmla="*/ 224 h 240"/>
                  <a:gd name="T12" fmla="*/ 40 w 169"/>
                  <a:gd name="T13" fmla="*/ 240 h 240"/>
                  <a:gd name="T14" fmla="*/ 80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89" y="0"/>
                    </a:lnTo>
                    <a:lnTo>
                      <a:pt x="59" y="11"/>
                    </a:lnTo>
                    <a:lnTo>
                      <a:pt x="42" y="38"/>
                    </a:lnTo>
                    <a:lnTo>
                      <a:pt x="0" y="189"/>
                    </a:lnTo>
                    <a:lnTo>
                      <a:pt x="7" y="224"/>
                    </a:lnTo>
                    <a:lnTo>
                      <a:pt x="40" y="240"/>
                    </a:lnTo>
                    <a:lnTo>
                      <a:pt x="80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39" name="Line 71"/>
              <p:cNvSpPr>
                <a:spLocks noChangeShapeType="1"/>
              </p:cNvSpPr>
              <p:nvPr/>
            </p:nvSpPr>
            <p:spPr bwMode="auto">
              <a:xfrm flipH="1">
                <a:off x="3259" y="1024"/>
                <a:ext cx="2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40" name="Freeform 72"/>
              <p:cNvSpPr>
                <a:spLocks/>
              </p:cNvSpPr>
              <p:nvPr/>
            </p:nvSpPr>
            <p:spPr bwMode="auto">
              <a:xfrm>
                <a:off x="3259" y="1118"/>
                <a:ext cx="8" cy="20"/>
              </a:xfrm>
              <a:custGeom>
                <a:avLst/>
                <a:gdLst>
                  <a:gd name="T0" fmla="*/ 0 w 18"/>
                  <a:gd name="T1" fmla="*/ 0 h 46"/>
                  <a:gd name="T2" fmla="*/ 1 w 18"/>
                  <a:gd name="T3" fmla="*/ 26 h 46"/>
                  <a:gd name="T4" fmla="*/ 18 w 18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6">
                    <a:moveTo>
                      <a:pt x="0" y="0"/>
                    </a:moveTo>
                    <a:lnTo>
                      <a:pt x="1" y="26"/>
                    </a:lnTo>
                    <a:lnTo>
                      <a:pt x="18" y="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41" name="Line 73"/>
              <p:cNvSpPr>
                <a:spLocks noChangeShapeType="1"/>
              </p:cNvSpPr>
              <p:nvPr/>
            </p:nvSpPr>
            <p:spPr bwMode="auto">
              <a:xfrm flipH="1">
                <a:off x="3241" y="1024"/>
                <a:ext cx="4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42" name="Line 74"/>
              <p:cNvSpPr>
                <a:spLocks noChangeShapeType="1"/>
              </p:cNvSpPr>
              <p:nvPr/>
            </p:nvSpPr>
            <p:spPr bwMode="auto">
              <a:xfrm flipV="1">
                <a:off x="3337" y="976"/>
                <a:ext cx="20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443" name="Group 75"/>
          <p:cNvGrpSpPr>
            <a:grpSpLocks/>
          </p:cNvGrpSpPr>
          <p:nvPr/>
        </p:nvGrpSpPr>
        <p:grpSpPr bwMode="auto">
          <a:xfrm>
            <a:off x="1154113" y="1676400"/>
            <a:ext cx="2676525" cy="2417763"/>
            <a:chOff x="400" y="1392"/>
            <a:chExt cx="1686" cy="1523"/>
          </a:xfrm>
        </p:grpSpPr>
        <p:grpSp>
          <p:nvGrpSpPr>
            <p:cNvPr id="58444" name="Group 76"/>
            <p:cNvGrpSpPr>
              <a:grpSpLocks/>
            </p:cNvGrpSpPr>
            <p:nvPr/>
          </p:nvGrpSpPr>
          <p:grpSpPr bwMode="auto">
            <a:xfrm>
              <a:off x="400" y="1392"/>
              <a:ext cx="1686" cy="1523"/>
              <a:chOff x="474" y="1284"/>
              <a:chExt cx="1686" cy="1523"/>
            </a:xfrm>
          </p:grpSpPr>
          <p:sp>
            <p:nvSpPr>
              <p:cNvPr id="58445" name="Freeform 77"/>
              <p:cNvSpPr>
                <a:spLocks/>
              </p:cNvSpPr>
              <p:nvPr/>
            </p:nvSpPr>
            <p:spPr bwMode="auto">
              <a:xfrm>
                <a:off x="474" y="1284"/>
                <a:ext cx="1686" cy="1523"/>
              </a:xfrm>
              <a:custGeom>
                <a:avLst/>
                <a:gdLst>
                  <a:gd name="T0" fmla="*/ 1631 w 1686"/>
                  <a:gd name="T1" fmla="*/ 1508 h 1523"/>
                  <a:gd name="T2" fmla="*/ 0 w 1686"/>
                  <a:gd name="T3" fmla="*/ 1109 h 1523"/>
                  <a:gd name="T4" fmla="*/ 2 w 1686"/>
                  <a:gd name="T5" fmla="*/ 0 h 1523"/>
                  <a:gd name="T6" fmla="*/ 1686 w 1686"/>
                  <a:gd name="T7" fmla="*/ 376 h 1523"/>
                  <a:gd name="T8" fmla="*/ 1686 w 1686"/>
                  <a:gd name="T9" fmla="*/ 1523 h 1523"/>
                  <a:gd name="T10" fmla="*/ 1631 w 1686"/>
                  <a:gd name="T11" fmla="*/ 1508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6" h="1523">
                    <a:moveTo>
                      <a:pt x="1631" y="1508"/>
                    </a:moveTo>
                    <a:lnTo>
                      <a:pt x="0" y="1109"/>
                    </a:lnTo>
                    <a:lnTo>
                      <a:pt x="2" y="0"/>
                    </a:lnTo>
                    <a:lnTo>
                      <a:pt x="1686" y="376"/>
                    </a:lnTo>
                    <a:lnTo>
                      <a:pt x="1686" y="1523"/>
                    </a:lnTo>
                    <a:lnTo>
                      <a:pt x="1631" y="1508"/>
                    </a:lnTo>
                    <a:close/>
                  </a:path>
                </a:pathLst>
              </a:custGeom>
              <a:solidFill>
                <a:srgbClr val="00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58446" name="Group 78"/>
              <p:cNvGrpSpPr>
                <a:grpSpLocks/>
              </p:cNvGrpSpPr>
              <p:nvPr/>
            </p:nvGrpSpPr>
            <p:grpSpPr bwMode="auto">
              <a:xfrm>
                <a:off x="766" y="2144"/>
                <a:ext cx="78" cy="112"/>
                <a:chOff x="1171" y="2116"/>
                <a:chExt cx="61" cy="86"/>
              </a:xfrm>
            </p:grpSpPr>
            <p:sp>
              <p:nvSpPr>
                <p:cNvPr id="58447" name="Freeform 79"/>
                <p:cNvSpPr>
                  <a:spLocks/>
                </p:cNvSpPr>
                <p:nvPr/>
              </p:nvSpPr>
              <p:spPr bwMode="auto">
                <a:xfrm>
                  <a:off x="1171" y="2154"/>
                  <a:ext cx="54" cy="48"/>
                </a:xfrm>
                <a:custGeom>
                  <a:avLst/>
                  <a:gdLst>
                    <a:gd name="T0" fmla="*/ 0 w 436"/>
                    <a:gd name="T1" fmla="*/ 386 h 386"/>
                    <a:gd name="T2" fmla="*/ 192 w 436"/>
                    <a:gd name="T3" fmla="*/ 386 h 386"/>
                    <a:gd name="T4" fmla="*/ 343 w 436"/>
                    <a:gd name="T5" fmla="*/ 329 h 386"/>
                    <a:gd name="T6" fmla="*/ 436 w 436"/>
                    <a:gd name="T7" fmla="*/ 194 h 386"/>
                    <a:gd name="T8" fmla="*/ 415 w 436"/>
                    <a:gd name="T9" fmla="*/ 57 h 386"/>
                    <a:gd name="T10" fmla="*/ 295 w 436"/>
                    <a:gd name="T11" fmla="*/ 0 h 386"/>
                    <a:gd name="T12" fmla="*/ 103 w 436"/>
                    <a:gd name="T13" fmla="*/ 0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6" h="386">
                      <a:moveTo>
                        <a:pt x="0" y="386"/>
                      </a:moveTo>
                      <a:lnTo>
                        <a:pt x="192" y="386"/>
                      </a:lnTo>
                      <a:lnTo>
                        <a:pt x="343" y="329"/>
                      </a:lnTo>
                      <a:lnTo>
                        <a:pt x="436" y="194"/>
                      </a:lnTo>
                      <a:lnTo>
                        <a:pt x="415" y="57"/>
                      </a:lnTo>
                      <a:lnTo>
                        <a:pt x="295" y="0"/>
                      </a:lnTo>
                      <a:lnTo>
                        <a:pt x="103" y="0"/>
                      </a:lnTo>
                    </a:path>
                  </a:pathLst>
                </a:custGeom>
                <a:solidFill>
                  <a:srgbClr val="0099CC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48" name="Freeform 80"/>
                <p:cNvSpPr>
                  <a:spLocks/>
                </p:cNvSpPr>
                <p:nvPr/>
              </p:nvSpPr>
              <p:spPr bwMode="auto">
                <a:xfrm>
                  <a:off x="1171" y="2116"/>
                  <a:ext cx="61" cy="86"/>
                </a:xfrm>
                <a:custGeom>
                  <a:avLst/>
                  <a:gdLst>
                    <a:gd name="T0" fmla="*/ 295 w 490"/>
                    <a:gd name="T1" fmla="*/ 307 h 693"/>
                    <a:gd name="T2" fmla="*/ 415 w 490"/>
                    <a:gd name="T3" fmla="*/ 263 h 693"/>
                    <a:gd name="T4" fmla="*/ 490 w 490"/>
                    <a:gd name="T5" fmla="*/ 154 h 693"/>
                    <a:gd name="T6" fmla="*/ 474 w 490"/>
                    <a:gd name="T7" fmla="*/ 45 h 693"/>
                    <a:gd name="T8" fmla="*/ 377 w 490"/>
                    <a:gd name="T9" fmla="*/ 0 h 693"/>
                    <a:gd name="T10" fmla="*/ 185 w 490"/>
                    <a:gd name="T11" fmla="*/ 0 h 693"/>
                    <a:gd name="T12" fmla="*/ 0 w 490"/>
                    <a:gd name="T13" fmla="*/ 693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0" h="693">
                      <a:moveTo>
                        <a:pt x="295" y="307"/>
                      </a:moveTo>
                      <a:lnTo>
                        <a:pt x="415" y="263"/>
                      </a:lnTo>
                      <a:lnTo>
                        <a:pt x="490" y="154"/>
                      </a:lnTo>
                      <a:lnTo>
                        <a:pt x="474" y="45"/>
                      </a:lnTo>
                      <a:lnTo>
                        <a:pt x="377" y="0"/>
                      </a:lnTo>
                      <a:lnTo>
                        <a:pt x="185" y="0"/>
                      </a:lnTo>
                      <a:lnTo>
                        <a:pt x="0" y="693"/>
                      </a:lnTo>
                    </a:path>
                  </a:pathLst>
                </a:custGeom>
                <a:solidFill>
                  <a:srgbClr val="0099CC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449" name="Group 81"/>
              <p:cNvGrpSpPr>
                <a:grpSpLocks/>
              </p:cNvGrpSpPr>
              <p:nvPr/>
            </p:nvGrpSpPr>
            <p:grpSpPr bwMode="auto">
              <a:xfrm>
                <a:off x="1613" y="1933"/>
                <a:ext cx="71" cy="155"/>
                <a:chOff x="1832" y="1953"/>
                <a:chExt cx="56" cy="119"/>
              </a:xfrm>
            </p:grpSpPr>
            <p:sp>
              <p:nvSpPr>
                <p:cNvPr id="58450" name="Line 82"/>
                <p:cNvSpPr>
                  <a:spLocks noChangeShapeType="1"/>
                </p:cNvSpPr>
                <p:nvPr/>
              </p:nvSpPr>
              <p:spPr bwMode="auto">
                <a:xfrm>
                  <a:off x="1833" y="1953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848" y="2071"/>
                  <a:ext cx="17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2" name="Freeform 84"/>
                <p:cNvSpPr>
                  <a:spLocks/>
                </p:cNvSpPr>
                <p:nvPr/>
              </p:nvSpPr>
              <p:spPr bwMode="auto">
                <a:xfrm>
                  <a:off x="1832" y="2049"/>
                  <a:ext cx="16" cy="22"/>
                </a:xfrm>
                <a:custGeom>
                  <a:avLst/>
                  <a:gdLst>
                    <a:gd name="T0" fmla="*/ 0 w 127"/>
                    <a:gd name="T1" fmla="*/ 0 h 173"/>
                    <a:gd name="T2" fmla="*/ 18 w 127"/>
                    <a:gd name="T3" fmla="*/ 122 h 173"/>
                    <a:gd name="T4" fmla="*/ 127 w 127"/>
                    <a:gd name="T5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7" h="173">
                      <a:moveTo>
                        <a:pt x="0" y="0"/>
                      </a:moveTo>
                      <a:lnTo>
                        <a:pt x="18" y="122"/>
                      </a:lnTo>
                      <a:lnTo>
                        <a:pt x="127" y="173"/>
                      </a:lnTo>
                    </a:path>
                  </a:pathLst>
                </a:custGeom>
                <a:solidFill>
                  <a:srgbClr val="0099CC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832" y="2006"/>
                  <a:ext cx="12" cy="4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4" name="Freeform 86"/>
                <p:cNvSpPr>
                  <a:spLocks/>
                </p:cNvSpPr>
                <p:nvPr/>
              </p:nvSpPr>
              <p:spPr bwMode="auto">
                <a:xfrm>
                  <a:off x="1844" y="1984"/>
                  <a:ext cx="27" cy="22"/>
                </a:xfrm>
                <a:custGeom>
                  <a:avLst/>
                  <a:gdLst>
                    <a:gd name="T0" fmla="*/ 220 w 220"/>
                    <a:gd name="T1" fmla="*/ 0 h 173"/>
                    <a:gd name="T2" fmla="*/ 83 w 220"/>
                    <a:gd name="T3" fmla="*/ 50 h 173"/>
                    <a:gd name="T4" fmla="*/ 0 w 220"/>
                    <a:gd name="T5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" h="173">
                      <a:moveTo>
                        <a:pt x="220" y="0"/>
                      </a:moveTo>
                      <a:lnTo>
                        <a:pt x="83" y="50"/>
                      </a:lnTo>
                      <a:lnTo>
                        <a:pt x="0" y="173"/>
                      </a:lnTo>
                    </a:path>
                  </a:pathLst>
                </a:custGeom>
                <a:solidFill>
                  <a:srgbClr val="0099CC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5" name="Line 87"/>
                <p:cNvSpPr>
                  <a:spLocks noChangeShapeType="1"/>
                </p:cNvSpPr>
                <p:nvPr/>
              </p:nvSpPr>
              <p:spPr bwMode="auto">
                <a:xfrm>
                  <a:off x="1871" y="1984"/>
                  <a:ext cx="17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6" name="Line 88"/>
                <p:cNvSpPr>
                  <a:spLocks noChangeShapeType="1"/>
                </p:cNvSpPr>
                <p:nvPr/>
              </p:nvSpPr>
              <p:spPr bwMode="auto">
                <a:xfrm>
                  <a:off x="1848" y="1953"/>
                  <a:ext cx="1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457" name="Group 89"/>
              <p:cNvGrpSpPr>
                <a:grpSpLocks/>
              </p:cNvGrpSpPr>
              <p:nvPr/>
            </p:nvGrpSpPr>
            <p:grpSpPr bwMode="auto">
              <a:xfrm>
                <a:off x="1001" y="1679"/>
                <a:ext cx="162" cy="112"/>
                <a:chOff x="1365" y="1735"/>
                <a:chExt cx="127" cy="87"/>
              </a:xfrm>
            </p:grpSpPr>
            <p:sp>
              <p:nvSpPr>
                <p:cNvPr id="58458" name="Line 90"/>
                <p:cNvSpPr>
                  <a:spLocks noChangeShapeType="1"/>
                </p:cNvSpPr>
                <p:nvPr/>
              </p:nvSpPr>
              <p:spPr bwMode="auto">
                <a:xfrm>
                  <a:off x="1469" y="1782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59" name="Line 91"/>
                <p:cNvSpPr>
                  <a:spLocks noChangeShapeType="1"/>
                </p:cNvSpPr>
                <p:nvPr/>
              </p:nvSpPr>
              <p:spPr bwMode="auto">
                <a:xfrm>
                  <a:off x="1491" y="1782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0" name="Line 92"/>
                <p:cNvSpPr>
                  <a:spLocks noChangeShapeType="1"/>
                </p:cNvSpPr>
                <p:nvPr/>
              </p:nvSpPr>
              <p:spPr bwMode="auto">
                <a:xfrm>
                  <a:off x="1459" y="1803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1" name="Line 93"/>
                <p:cNvSpPr>
                  <a:spLocks noChangeShapeType="1"/>
                </p:cNvSpPr>
                <p:nvPr/>
              </p:nvSpPr>
              <p:spPr bwMode="auto">
                <a:xfrm>
                  <a:off x="1480" y="1803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2" name="Freeform 94"/>
                <p:cNvSpPr>
                  <a:spLocks/>
                </p:cNvSpPr>
                <p:nvPr/>
              </p:nvSpPr>
              <p:spPr bwMode="auto">
                <a:xfrm>
                  <a:off x="1365" y="1735"/>
                  <a:ext cx="57" cy="87"/>
                </a:xfrm>
                <a:custGeom>
                  <a:avLst/>
                  <a:gdLst>
                    <a:gd name="T0" fmla="*/ 0 w 461"/>
                    <a:gd name="T1" fmla="*/ 693 h 693"/>
                    <a:gd name="T2" fmla="*/ 416 w 461"/>
                    <a:gd name="T3" fmla="*/ 0 h 693"/>
                    <a:gd name="T4" fmla="*/ 461 w 461"/>
                    <a:gd name="T5" fmla="*/ 693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1" h="693">
                      <a:moveTo>
                        <a:pt x="0" y="693"/>
                      </a:moveTo>
                      <a:lnTo>
                        <a:pt x="416" y="0"/>
                      </a:lnTo>
                      <a:lnTo>
                        <a:pt x="461" y="693"/>
                      </a:lnTo>
                    </a:path>
                  </a:pathLst>
                </a:custGeom>
                <a:solidFill>
                  <a:srgbClr val="0099CC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63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1379" y="1798"/>
                  <a:ext cx="4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464" name="Group 96"/>
              <p:cNvGrpSpPr>
                <a:grpSpLocks/>
              </p:cNvGrpSpPr>
              <p:nvPr/>
            </p:nvGrpSpPr>
            <p:grpSpPr bwMode="auto">
              <a:xfrm>
                <a:off x="882" y="1696"/>
                <a:ext cx="751" cy="450"/>
                <a:chOff x="1007" y="1378"/>
                <a:chExt cx="709" cy="425"/>
              </a:xfrm>
            </p:grpSpPr>
            <p:grpSp>
              <p:nvGrpSpPr>
                <p:cNvPr id="58465" name="Group 97"/>
                <p:cNvGrpSpPr>
                  <a:grpSpLocks/>
                </p:cNvGrpSpPr>
                <p:nvPr/>
              </p:nvGrpSpPr>
              <p:grpSpPr bwMode="auto">
                <a:xfrm>
                  <a:off x="1007" y="1378"/>
                  <a:ext cx="709" cy="425"/>
                  <a:chOff x="1262" y="1770"/>
                  <a:chExt cx="586" cy="347"/>
                </a:xfrm>
              </p:grpSpPr>
              <p:sp>
                <p:nvSpPr>
                  <p:cNvPr id="5846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2" y="1770"/>
                    <a:ext cx="210" cy="347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6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472" y="1770"/>
                    <a:ext cx="376" cy="183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68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2" y="1953"/>
                    <a:ext cx="586" cy="16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8469" name="Freeform 101"/>
                <p:cNvSpPr>
                  <a:spLocks/>
                </p:cNvSpPr>
                <p:nvPr/>
              </p:nvSpPr>
              <p:spPr bwMode="auto">
                <a:xfrm>
                  <a:off x="1039" y="1400"/>
                  <a:ext cx="621" cy="384"/>
                </a:xfrm>
                <a:custGeom>
                  <a:avLst/>
                  <a:gdLst>
                    <a:gd name="T0" fmla="*/ 226 w 621"/>
                    <a:gd name="T1" fmla="*/ 0 h 384"/>
                    <a:gd name="T2" fmla="*/ 621 w 621"/>
                    <a:gd name="T3" fmla="*/ 192 h 384"/>
                    <a:gd name="T4" fmla="*/ 0 w 621"/>
                    <a:gd name="T5" fmla="*/ 384 h 384"/>
                    <a:gd name="T6" fmla="*/ 226 w 621"/>
                    <a:gd name="T7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1" h="384">
                      <a:moveTo>
                        <a:pt x="226" y="0"/>
                      </a:moveTo>
                      <a:lnTo>
                        <a:pt x="621" y="192"/>
                      </a:lnTo>
                      <a:lnTo>
                        <a:pt x="0" y="384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8470" name="Group 102"/>
            <p:cNvGrpSpPr>
              <a:grpSpLocks/>
            </p:cNvGrpSpPr>
            <p:nvPr/>
          </p:nvGrpSpPr>
          <p:grpSpPr bwMode="auto">
            <a:xfrm>
              <a:off x="480" y="1488"/>
              <a:ext cx="84" cy="111"/>
              <a:chOff x="774" y="1626"/>
              <a:chExt cx="79" cy="105"/>
            </a:xfrm>
          </p:grpSpPr>
          <p:sp>
            <p:nvSpPr>
              <p:cNvPr id="58471" name="Freeform 103"/>
              <p:cNvSpPr>
                <a:spLocks/>
              </p:cNvSpPr>
              <p:nvPr/>
            </p:nvSpPr>
            <p:spPr bwMode="auto">
              <a:xfrm>
                <a:off x="774" y="1626"/>
                <a:ext cx="57" cy="105"/>
              </a:xfrm>
              <a:custGeom>
                <a:avLst/>
                <a:gdLst>
                  <a:gd name="T0" fmla="*/ 0 w 378"/>
                  <a:gd name="T1" fmla="*/ 694 h 694"/>
                  <a:gd name="T2" fmla="*/ 186 w 378"/>
                  <a:gd name="T3" fmla="*/ 0 h 694"/>
                  <a:gd name="T4" fmla="*/ 378 w 378"/>
                  <a:gd name="T5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8" h="694">
                    <a:moveTo>
                      <a:pt x="0" y="694"/>
                    </a:moveTo>
                    <a:lnTo>
                      <a:pt x="186" y="0"/>
                    </a:lnTo>
                    <a:lnTo>
                      <a:pt x="378" y="0"/>
                    </a:lnTo>
                  </a:path>
                </a:pathLst>
              </a:custGeom>
              <a:solidFill>
                <a:srgbClr val="0099CC"/>
              </a:solidFill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72" name="Freeform 104"/>
              <p:cNvSpPr>
                <a:spLocks/>
              </p:cNvSpPr>
              <p:nvPr/>
            </p:nvSpPr>
            <p:spPr bwMode="auto">
              <a:xfrm>
                <a:off x="815" y="1626"/>
                <a:ext cx="38" cy="58"/>
              </a:xfrm>
              <a:custGeom>
                <a:avLst/>
                <a:gdLst>
                  <a:gd name="T0" fmla="*/ 0 w 244"/>
                  <a:gd name="T1" fmla="*/ 385 h 385"/>
                  <a:gd name="T2" fmla="*/ 151 w 244"/>
                  <a:gd name="T3" fmla="*/ 329 h 385"/>
                  <a:gd name="T4" fmla="*/ 244 w 244"/>
                  <a:gd name="T5" fmla="*/ 193 h 385"/>
                  <a:gd name="T6" fmla="*/ 224 w 244"/>
                  <a:gd name="T7" fmla="*/ 57 h 385"/>
                  <a:gd name="T8" fmla="*/ 103 w 244"/>
                  <a:gd name="T9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385">
                    <a:moveTo>
                      <a:pt x="0" y="385"/>
                    </a:moveTo>
                    <a:lnTo>
                      <a:pt x="151" y="329"/>
                    </a:lnTo>
                    <a:lnTo>
                      <a:pt x="244" y="193"/>
                    </a:lnTo>
                    <a:lnTo>
                      <a:pt x="224" y="57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0099CC"/>
              </a:solidFill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73" name="Line 105"/>
              <p:cNvSpPr>
                <a:spLocks noChangeShapeType="1"/>
              </p:cNvSpPr>
              <p:nvPr/>
            </p:nvSpPr>
            <p:spPr bwMode="auto">
              <a:xfrm flipH="1">
                <a:off x="786" y="1684"/>
                <a:ext cx="29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474" name="Group 106"/>
          <p:cNvGrpSpPr>
            <a:grpSpLocks/>
          </p:cNvGrpSpPr>
          <p:nvPr/>
        </p:nvGrpSpPr>
        <p:grpSpPr bwMode="auto">
          <a:xfrm>
            <a:off x="1154113" y="3435350"/>
            <a:ext cx="2660650" cy="842963"/>
            <a:chOff x="400" y="2500"/>
            <a:chExt cx="1676" cy="531"/>
          </a:xfrm>
        </p:grpSpPr>
        <p:grpSp>
          <p:nvGrpSpPr>
            <p:cNvPr id="58475" name="Group 107"/>
            <p:cNvGrpSpPr>
              <a:grpSpLocks/>
            </p:cNvGrpSpPr>
            <p:nvPr/>
          </p:nvGrpSpPr>
          <p:grpSpPr bwMode="auto">
            <a:xfrm>
              <a:off x="1028" y="2735"/>
              <a:ext cx="68" cy="79"/>
              <a:chOff x="1429" y="2480"/>
              <a:chExt cx="53" cy="60"/>
            </a:xfrm>
          </p:grpSpPr>
          <p:sp>
            <p:nvSpPr>
              <p:cNvPr id="58476" name="Freeform 108"/>
              <p:cNvSpPr>
                <a:spLocks/>
              </p:cNvSpPr>
              <p:nvPr/>
            </p:nvSpPr>
            <p:spPr bwMode="auto">
              <a:xfrm>
                <a:off x="1469" y="2529"/>
                <a:ext cx="4" cy="11"/>
              </a:xfrm>
              <a:custGeom>
                <a:avLst/>
                <a:gdLst>
                  <a:gd name="T0" fmla="*/ 0 w 37"/>
                  <a:gd name="T1" fmla="*/ 0 h 90"/>
                  <a:gd name="T2" fmla="*/ 4 w 37"/>
                  <a:gd name="T3" fmla="*/ 50 h 90"/>
                  <a:gd name="T4" fmla="*/ 37 w 37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90">
                    <a:moveTo>
                      <a:pt x="0" y="0"/>
                    </a:moveTo>
                    <a:lnTo>
                      <a:pt x="4" y="50"/>
                    </a:lnTo>
                    <a:lnTo>
                      <a:pt x="37" y="9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77" name="Freeform 109"/>
              <p:cNvSpPr>
                <a:spLocks/>
              </p:cNvSpPr>
              <p:nvPr/>
            </p:nvSpPr>
            <p:spPr bwMode="auto">
              <a:xfrm>
                <a:off x="1429" y="2480"/>
                <a:ext cx="40" cy="58"/>
              </a:xfrm>
              <a:custGeom>
                <a:avLst/>
                <a:gdLst>
                  <a:gd name="T0" fmla="*/ 235 w 318"/>
                  <a:gd name="T1" fmla="*/ 0 h 465"/>
                  <a:gd name="T2" fmla="*/ 167 w 318"/>
                  <a:gd name="T3" fmla="*/ 0 h 465"/>
                  <a:gd name="T4" fmla="*/ 110 w 318"/>
                  <a:gd name="T5" fmla="*/ 20 h 465"/>
                  <a:gd name="T6" fmla="*/ 78 w 318"/>
                  <a:gd name="T7" fmla="*/ 72 h 465"/>
                  <a:gd name="T8" fmla="*/ 0 w 318"/>
                  <a:gd name="T9" fmla="*/ 364 h 465"/>
                  <a:gd name="T10" fmla="*/ 14 w 318"/>
                  <a:gd name="T11" fmla="*/ 433 h 465"/>
                  <a:gd name="T12" fmla="*/ 77 w 318"/>
                  <a:gd name="T13" fmla="*/ 465 h 465"/>
                  <a:gd name="T14" fmla="*/ 151 w 318"/>
                  <a:gd name="T15" fmla="*/ 465 h 465"/>
                  <a:gd name="T16" fmla="*/ 318 w 318"/>
                  <a:gd name="T17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465">
                    <a:moveTo>
                      <a:pt x="235" y="0"/>
                    </a:moveTo>
                    <a:lnTo>
                      <a:pt x="167" y="0"/>
                    </a:lnTo>
                    <a:lnTo>
                      <a:pt x="110" y="20"/>
                    </a:lnTo>
                    <a:lnTo>
                      <a:pt x="78" y="72"/>
                    </a:lnTo>
                    <a:lnTo>
                      <a:pt x="0" y="364"/>
                    </a:lnTo>
                    <a:lnTo>
                      <a:pt x="14" y="433"/>
                    </a:lnTo>
                    <a:lnTo>
                      <a:pt x="77" y="465"/>
                    </a:lnTo>
                    <a:lnTo>
                      <a:pt x="151" y="465"/>
                    </a:lnTo>
                    <a:lnTo>
                      <a:pt x="318" y="37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78" name="Line 110"/>
              <p:cNvSpPr>
                <a:spLocks noChangeShapeType="1"/>
              </p:cNvSpPr>
              <p:nvPr/>
            </p:nvSpPr>
            <p:spPr bwMode="auto">
              <a:xfrm flipH="1">
                <a:off x="1459" y="2480"/>
                <a:ext cx="2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79" name="Line 111"/>
              <p:cNvSpPr>
                <a:spLocks noChangeShapeType="1"/>
              </p:cNvSpPr>
              <p:nvPr/>
            </p:nvSpPr>
            <p:spPr bwMode="auto">
              <a:xfrm flipH="1">
                <a:off x="1469" y="2480"/>
                <a:ext cx="13" cy="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480" name="Freeform 112"/>
            <p:cNvSpPr>
              <a:spLocks/>
            </p:cNvSpPr>
            <p:nvPr/>
          </p:nvSpPr>
          <p:spPr bwMode="auto">
            <a:xfrm>
              <a:off x="765" y="2635"/>
              <a:ext cx="64" cy="111"/>
            </a:xfrm>
            <a:custGeom>
              <a:avLst/>
              <a:gdLst>
                <a:gd name="T0" fmla="*/ 186 w 395"/>
                <a:gd name="T1" fmla="*/ 0 h 694"/>
                <a:gd name="T2" fmla="*/ 0 w 395"/>
                <a:gd name="T3" fmla="*/ 694 h 694"/>
                <a:gd name="T4" fmla="*/ 173 w 395"/>
                <a:gd name="T5" fmla="*/ 694 h 694"/>
                <a:gd name="T6" fmla="*/ 278 w 395"/>
                <a:gd name="T7" fmla="*/ 654 h 694"/>
                <a:gd name="T8" fmla="*/ 343 w 395"/>
                <a:gd name="T9" fmla="*/ 559 h 694"/>
                <a:gd name="T10" fmla="*/ 395 w 395"/>
                <a:gd name="T11" fmla="*/ 366 h 694"/>
                <a:gd name="T12" fmla="*/ 381 w 395"/>
                <a:gd name="T13" fmla="*/ 271 h 694"/>
                <a:gd name="T14" fmla="*/ 296 w 395"/>
                <a:gd name="T15" fmla="*/ 232 h 694"/>
                <a:gd name="T16" fmla="*/ 124 w 395"/>
                <a:gd name="T17" fmla="*/ 23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694">
                  <a:moveTo>
                    <a:pt x="186" y="0"/>
                  </a:moveTo>
                  <a:lnTo>
                    <a:pt x="0" y="694"/>
                  </a:lnTo>
                  <a:lnTo>
                    <a:pt x="173" y="694"/>
                  </a:lnTo>
                  <a:lnTo>
                    <a:pt x="278" y="654"/>
                  </a:lnTo>
                  <a:lnTo>
                    <a:pt x="343" y="559"/>
                  </a:lnTo>
                  <a:lnTo>
                    <a:pt x="395" y="366"/>
                  </a:lnTo>
                  <a:lnTo>
                    <a:pt x="381" y="271"/>
                  </a:lnTo>
                  <a:lnTo>
                    <a:pt x="296" y="232"/>
                  </a:lnTo>
                  <a:lnTo>
                    <a:pt x="124" y="23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481" name="Group 113"/>
            <p:cNvGrpSpPr>
              <a:grpSpLocks/>
            </p:cNvGrpSpPr>
            <p:nvPr/>
          </p:nvGrpSpPr>
          <p:grpSpPr bwMode="auto">
            <a:xfrm>
              <a:off x="1534" y="2854"/>
              <a:ext cx="51" cy="76"/>
              <a:chOff x="1824" y="2571"/>
              <a:chExt cx="40" cy="59"/>
            </a:xfrm>
          </p:grpSpPr>
          <p:sp>
            <p:nvSpPr>
              <p:cNvPr id="58482" name="Line 114"/>
              <p:cNvSpPr>
                <a:spLocks noChangeShapeType="1"/>
              </p:cNvSpPr>
              <p:nvPr/>
            </p:nvSpPr>
            <p:spPr bwMode="auto">
              <a:xfrm flipH="1">
                <a:off x="1837" y="2629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83" name="Freeform 115"/>
              <p:cNvSpPr>
                <a:spLocks/>
              </p:cNvSpPr>
              <p:nvPr/>
            </p:nvSpPr>
            <p:spPr bwMode="auto">
              <a:xfrm>
                <a:off x="1824" y="2612"/>
                <a:ext cx="13" cy="17"/>
              </a:xfrm>
              <a:custGeom>
                <a:avLst/>
                <a:gdLst>
                  <a:gd name="T0" fmla="*/ 0 w 99"/>
                  <a:gd name="T1" fmla="*/ 0 h 135"/>
                  <a:gd name="T2" fmla="*/ 15 w 99"/>
                  <a:gd name="T3" fmla="*/ 95 h 135"/>
                  <a:gd name="T4" fmla="*/ 99 w 99"/>
                  <a:gd name="T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135">
                    <a:moveTo>
                      <a:pt x="0" y="0"/>
                    </a:moveTo>
                    <a:lnTo>
                      <a:pt x="15" y="95"/>
                    </a:lnTo>
                    <a:lnTo>
                      <a:pt x="99" y="13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84" name="Line 116"/>
              <p:cNvSpPr>
                <a:spLocks noChangeShapeType="1"/>
              </p:cNvSpPr>
              <p:nvPr/>
            </p:nvSpPr>
            <p:spPr bwMode="auto">
              <a:xfrm flipV="1">
                <a:off x="1824" y="2588"/>
                <a:ext cx="7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85" name="Freeform 117"/>
              <p:cNvSpPr>
                <a:spLocks/>
              </p:cNvSpPr>
              <p:nvPr/>
            </p:nvSpPr>
            <p:spPr bwMode="auto">
              <a:xfrm>
                <a:off x="1831" y="2571"/>
                <a:ext cx="21" cy="17"/>
              </a:xfrm>
              <a:custGeom>
                <a:avLst/>
                <a:gdLst>
                  <a:gd name="T0" fmla="*/ 171 w 171"/>
                  <a:gd name="T1" fmla="*/ 0 h 135"/>
                  <a:gd name="T2" fmla="*/ 66 w 171"/>
                  <a:gd name="T3" fmla="*/ 39 h 135"/>
                  <a:gd name="T4" fmla="*/ 0 w 171"/>
                  <a:gd name="T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" h="135">
                    <a:moveTo>
                      <a:pt x="171" y="0"/>
                    </a:moveTo>
                    <a:lnTo>
                      <a:pt x="66" y="39"/>
                    </a:lnTo>
                    <a:lnTo>
                      <a:pt x="0" y="13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86" name="Line 118"/>
              <p:cNvSpPr>
                <a:spLocks noChangeShapeType="1"/>
              </p:cNvSpPr>
              <p:nvPr/>
            </p:nvSpPr>
            <p:spPr bwMode="auto">
              <a:xfrm>
                <a:off x="1852" y="2571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487" name="Line 119"/>
            <p:cNvSpPr>
              <a:spLocks noChangeShapeType="1"/>
            </p:cNvSpPr>
            <p:nvPr/>
          </p:nvSpPr>
          <p:spPr bwMode="auto">
            <a:xfrm flipH="1" flipV="1">
              <a:off x="400" y="2500"/>
              <a:ext cx="415" cy="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8" name="Line 120"/>
            <p:cNvSpPr>
              <a:spLocks noChangeShapeType="1"/>
            </p:cNvSpPr>
            <p:nvPr/>
          </p:nvSpPr>
          <p:spPr bwMode="auto">
            <a:xfrm>
              <a:off x="815" y="2602"/>
              <a:ext cx="750" cy="1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9" name="Line 121"/>
            <p:cNvSpPr>
              <a:spLocks noChangeShapeType="1"/>
            </p:cNvSpPr>
            <p:nvPr/>
          </p:nvSpPr>
          <p:spPr bwMode="auto">
            <a:xfrm>
              <a:off x="1565" y="2789"/>
              <a:ext cx="487" cy="11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0" name="Line 122"/>
            <p:cNvSpPr>
              <a:spLocks noChangeShapeType="1"/>
            </p:cNvSpPr>
            <p:nvPr/>
          </p:nvSpPr>
          <p:spPr bwMode="auto">
            <a:xfrm flipH="1" flipV="1">
              <a:off x="400" y="2503"/>
              <a:ext cx="132" cy="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491" name="Line 123"/>
            <p:cNvSpPr>
              <a:spLocks noChangeShapeType="1"/>
            </p:cNvSpPr>
            <p:nvPr/>
          </p:nvSpPr>
          <p:spPr bwMode="auto">
            <a:xfrm flipH="1" flipV="1">
              <a:off x="1944" y="2883"/>
              <a:ext cx="132" cy="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8492" name="Group 124"/>
            <p:cNvGrpSpPr>
              <a:grpSpLocks/>
            </p:cNvGrpSpPr>
            <p:nvPr/>
          </p:nvGrpSpPr>
          <p:grpSpPr bwMode="auto">
            <a:xfrm>
              <a:off x="1767" y="2880"/>
              <a:ext cx="153" cy="151"/>
              <a:chOff x="4560" y="240"/>
              <a:chExt cx="120" cy="83"/>
            </a:xfrm>
          </p:grpSpPr>
          <p:sp>
            <p:nvSpPr>
              <p:cNvPr id="58493" name="Freeform 125"/>
              <p:cNvSpPr>
                <a:spLocks/>
              </p:cNvSpPr>
              <p:nvPr/>
            </p:nvSpPr>
            <p:spPr bwMode="auto">
              <a:xfrm>
                <a:off x="4560" y="240"/>
                <a:ext cx="45" cy="72"/>
              </a:xfrm>
              <a:custGeom>
                <a:avLst/>
                <a:gdLst>
                  <a:gd name="T0" fmla="*/ 0 w 201"/>
                  <a:gd name="T1" fmla="*/ 359 h 359"/>
                  <a:gd name="T2" fmla="*/ 99 w 201"/>
                  <a:gd name="T3" fmla="*/ 0 h 359"/>
                  <a:gd name="T4" fmla="*/ 201 w 201"/>
                  <a:gd name="T5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359">
                    <a:moveTo>
                      <a:pt x="0" y="359"/>
                    </a:moveTo>
                    <a:lnTo>
                      <a:pt x="99" y="0"/>
                    </a:lnTo>
                    <a:lnTo>
                      <a:pt x="201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94" name="Freeform 126"/>
              <p:cNvSpPr>
                <a:spLocks/>
              </p:cNvSpPr>
              <p:nvPr/>
            </p:nvSpPr>
            <p:spPr bwMode="auto">
              <a:xfrm>
                <a:off x="4593" y="240"/>
                <a:ext cx="27" cy="40"/>
              </a:xfrm>
              <a:custGeom>
                <a:avLst/>
                <a:gdLst>
                  <a:gd name="T0" fmla="*/ 0 w 129"/>
                  <a:gd name="T1" fmla="*/ 199 h 199"/>
                  <a:gd name="T2" fmla="*/ 80 w 129"/>
                  <a:gd name="T3" fmla="*/ 170 h 199"/>
                  <a:gd name="T4" fmla="*/ 129 w 129"/>
                  <a:gd name="T5" fmla="*/ 100 h 199"/>
                  <a:gd name="T6" fmla="*/ 119 w 129"/>
                  <a:gd name="T7" fmla="*/ 29 h 199"/>
                  <a:gd name="T8" fmla="*/ 55 w 129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99">
                    <a:moveTo>
                      <a:pt x="0" y="199"/>
                    </a:moveTo>
                    <a:lnTo>
                      <a:pt x="80" y="170"/>
                    </a:lnTo>
                    <a:lnTo>
                      <a:pt x="129" y="100"/>
                    </a:lnTo>
                    <a:lnTo>
                      <a:pt x="119" y="29"/>
                    </a:lnTo>
                    <a:lnTo>
                      <a:pt x="55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95" name="Line 127"/>
              <p:cNvSpPr>
                <a:spLocks noChangeShapeType="1"/>
              </p:cNvSpPr>
              <p:nvPr/>
            </p:nvSpPr>
            <p:spPr bwMode="auto">
              <a:xfrm flipV="1">
                <a:off x="4634" y="274"/>
                <a:ext cx="16" cy="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96" name="Line 128"/>
              <p:cNvSpPr>
                <a:spLocks noChangeShapeType="1"/>
              </p:cNvSpPr>
              <p:nvPr/>
            </p:nvSpPr>
            <p:spPr bwMode="auto">
              <a:xfrm>
                <a:off x="4643" y="296"/>
                <a:ext cx="3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97" name="Line 129"/>
              <p:cNvSpPr>
                <a:spLocks noChangeShapeType="1"/>
              </p:cNvSpPr>
              <p:nvPr/>
            </p:nvSpPr>
            <p:spPr bwMode="auto">
              <a:xfrm flipH="1">
                <a:off x="4665" y="274"/>
                <a:ext cx="15" cy="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498" name="Group 130"/>
          <p:cNvGrpSpPr>
            <a:grpSpLocks/>
          </p:cNvGrpSpPr>
          <p:nvPr/>
        </p:nvGrpSpPr>
        <p:grpSpPr bwMode="auto">
          <a:xfrm>
            <a:off x="1811338" y="2351088"/>
            <a:ext cx="1190625" cy="1543050"/>
            <a:chOff x="882" y="1698"/>
            <a:chExt cx="750" cy="972"/>
          </a:xfrm>
        </p:grpSpPr>
        <p:sp>
          <p:nvSpPr>
            <p:cNvPr id="58499" name="Line 131"/>
            <p:cNvSpPr>
              <a:spLocks noChangeShapeType="1"/>
            </p:cNvSpPr>
            <p:nvPr/>
          </p:nvSpPr>
          <p:spPr bwMode="auto">
            <a:xfrm>
              <a:off x="882" y="214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500" name="Line 132"/>
            <p:cNvSpPr>
              <a:spLocks noChangeShapeType="1"/>
            </p:cNvSpPr>
            <p:nvPr/>
          </p:nvSpPr>
          <p:spPr bwMode="auto">
            <a:xfrm>
              <a:off x="1632" y="209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501" name="Line 133"/>
            <p:cNvSpPr>
              <a:spLocks noChangeShapeType="1"/>
            </p:cNvSpPr>
            <p:nvPr/>
          </p:nvSpPr>
          <p:spPr bwMode="auto">
            <a:xfrm>
              <a:off x="1158" y="1698"/>
              <a:ext cx="0" cy="8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8502" name="Rectangle 134"/>
          <p:cNvSpPr>
            <a:spLocks noChangeArrowheads="1"/>
          </p:cNvSpPr>
          <p:nvPr/>
        </p:nvSpPr>
        <p:spPr bwMode="auto">
          <a:xfrm>
            <a:off x="683568" y="4414838"/>
            <a:ext cx="4802188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dirty="0">
                <a:ea typeface="隶书" pitchFamily="49" charset="-122"/>
              </a:rPr>
              <a:t>投影特性</a:t>
            </a:r>
            <a:r>
              <a:rPr lang="zh-CN" altLang="en-US" dirty="0">
                <a:ea typeface="楷体_GB2312" pitchFamily="49" charset="-122"/>
              </a:rPr>
              <a:t> ： </a:t>
            </a:r>
            <a:endParaRPr lang="zh-CN" altLang="en-US" dirty="0" smtClean="0"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dirty="0" smtClean="0">
                <a:ea typeface="楷体_GB2312" pitchFamily="49" charset="-122"/>
              </a:rPr>
              <a:t>(1)  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水平投影</a:t>
            </a:r>
            <a:r>
              <a:rPr lang="zh-CN" altLang="en-US" dirty="0" smtClean="0">
                <a:ea typeface="隶书" pitchFamily="49" charset="-122"/>
              </a:rPr>
              <a:t>积聚为一条直线；</a:t>
            </a:r>
            <a:endParaRPr lang="zh-CN" altLang="en-US" dirty="0">
              <a:ea typeface="楷体_GB2312" pitchFamily="49" charset="-122"/>
              <a:sym typeface="Math1" pitchFamily="2" charset="2"/>
            </a:endParaRPr>
          </a:p>
        </p:txBody>
      </p:sp>
      <p:sp>
        <p:nvSpPr>
          <p:cNvPr id="58503" name="Rectangle 135"/>
          <p:cNvSpPr>
            <a:spLocks noChangeArrowheads="1"/>
          </p:cNvSpPr>
          <p:nvPr/>
        </p:nvSpPr>
        <p:spPr bwMode="auto">
          <a:xfrm>
            <a:off x="619125" y="5254625"/>
            <a:ext cx="632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>
                <a:ea typeface="楷体_GB2312" pitchFamily="49" charset="-122"/>
              </a:rPr>
              <a:t>  (2)  </a:t>
            </a:r>
            <a:r>
              <a:rPr lang="zh-CN" altLang="en-US">
                <a:ea typeface="隶书" pitchFamily="49" charset="-122"/>
                <a:sym typeface="Symbol" pitchFamily="18" charset="2"/>
              </a:rPr>
              <a:t>正面投影和侧面投影为原形的</a:t>
            </a:r>
            <a:r>
              <a:rPr lang="zh-CN" altLang="en-US">
                <a:ea typeface="隶书" pitchFamily="49" charset="-122"/>
              </a:rPr>
              <a:t>类似形；</a:t>
            </a:r>
            <a:endParaRPr lang="zh-CN" altLang="en-US">
              <a:ea typeface="楷体_GB2312" pitchFamily="49" charset="-122"/>
              <a:sym typeface="Math1" pitchFamily="2" charset="2"/>
            </a:endParaRPr>
          </a:p>
        </p:txBody>
      </p:sp>
      <p:sp>
        <p:nvSpPr>
          <p:cNvPr id="58504" name="Rectangle 136"/>
          <p:cNvSpPr>
            <a:spLocks noChangeArrowheads="1"/>
          </p:cNvSpPr>
          <p:nvPr/>
        </p:nvSpPr>
        <p:spPr bwMode="auto">
          <a:xfrm>
            <a:off x="723900" y="5707063"/>
            <a:ext cx="819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>
                <a:ea typeface="楷体_GB2312" pitchFamily="49" charset="-122"/>
              </a:rPr>
              <a:t> (3)  </a:t>
            </a:r>
            <a:r>
              <a:rPr lang="zh-CN" altLang="en-US">
                <a:ea typeface="隶书" pitchFamily="49" charset="-122"/>
              </a:rPr>
              <a:t>水平投影与</a:t>
            </a:r>
            <a:r>
              <a:rPr lang="en-US" altLang="zh-CN" i="1">
                <a:ea typeface="楷体_GB2312" pitchFamily="49" charset="-122"/>
              </a:rPr>
              <a:t>OX</a:t>
            </a:r>
            <a:r>
              <a:rPr lang="zh-CN" altLang="en-US">
                <a:ea typeface="楷体_GB2312" pitchFamily="49" charset="-122"/>
              </a:rPr>
              <a:t>、 </a:t>
            </a:r>
            <a:r>
              <a:rPr lang="en-US" altLang="zh-CN" i="1">
                <a:ea typeface="楷体_GB2312" pitchFamily="49" charset="-122"/>
              </a:rPr>
              <a:t>OY</a:t>
            </a:r>
            <a:r>
              <a:rPr lang="en-US" altLang="zh-CN" b="1" i="1">
                <a:latin typeface="ISOCP" pitchFamily="2" charset="0"/>
                <a:ea typeface="楷体_GB2312" pitchFamily="49" charset="-122"/>
              </a:rPr>
              <a:t> </a:t>
            </a:r>
            <a:r>
              <a:rPr lang="zh-CN" altLang="en-US">
                <a:ea typeface="隶书" pitchFamily="49" charset="-122"/>
              </a:rPr>
              <a:t>的夹角</a:t>
            </a:r>
            <a:r>
              <a:rPr lang="zh-CN" altLang="zh-CN">
                <a:ea typeface="隶书" pitchFamily="49" charset="-122"/>
              </a:rPr>
              <a:t>反映</a:t>
            </a:r>
            <a:r>
              <a:rPr lang="en-US" altLang="zh-CN" i="1">
                <a:latin typeface="Symbol" pitchFamily="18" charset="2"/>
                <a:ea typeface="楷体_GB2312" pitchFamily="49" charset="-122"/>
                <a:sym typeface="Symbol" pitchFamily="18" charset="2"/>
              </a:rPr>
              <a:t>b</a:t>
            </a:r>
            <a:r>
              <a:rPr lang="zh-CN" altLang="en-US">
                <a:ea typeface="楷体_GB2312" pitchFamily="49" charset="-122"/>
                <a:sym typeface="Math1" pitchFamily="2" charset="2"/>
              </a:rPr>
              <a:t>、</a:t>
            </a:r>
            <a:r>
              <a:rPr lang="zh-CN" altLang="en-US" i="1">
                <a:ea typeface="楷体_GB2312" pitchFamily="49" charset="-122"/>
                <a:sym typeface="Symbol" pitchFamily="18" charset="2"/>
              </a:rPr>
              <a:t>  </a:t>
            </a:r>
            <a:r>
              <a:rPr lang="zh-CN" altLang="en-US">
                <a:latin typeface="隶书" pitchFamily="49" charset="-122"/>
                <a:ea typeface="隶书" pitchFamily="49" charset="-122"/>
                <a:sym typeface="Math1" pitchFamily="2" charset="2"/>
              </a:rPr>
              <a:t>角的真实大小。</a:t>
            </a:r>
          </a:p>
        </p:txBody>
      </p:sp>
      <p:grpSp>
        <p:nvGrpSpPr>
          <p:cNvPr id="58505" name="Group 137"/>
          <p:cNvGrpSpPr>
            <a:grpSpLocks/>
          </p:cNvGrpSpPr>
          <p:nvPr/>
        </p:nvGrpSpPr>
        <p:grpSpPr bwMode="auto">
          <a:xfrm>
            <a:off x="5095875" y="1927225"/>
            <a:ext cx="2789238" cy="836613"/>
            <a:chOff x="3017" y="1125"/>
            <a:chExt cx="1726" cy="508"/>
          </a:xfrm>
        </p:grpSpPr>
        <p:sp>
          <p:nvSpPr>
            <p:cNvPr id="58506" name="Line 138"/>
            <p:cNvSpPr>
              <a:spLocks noChangeShapeType="1"/>
            </p:cNvSpPr>
            <p:nvPr/>
          </p:nvSpPr>
          <p:spPr bwMode="auto">
            <a:xfrm flipH="1">
              <a:off x="3017" y="1631"/>
              <a:ext cx="1238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7" name="Line 139"/>
            <p:cNvSpPr>
              <a:spLocks noChangeShapeType="1"/>
            </p:cNvSpPr>
            <p:nvPr/>
          </p:nvSpPr>
          <p:spPr bwMode="auto">
            <a:xfrm flipH="1">
              <a:off x="3228" y="1125"/>
              <a:ext cx="117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8" name="Line 140"/>
            <p:cNvSpPr>
              <a:spLocks noChangeShapeType="1"/>
            </p:cNvSpPr>
            <p:nvPr/>
          </p:nvSpPr>
          <p:spPr bwMode="auto">
            <a:xfrm flipH="1">
              <a:off x="3589" y="1238"/>
              <a:ext cx="1154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509" name="Group 141"/>
          <p:cNvGrpSpPr>
            <a:grpSpLocks/>
          </p:cNvGrpSpPr>
          <p:nvPr/>
        </p:nvGrpSpPr>
        <p:grpSpPr bwMode="auto">
          <a:xfrm>
            <a:off x="7021513" y="1609725"/>
            <a:ext cx="1262062" cy="1497013"/>
            <a:chOff x="4209" y="933"/>
            <a:chExt cx="781" cy="906"/>
          </a:xfrm>
        </p:grpSpPr>
        <p:grpSp>
          <p:nvGrpSpPr>
            <p:cNvPr id="58510" name="Group 142"/>
            <p:cNvGrpSpPr>
              <a:grpSpLocks/>
            </p:cNvGrpSpPr>
            <p:nvPr/>
          </p:nvGrpSpPr>
          <p:grpSpPr bwMode="auto">
            <a:xfrm>
              <a:off x="4209" y="1707"/>
              <a:ext cx="175" cy="132"/>
              <a:chOff x="4094" y="1437"/>
              <a:chExt cx="224" cy="168"/>
            </a:xfrm>
          </p:grpSpPr>
          <p:sp>
            <p:nvSpPr>
              <p:cNvPr id="58511" name="Freeform 143"/>
              <p:cNvSpPr>
                <a:spLocks/>
              </p:cNvSpPr>
              <p:nvPr/>
            </p:nvSpPr>
            <p:spPr bwMode="auto">
              <a:xfrm>
                <a:off x="4094" y="1437"/>
                <a:ext cx="92" cy="168"/>
              </a:xfrm>
              <a:custGeom>
                <a:avLst/>
                <a:gdLst>
                  <a:gd name="T0" fmla="*/ 97 w 208"/>
                  <a:gd name="T1" fmla="*/ 0 h 358"/>
                  <a:gd name="T2" fmla="*/ 0 w 208"/>
                  <a:gd name="T3" fmla="*/ 358 h 358"/>
                  <a:gd name="T4" fmla="*/ 91 w 208"/>
                  <a:gd name="T5" fmla="*/ 358 h 358"/>
                  <a:gd name="T6" fmla="*/ 147 w 208"/>
                  <a:gd name="T7" fmla="*/ 338 h 358"/>
                  <a:gd name="T8" fmla="*/ 182 w 208"/>
                  <a:gd name="T9" fmla="*/ 289 h 358"/>
                  <a:gd name="T10" fmla="*/ 208 w 208"/>
                  <a:gd name="T11" fmla="*/ 189 h 358"/>
                  <a:gd name="T12" fmla="*/ 201 w 208"/>
                  <a:gd name="T13" fmla="*/ 140 h 358"/>
                  <a:gd name="T14" fmla="*/ 157 w 208"/>
                  <a:gd name="T15" fmla="*/ 120 h 358"/>
                  <a:gd name="T16" fmla="*/ 65 w 208"/>
                  <a:gd name="T17" fmla="*/ 12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358">
                    <a:moveTo>
                      <a:pt x="97" y="0"/>
                    </a:moveTo>
                    <a:lnTo>
                      <a:pt x="0" y="358"/>
                    </a:lnTo>
                    <a:lnTo>
                      <a:pt x="91" y="358"/>
                    </a:lnTo>
                    <a:lnTo>
                      <a:pt x="147" y="338"/>
                    </a:lnTo>
                    <a:lnTo>
                      <a:pt x="182" y="289"/>
                    </a:lnTo>
                    <a:lnTo>
                      <a:pt x="208" y="189"/>
                    </a:lnTo>
                    <a:lnTo>
                      <a:pt x="201" y="140"/>
                    </a:lnTo>
                    <a:lnTo>
                      <a:pt x="157" y="120"/>
                    </a:lnTo>
                    <a:lnTo>
                      <a:pt x="65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12" name="Line 144"/>
              <p:cNvSpPr>
                <a:spLocks noChangeShapeType="1"/>
              </p:cNvSpPr>
              <p:nvPr/>
            </p:nvSpPr>
            <p:spPr bwMode="auto">
              <a:xfrm flipV="1">
                <a:off x="4254" y="1437"/>
                <a:ext cx="18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13" name="Line 145"/>
              <p:cNvSpPr>
                <a:spLocks noChangeShapeType="1"/>
              </p:cNvSpPr>
              <p:nvPr/>
            </p:nvSpPr>
            <p:spPr bwMode="auto">
              <a:xfrm flipH="1">
                <a:off x="4298" y="1437"/>
                <a:ext cx="2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514" name="Group 146"/>
            <p:cNvGrpSpPr>
              <a:grpSpLocks/>
            </p:cNvGrpSpPr>
            <p:nvPr/>
          </p:nvGrpSpPr>
          <p:grpSpPr bwMode="auto">
            <a:xfrm>
              <a:off x="4820" y="1138"/>
              <a:ext cx="170" cy="145"/>
              <a:chOff x="4819" y="1655"/>
              <a:chExt cx="199" cy="168"/>
            </a:xfrm>
          </p:grpSpPr>
          <p:sp>
            <p:nvSpPr>
              <p:cNvPr id="58515" name="Line 147"/>
              <p:cNvSpPr>
                <a:spLocks noChangeShapeType="1"/>
              </p:cNvSpPr>
              <p:nvPr/>
            </p:nvSpPr>
            <p:spPr bwMode="auto">
              <a:xfrm flipH="1">
                <a:off x="4843" y="1821"/>
                <a:ext cx="2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16" name="Freeform 148"/>
              <p:cNvSpPr>
                <a:spLocks/>
              </p:cNvSpPr>
              <p:nvPr/>
            </p:nvSpPr>
            <p:spPr bwMode="auto">
              <a:xfrm>
                <a:off x="4819" y="1787"/>
                <a:ext cx="24" cy="34"/>
              </a:xfrm>
              <a:custGeom>
                <a:avLst/>
                <a:gdLst>
                  <a:gd name="T0" fmla="*/ 0 w 52"/>
                  <a:gd name="T1" fmla="*/ 0 h 70"/>
                  <a:gd name="T2" fmla="*/ 7 w 52"/>
                  <a:gd name="T3" fmla="*/ 49 h 70"/>
                  <a:gd name="T4" fmla="*/ 52 w 52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70">
                    <a:moveTo>
                      <a:pt x="0" y="0"/>
                    </a:moveTo>
                    <a:lnTo>
                      <a:pt x="7" y="49"/>
                    </a:lnTo>
                    <a:lnTo>
                      <a:pt x="52" y="7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17" name="Line 149"/>
              <p:cNvSpPr>
                <a:spLocks noChangeShapeType="1"/>
              </p:cNvSpPr>
              <p:nvPr/>
            </p:nvSpPr>
            <p:spPr bwMode="auto">
              <a:xfrm flipV="1">
                <a:off x="4819" y="1741"/>
                <a:ext cx="14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18" name="Freeform 150"/>
              <p:cNvSpPr>
                <a:spLocks/>
              </p:cNvSpPr>
              <p:nvPr/>
            </p:nvSpPr>
            <p:spPr bwMode="auto">
              <a:xfrm>
                <a:off x="4833" y="1709"/>
                <a:ext cx="40" cy="32"/>
              </a:xfrm>
              <a:custGeom>
                <a:avLst/>
                <a:gdLst>
                  <a:gd name="T0" fmla="*/ 91 w 91"/>
                  <a:gd name="T1" fmla="*/ 0 h 70"/>
                  <a:gd name="T2" fmla="*/ 35 w 91"/>
                  <a:gd name="T3" fmla="*/ 20 h 70"/>
                  <a:gd name="T4" fmla="*/ 0 w 91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70">
                    <a:moveTo>
                      <a:pt x="91" y="0"/>
                    </a:moveTo>
                    <a:lnTo>
                      <a:pt x="35" y="20"/>
                    </a:lnTo>
                    <a:lnTo>
                      <a:pt x="0" y="7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19" name="Line 151"/>
              <p:cNvSpPr>
                <a:spLocks noChangeShapeType="1"/>
              </p:cNvSpPr>
              <p:nvPr/>
            </p:nvSpPr>
            <p:spPr bwMode="auto">
              <a:xfrm>
                <a:off x="4873" y="1709"/>
                <a:ext cx="24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20" name="Line 152"/>
              <p:cNvSpPr>
                <a:spLocks noChangeShapeType="1"/>
              </p:cNvSpPr>
              <p:nvPr/>
            </p:nvSpPr>
            <p:spPr bwMode="auto">
              <a:xfrm flipV="1">
                <a:off x="4955" y="1655"/>
                <a:ext cx="18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21" name="Line 153"/>
              <p:cNvSpPr>
                <a:spLocks noChangeShapeType="1"/>
              </p:cNvSpPr>
              <p:nvPr/>
            </p:nvSpPr>
            <p:spPr bwMode="auto">
              <a:xfrm flipH="1">
                <a:off x="5000" y="1655"/>
                <a:ext cx="18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522" name="Line 154"/>
            <p:cNvSpPr>
              <a:spLocks noChangeShapeType="1"/>
            </p:cNvSpPr>
            <p:nvPr/>
          </p:nvSpPr>
          <p:spPr bwMode="auto">
            <a:xfrm>
              <a:off x="4398" y="1118"/>
              <a:ext cx="359" cy="1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3" name="Line 155"/>
            <p:cNvSpPr>
              <a:spLocks noChangeShapeType="1"/>
            </p:cNvSpPr>
            <p:nvPr/>
          </p:nvSpPr>
          <p:spPr bwMode="auto">
            <a:xfrm flipH="1">
              <a:off x="4247" y="1226"/>
              <a:ext cx="514" cy="4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4" name="Line 156"/>
            <p:cNvSpPr>
              <a:spLocks noChangeShapeType="1"/>
            </p:cNvSpPr>
            <p:nvPr/>
          </p:nvSpPr>
          <p:spPr bwMode="auto">
            <a:xfrm flipV="1">
              <a:off x="4243" y="1118"/>
              <a:ext cx="155" cy="5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525" name="Group 157"/>
            <p:cNvGrpSpPr>
              <a:grpSpLocks/>
            </p:cNvGrpSpPr>
            <p:nvPr/>
          </p:nvGrpSpPr>
          <p:grpSpPr bwMode="auto">
            <a:xfrm>
              <a:off x="4362" y="933"/>
              <a:ext cx="180" cy="141"/>
              <a:chOff x="4393" y="968"/>
              <a:chExt cx="222" cy="174"/>
            </a:xfrm>
          </p:grpSpPr>
          <p:sp>
            <p:nvSpPr>
              <p:cNvPr id="58526" name="Line 158"/>
              <p:cNvSpPr>
                <a:spLocks noChangeShapeType="1"/>
              </p:cNvSpPr>
              <p:nvPr/>
            </p:nvSpPr>
            <p:spPr bwMode="auto">
              <a:xfrm flipH="1">
                <a:off x="4447" y="1026"/>
                <a:ext cx="44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27" name="Line 159"/>
              <p:cNvSpPr>
                <a:spLocks noChangeShapeType="1"/>
              </p:cNvSpPr>
              <p:nvPr/>
            </p:nvSpPr>
            <p:spPr bwMode="auto">
              <a:xfrm flipH="1">
                <a:off x="4447" y="1026"/>
                <a:ext cx="44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28" name="Freeform 160"/>
              <p:cNvSpPr>
                <a:spLocks/>
              </p:cNvSpPr>
              <p:nvPr/>
            </p:nvSpPr>
            <p:spPr bwMode="auto">
              <a:xfrm>
                <a:off x="4467" y="1120"/>
                <a:ext cx="10" cy="22"/>
              </a:xfrm>
              <a:custGeom>
                <a:avLst/>
                <a:gdLst>
                  <a:gd name="T0" fmla="*/ 0 w 19"/>
                  <a:gd name="T1" fmla="*/ 0 h 47"/>
                  <a:gd name="T2" fmla="*/ 2 w 19"/>
                  <a:gd name="T3" fmla="*/ 27 h 47"/>
                  <a:gd name="T4" fmla="*/ 19 w 19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7">
                    <a:moveTo>
                      <a:pt x="0" y="0"/>
                    </a:moveTo>
                    <a:lnTo>
                      <a:pt x="2" y="27"/>
                    </a:lnTo>
                    <a:lnTo>
                      <a:pt x="19" y="47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29" name="Freeform 161"/>
              <p:cNvSpPr>
                <a:spLocks/>
              </p:cNvSpPr>
              <p:nvPr/>
            </p:nvSpPr>
            <p:spPr bwMode="auto">
              <a:xfrm>
                <a:off x="4467" y="1120"/>
                <a:ext cx="10" cy="22"/>
              </a:xfrm>
              <a:custGeom>
                <a:avLst/>
                <a:gdLst>
                  <a:gd name="T0" fmla="*/ 0 w 19"/>
                  <a:gd name="T1" fmla="*/ 0 h 47"/>
                  <a:gd name="T2" fmla="*/ 2 w 19"/>
                  <a:gd name="T3" fmla="*/ 27 h 47"/>
                  <a:gd name="T4" fmla="*/ 19 w 19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7">
                    <a:moveTo>
                      <a:pt x="0" y="0"/>
                    </a:moveTo>
                    <a:lnTo>
                      <a:pt x="2" y="27"/>
                    </a:lnTo>
                    <a:lnTo>
                      <a:pt x="19" y="47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30" name="Line 162"/>
              <p:cNvSpPr>
                <a:spLocks noChangeShapeType="1"/>
              </p:cNvSpPr>
              <p:nvPr/>
            </p:nvSpPr>
            <p:spPr bwMode="auto">
              <a:xfrm flipH="1">
                <a:off x="4467" y="1026"/>
                <a:ext cx="2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31" name="Line 163"/>
              <p:cNvSpPr>
                <a:spLocks noChangeShapeType="1"/>
              </p:cNvSpPr>
              <p:nvPr/>
            </p:nvSpPr>
            <p:spPr bwMode="auto">
              <a:xfrm flipH="1">
                <a:off x="4467" y="1026"/>
                <a:ext cx="24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32" name="Freeform 164"/>
              <p:cNvSpPr>
                <a:spLocks/>
              </p:cNvSpPr>
              <p:nvPr/>
            </p:nvSpPr>
            <p:spPr bwMode="auto">
              <a:xfrm>
                <a:off x="4393" y="1026"/>
                <a:ext cx="74" cy="112"/>
              </a:xfrm>
              <a:custGeom>
                <a:avLst/>
                <a:gdLst>
                  <a:gd name="T0" fmla="*/ 125 w 169"/>
                  <a:gd name="T1" fmla="*/ 0 h 240"/>
                  <a:gd name="T2" fmla="*/ 89 w 169"/>
                  <a:gd name="T3" fmla="*/ 0 h 240"/>
                  <a:gd name="T4" fmla="*/ 59 w 169"/>
                  <a:gd name="T5" fmla="*/ 10 h 240"/>
                  <a:gd name="T6" fmla="*/ 42 w 169"/>
                  <a:gd name="T7" fmla="*/ 37 h 240"/>
                  <a:gd name="T8" fmla="*/ 0 w 169"/>
                  <a:gd name="T9" fmla="*/ 189 h 240"/>
                  <a:gd name="T10" fmla="*/ 7 w 169"/>
                  <a:gd name="T11" fmla="*/ 224 h 240"/>
                  <a:gd name="T12" fmla="*/ 41 w 169"/>
                  <a:gd name="T13" fmla="*/ 240 h 240"/>
                  <a:gd name="T14" fmla="*/ 81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89" y="0"/>
                    </a:lnTo>
                    <a:lnTo>
                      <a:pt x="59" y="10"/>
                    </a:lnTo>
                    <a:lnTo>
                      <a:pt x="42" y="37"/>
                    </a:lnTo>
                    <a:lnTo>
                      <a:pt x="0" y="189"/>
                    </a:lnTo>
                    <a:lnTo>
                      <a:pt x="7" y="224"/>
                    </a:lnTo>
                    <a:lnTo>
                      <a:pt x="41" y="240"/>
                    </a:lnTo>
                    <a:lnTo>
                      <a:pt x="81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33" name="Freeform 165"/>
              <p:cNvSpPr>
                <a:spLocks/>
              </p:cNvSpPr>
              <p:nvPr/>
            </p:nvSpPr>
            <p:spPr bwMode="auto">
              <a:xfrm>
                <a:off x="4393" y="1026"/>
                <a:ext cx="74" cy="112"/>
              </a:xfrm>
              <a:custGeom>
                <a:avLst/>
                <a:gdLst>
                  <a:gd name="T0" fmla="*/ 125 w 169"/>
                  <a:gd name="T1" fmla="*/ 0 h 240"/>
                  <a:gd name="T2" fmla="*/ 89 w 169"/>
                  <a:gd name="T3" fmla="*/ 0 h 240"/>
                  <a:gd name="T4" fmla="*/ 59 w 169"/>
                  <a:gd name="T5" fmla="*/ 10 h 240"/>
                  <a:gd name="T6" fmla="*/ 42 w 169"/>
                  <a:gd name="T7" fmla="*/ 37 h 240"/>
                  <a:gd name="T8" fmla="*/ 0 w 169"/>
                  <a:gd name="T9" fmla="*/ 189 h 240"/>
                  <a:gd name="T10" fmla="*/ 7 w 169"/>
                  <a:gd name="T11" fmla="*/ 224 h 240"/>
                  <a:gd name="T12" fmla="*/ 41 w 169"/>
                  <a:gd name="T13" fmla="*/ 240 h 240"/>
                  <a:gd name="T14" fmla="*/ 81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89" y="0"/>
                    </a:lnTo>
                    <a:lnTo>
                      <a:pt x="59" y="10"/>
                    </a:lnTo>
                    <a:lnTo>
                      <a:pt x="42" y="37"/>
                    </a:lnTo>
                    <a:lnTo>
                      <a:pt x="0" y="189"/>
                    </a:lnTo>
                    <a:lnTo>
                      <a:pt x="7" y="224"/>
                    </a:lnTo>
                    <a:lnTo>
                      <a:pt x="41" y="240"/>
                    </a:lnTo>
                    <a:lnTo>
                      <a:pt x="81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34" name="Line 166"/>
              <p:cNvSpPr>
                <a:spLocks noChangeShapeType="1"/>
              </p:cNvSpPr>
              <p:nvPr/>
            </p:nvSpPr>
            <p:spPr bwMode="auto">
              <a:xfrm flipV="1">
                <a:off x="4551" y="968"/>
                <a:ext cx="20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35" name="Line 167"/>
              <p:cNvSpPr>
                <a:spLocks noChangeShapeType="1"/>
              </p:cNvSpPr>
              <p:nvPr/>
            </p:nvSpPr>
            <p:spPr bwMode="auto">
              <a:xfrm flipH="1">
                <a:off x="4597" y="968"/>
                <a:ext cx="18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536" name="Group 168"/>
          <p:cNvGrpSpPr>
            <a:grpSpLocks/>
          </p:cNvGrpSpPr>
          <p:nvPr/>
        </p:nvGrpSpPr>
        <p:grpSpPr bwMode="auto">
          <a:xfrm>
            <a:off x="4486275" y="1249363"/>
            <a:ext cx="4267200" cy="3179762"/>
            <a:chOff x="2640" y="715"/>
            <a:chExt cx="2640" cy="1925"/>
          </a:xfrm>
        </p:grpSpPr>
        <p:sp>
          <p:nvSpPr>
            <p:cNvPr id="58537" name="Line 169"/>
            <p:cNvSpPr>
              <a:spLocks noChangeShapeType="1"/>
            </p:cNvSpPr>
            <p:nvPr/>
          </p:nvSpPr>
          <p:spPr bwMode="auto">
            <a:xfrm>
              <a:off x="2844" y="1892"/>
              <a:ext cx="2194" cy="4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8" name="Line 170"/>
            <p:cNvSpPr>
              <a:spLocks noChangeShapeType="1"/>
            </p:cNvSpPr>
            <p:nvPr/>
          </p:nvSpPr>
          <p:spPr bwMode="auto">
            <a:xfrm>
              <a:off x="4120" y="990"/>
              <a:ext cx="3" cy="160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9" name="Freeform 171"/>
            <p:cNvSpPr>
              <a:spLocks/>
            </p:cNvSpPr>
            <p:nvPr/>
          </p:nvSpPr>
          <p:spPr bwMode="auto">
            <a:xfrm>
              <a:off x="4092" y="715"/>
              <a:ext cx="131" cy="163"/>
            </a:xfrm>
            <a:custGeom>
              <a:avLst/>
              <a:gdLst>
                <a:gd name="T0" fmla="*/ 98 w 301"/>
                <a:gd name="T1" fmla="*/ 0 h 358"/>
                <a:gd name="T2" fmla="*/ 301 w 301"/>
                <a:gd name="T3" fmla="*/ 0 h 358"/>
                <a:gd name="T4" fmla="*/ 0 w 301"/>
                <a:gd name="T5" fmla="*/ 358 h 358"/>
                <a:gd name="T6" fmla="*/ 204 w 301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358">
                  <a:moveTo>
                    <a:pt x="98" y="0"/>
                  </a:moveTo>
                  <a:lnTo>
                    <a:pt x="301" y="0"/>
                  </a:lnTo>
                  <a:lnTo>
                    <a:pt x="0" y="358"/>
                  </a:lnTo>
                  <a:lnTo>
                    <a:pt x="204" y="35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540" name="Group 172"/>
            <p:cNvGrpSpPr>
              <a:grpSpLocks/>
            </p:cNvGrpSpPr>
            <p:nvPr/>
          </p:nvGrpSpPr>
          <p:grpSpPr bwMode="auto">
            <a:xfrm>
              <a:off x="5119" y="1831"/>
              <a:ext cx="161" cy="182"/>
              <a:chOff x="3760" y="1366"/>
              <a:chExt cx="82" cy="80"/>
            </a:xfrm>
          </p:grpSpPr>
          <p:sp>
            <p:nvSpPr>
              <p:cNvPr id="58541" name="Freeform 173"/>
              <p:cNvSpPr>
                <a:spLocks/>
              </p:cNvSpPr>
              <p:nvPr/>
            </p:nvSpPr>
            <p:spPr bwMode="auto">
              <a:xfrm>
                <a:off x="3760" y="1366"/>
                <a:ext cx="54" cy="35"/>
              </a:xfrm>
              <a:custGeom>
                <a:avLst/>
                <a:gdLst>
                  <a:gd name="T0" fmla="*/ 0 w 244"/>
                  <a:gd name="T1" fmla="*/ 0 h 178"/>
                  <a:gd name="T2" fmla="*/ 73 w 244"/>
                  <a:gd name="T3" fmla="*/ 178 h 178"/>
                  <a:gd name="T4" fmla="*/ 244 w 244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4" h="178">
                    <a:moveTo>
                      <a:pt x="0" y="0"/>
                    </a:moveTo>
                    <a:lnTo>
                      <a:pt x="73" y="178"/>
                    </a:lnTo>
                    <a:lnTo>
                      <a:pt x="24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42" name="Line 174"/>
              <p:cNvSpPr>
                <a:spLocks noChangeShapeType="1"/>
              </p:cNvSpPr>
              <p:nvPr/>
            </p:nvSpPr>
            <p:spPr bwMode="auto">
              <a:xfrm flipH="1">
                <a:off x="3766" y="1401"/>
                <a:ext cx="10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43" name="Freeform 175"/>
              <p:cNvSpPr>
                <a:spLocks/>
              </p:cNvSpPr>
              <p:nvPr/>
            </p:nvSpPr>
            <p:spPr bwMode="auto">
              <a:xfrm>
                <a:off x="3827" y="1397"/>
                <a:ext cx="15" cy="49"/>
              </a:xfrm>
              <a:custGeom>
                <a:avLst/>
                <a:gdLst>
                  <a:gd name="T0" fmla="*/ 4 w 71"/>
                  <a:gd name="T1" fmla="*/ 244 h 244"/>
                  <a:gd name="T2" fmla="*/ 71 w 71"/>
                  <a:gd name="T3" fmla="*/ 0 h 244"/>
                  <a:gd name="T4" fmla="*/ 0 w 71"/>
                  <a:gd name="T5" fmla="*/ 5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244">
                    <a:moveTo>
                      <a:pt x="4" y="244"/>
                    </a:moveTo>
                    <a:lnTo>
                      <a:pt x="71" y="0"/>
                    </a:lnTo>
                    <a:lnTo>
                      <a:pt x="0" y="5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544" name="Group 176"/>
            <p:cNvGrpSpPr>
              <a:grpSpLocks/>
            </p:cNvGrpSpPr>
            <p:nvPr/>
          </p:nvGrpSpPr>
          <p:grpSpPr bwMode="auto">
            <a:xfrm>
              <a:off x="4211" y="2477"/>
              <a:ext cx="106" cy="163"/>
              <a:chOff x="3303" y="1766"/>
              <a:chExt cx="53" cy="71"/>
            </a:xfrm>
          </p:grpSpPr>
          <p:sp>
            <p:nvSpPr>
              <p:cNvPr id="58545" name="Freeform 177"/>
              <p:cNvSpPr>
                <a:spLocks/>
              </p:cNvSpPr>
              <p:nvPr/>
            </p:nvSpPr>
            <p:spPr bwMode="auto">
              <a:xfrm>
                <a:off x="3303" y="1766"/>
                <a:ext cx="53" cy="36"/>
              </a:xfrm>
              <a:custGeom>
                <a:avLst/>
                <a:gdLst>
                  <a:gd name="T0" fmla="*/ 0 w 246"/>
                  <a:gd name="T1" fmla="*/ 0 h 179"/>
                  <a:gd name="T2" fmla="*/ 74 w 246"/>
                  <a:gd name="T3" fmla="*/ 179 h 179"/>
                  <a:gd name="T4" fmla="*/ 246 w 246"/>
                  <a:gd name="T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" h="179">
                    <a:moveTo>
                      <a:pt x="0" y="0"/>
                    </a:moveTo>
                    <a:lnTo>
                      <a:pt x="74" y="179"/>
                    </a:lnTo>
                    <a:lnTo>
                      <a:pt x="246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46" name="Line 178"/>
              <p:cNvSpPr>
                <a:spLocks noChangeShapeType="1"/>
              </p:cNvSpPr>
              <p:nvPr/>
            </p:nvSpPr>
            <p:spPr bwMode="auto">
              <a:xfrm flipH="1">
                <a:off x="3308" y="1802"/>
                <a:ext cx="11" cy="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547" name="Group 179"/>
            <p:cNvGrpSpPr>
              <a:grpSpLocks/>
            </p:cNvGrpSpPr>
            <p:nvPr/>
          </p:nvGrpSpPr>
          <p:grpSpPr bwMode="auto">
            <a:xfrm>
              <a:off x="2640" y="1817"/>
              <a:ext cx="149" cy="165"/>
              <a:chOff x="2510" y="1360"/>
              <a:chExt cx="76" cy="72"/>
            </a:xfrm>
          </p:grpSpPr>
          <p:sp>
            <p:nvSpPr>
              <p:cNvPr id="58548" name="Line 180"/>
              <p:cNvSpPr>
                <a:spLocks noChangeShapeType="1"/>
              </p:cNvSpPr>
              <p:nvPr/>
            </p:nvSpPr>
            <p:spPr bwMode="auto">
              <a:xfrm>
                <a:off x="2532" y="1360"/>
                <a:ext cx="32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49" name="Line 181"/>
              <p:cNvSpPr>
                <a:spLocks noChangeShapeType="1"/>
              </p:cNvSpPr>
              <p:nvPr/>
            </p:nvSpPr>
            <p:spPr bwMode="auto">
              <a:xfrm flipH="1">
                <a:off x="2510" y="1360"/>
                <a:ext cx="7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550" name="Group 182"/>
            <p:cNvGrpSpPr>
              <a:grpSpLocks/>
            </p:cNvGrpSpPr>
            <p:nvPr/>
          </p:nvGrpSpPr>
          <p:grpSpPr bwMode="auto">
            <a:xfrm>
              <a:off x="3973" y="1939"/>
              <a:ext cx="89" cy="135"/>
              <a:chOff x="3980" y="2022"/>
              <a:chExt cx="108" cy="164"/>
            </a:xfrm>
          </p:grpSpPr>
          <p:sp>
            <p:nvSpPr>
              <p:cNvPr id="58551" name="Line 183"/>
              <p:cNvSpPr>
                <a:spLocks noChangeShapeType="1"/>
              </p:cNvSpPr>
              <p:nvPr/>
            </p:nvSpPr>
            <p:spPr bwMode="auto">
              <a:xfrm flipV="1">
                <a:off x="3980" y="2068"/>
                <a:ext cx="18" cy="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52" name="Freeform 184"/>
              <p:cNvSpPr>
                <a:spLocks/>
              </p:cNvSpPr>
              <p:nvPr/>
            </p:nvSpPr>
            <p:spPr bwMode="auto">
              <a:xfrm>
                <a:off x="3998" y="2022"/>
                <a:ext cx="90" cy="46"/>
              </a:xfrm>
              <a:custGeom>
                <a:avLst/>
                <a:gdLst>
                  <a:gd name="T0" fmla="*/ 203 w 203"/>
                  <a:gd name="T1" fmla="*/ 100 h 100"/>
                  <a:gd name="T2" fmla="*/ 193 w 203"/>
                  <a:gd name="T3" fmla="*/ 29 h 100"/>
                  <a:gd name="T4" fmla="*/ 128 w 203"/>
                  <a:gd name="T5" fmla="*/ 0 h 100"/>
                  <a:gd name="T6" fmla="*/ 49 w 203"/>
                  <a:gd name="T7" fmla="*/ 29 h 100"/>
                  <a:gd name="T8" fmla="*/ 0 w 203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00">
                    <a:moveTo>
                      <a:pt x="203" y="100"/>
                    </a:moveTo>
                    <a:lnTo>
                      <a:pt x="193" y="29"/>
                    </a:lnTo>
                    <a:lnTo>
                      <a:pt x="128" y="0"/>
                    </a:lnTo>
                    <a:lnTo>
                      <a:pt x="49" y="29"/>
                    </a:lnTo>
                    <a:lnTo>
                      <a:pt x="0" y="1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53" name="Line 185"/>
              <p:cNvSpPr>
                <a:spLocks noChangeShapeType="1"/>
              </p:cNvSpPr>
              <p:nvPr/>
            </p:nvSpPr>
            <p:spPr bwMode="auto">
              <a:xfrm flipH="1">
                <a:off x="4068" y="2068"/>
                <a:ext cx="20" cy="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54" name="Freeform 186"/>
              <p:cNvSpPr>
                <a:spLocks/>
              </p:cNvSpPr>
              <p:nvPr/>
            </p:nvSpPr>
            <p:spPr bwMode="auto">
              <a:xfrm>
                <a:off x="3980" y="2142"/>
                <a:ext cx="88" cy="44"/>
              </a:xfrm>
              <a:custGeom>
                <a:avLst/>
                <a:gdLst>
                  <a:gd name="T0" fmla="*/ 0 w 203"/>
                  <a:gd name="T1" fmla="*/ 0 h 99"/>
                  <a:gd name="T2" fmla="*/ 11 w 203"/>
                  <a:gd name="T3" fmla="*/ 69 h 99"/>
                  <a:gd name="T4" fmla="*/ 75 w 203"/>
                  <a:gd name="T5" fmla="*/ 99 h 99"/>
                  <a:gd name="T6" fmla="*/ 154 w 203"/>
                  <a:gd name="T7" fmla="*/ 69 h 99"/>
                  <a:gd name="T8" fmla="*/ 203 w 203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99">
                    <a:moveTo>
                      <a:pt x="0" y="0"/>
                    </a:moveTo>
                    <a:lnTo>
                      <a:pt x="11" y="69"/>
                    </a:lnTo>
                    <a:lnTo>
                      <a:pt x="75" y="99"/>
                    </a:lnTo>
                    <a:lnTo>
                      <a:pt x="154" y="69"/>
                    </a:lnTo>
                    <a:lnTo>
                      <a:pt x="203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555" name="Group 187"/>
          <p:cNvGrpSpPr>
            <a:grpSpLocks/>
          </p:cNvGrpSpPr>
          <p:nvPr/>
        </p:nvGrpSpPr>
        <p:grpSpPr bwMode="auto">
          <a:xfrm>
            <a:off x="4881563" y="1663700"/>
            <a:ext cx="1355725" cy="1133475"/>
            <a:chOff x="2884" y="966"/>
            <a:chExt cx="840" cy="686"/>
          </a:xfrm>
        </p:grpSpPr>
        <p:sp>
          <p:nvSpPr>
            <p:cNvPr id="58556" name="Line 188"/>
            <p:cNvSpPr>
              <a:spLocks noChangeShapeType="1"/>
            </p:cNvSpPr>
            <p:nvPr/>
          </p:nvSpPr>
          <p:spPr bwMode="auto">
            <a:xfrm flipH="1">
              <a:off x="3008" y="1238"/>
              <a:ext cx="581" cy="3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7" name="Line 189"/>
            <p:cNvSpPr>
              <a:spLocks noChangeShapeType="1"/>
            </p:cNvSpPr>
            <p:nvPr/>
          </p:nvSpPr>
          <p:spPr bwMode="auto">
            <a:xfrm flipV="1">
              <a:off x="3014" y="1120"/>
              <a:ext cx="201" cy="5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8" name="Line 190"/>
            <p:cNvSpPr>
              <a:spLocks noChangeShapeType="1"/>
            </p:cNvSpPr>
            <p:nvPr/>
          </p:nvSpPr>
          <p:spPr bwMode="auto">
            <a:xfrm>
              <a:off x="3215" y="1120"/>
              <a:ext cx="363" cy="1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559" name="Group 191"/>
            <p:cNvGrpSpPr>
              <a:grpSpLocks/>
            </p:cNvGrpSpPr>
            <p:nvPr/>
          </p:nvGrpSpPr>
          <p:grpSpPr bwMode="auto">
            <a:xfrm>
              <a:off x="3622" y="1255"/>
              <a:ext cx="102" cy="112"/>
              <a:chOff x="1595" y="1589"/>
              <a:chExt cx="81" cy="88"/>
            </a:xfrm>
          </p:grpSpPr>
          <p:sp>
            <p:nvSpPr>
              <p:cNvPr id="58560" name="Line 192"/>
              <p:cNvSpPr>
                <a:spLocks noChangeShapeType="1"/>
              </p:cNvSpPr>
              <p:nvPr/>
            </p:nvSpPr>
            <p:spPr bwMode="auto">
              <a:xfrm flipH="1">
                <a:off x="1607" y="1676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61" name="Freeform 193"/>
              <p:cNvSpPr>
                <a:spLocks/>
              </p:cNvSpPr>
              <p:nvPr/>
            </p:nvSpPr>
            <p:spPr bwMode="auto">
              <a:xfrm>
                <a:off x="1595" y="1659"/>
                <a:ext cx="12" cy="17"/>
              </a:xfrm>
              <a:custGeom>
                <a:avLst/>
                <a:gdLst>
                  <a:gd name="T0" fmla="*/ 0 w 100"/>
                  <a:gd name="T1" fmla="*/ 0 h 134"/>
                  <a:gd name="T2" fmla="*/ 14 w 100"/>
                  <a:gd name="T3" fmla="*/ 95 h 134"/>
                  <a:gd name="T4" fmla="*/ 100 w 100"/>
                  <a:gd name="T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134">
                    <a:moveTo>
                      <a:pt x="0" y="0"/>
                    </a:moveTo>
                    <a:lnTo>
                      <a:pt x="14" y="95"/>
                    </a:lnTo>
                    <a:lnTo>
                      <a:pt x="100" y="13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62" name="Line 194"/>
              <p:cNvSpPr>
                <a:spLocks noChangeShapeType="1"/>
              </p:cNvSpPr>
              <p:nvPr/>
            </p:nvSpPr>
            <p:spPr bwMode="auto">
              <a:xfrm flipV="1">
                <a:off x="1595" y="1635"/>
                <a:ext cx="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63" name="Freeform 195"/>
              <p:cNvSpPr>
                <a:spLocks/>
              </p:cNvSpPr>
              <p:nvPr/>
            </p:nvSpPr>
            <p:spPr bwMode="auto">
              <a:xfrm>
                <a:off x="1601" y="1618"/>
                <a:ext cx="22" cy="17"/>
              </a:xfrm>
              <a:custGeom>
                <a:avLst/>
                <a:gdLst>
                  <a:gd name="T0" fmla="*/ 169 w 169"/>
                  <a:gd name="T1" fmla="*/ 0 h 136"/>
                  <a:gd name="T2" fmla="*/ 64 w 169"/>
                  <a:gd name="T3" fmla="*/ 40 h 136"/>
                  <a:gd name="T4" fmla="*/ 0 w 169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136">
                    <a:moveTo>
                      <a:pt x="169" y="0"/>
                    </a:moveTo>
                    <a:lnTo>
                      <a:pt x="64" y="40"/>
                    </a:lnTo>
                    <a:lnTo>
                      <a:pt x="0" y="13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64" name="Line 196"/>
              <p:cNvSpPr>
                <a:spLocks noChangeShapeType="1"/>
              </p:cNvSpPr>
              <p:nvPr/>
            </p:nvSpPr>
            <p:spPr bwMode="auto">
              <a:xfrm>
                <a:off x="1623" y="1618"/>
                <a:ext cx="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65" name="Line 197"/>
              <p:cNvSpPr>
                <a:spLocks noChangeShapeType="1"/>
              </p:cNvSpPr>
              <p:nvPr/>
            </p:nvSpPr>
            <p:spPr bwMode="auto">
              <a:xfrm flipV="1">
                <a:off x="1666" y="1589"/>
                <a:ext cx="10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566" name="Group 198"/>
            <p:cNvGrpSpPr>
              <a:grpSpLocks/>
            </p:cNvGrpSpPr>
            <p:nvPr/>
          </p:nvGrpSpPr>
          <p:grpSpPr bwMode="auto">
            <a:xfrm>
              <a:off x="2884" y="1542"/>
              <a:ext cx="119" cy="110"/>
              <a:chOff x="1023" y="1921"/>
              <a:chExt cx="95" cy="87"/>
            </a:xfrm>
          </p:grpSpPr>
          <p:sp>
            <p:nvSpPr>
              <p:cNvPr id="58567" name="Freeform 199"/>
              <p:cNvSpPr>
                <a:spLocks/>
              </p:cNvSpPr>
              <p:nvPr/>
            </p:nvSpPr>
            <p:spPr bwMode="auto">
              <a:xfrm>
                <a:off x="1023" y="1921"/>
                <a:ext cx="49" cy="87"/>
              </a:xfrm>
              <a:custGeom>
                <a:avLst/>
                <a:gdLst>
                  <a:gd name="T0" fmla="*/ 185 w 395"/>
                  <a:gd name="T1" fmla="*/ 0 h 692"/>
                  <a:gd name="T2" fmla="*/ 0 w 395"/>
                  <a:gd name="T3" fmla="*/ 692 h 692"/>
                  <a:gd name="T4" fmla="*/ 173 w 395"/>
                  <a:gd name="T5" fmla="*/ 692 h 692"/>
                  <a:gd name="T6" fmla="*/ 279 w 395"/>
                  <a:gd name="T7" fmla="*/ 653 h 692"/>
                  <a:gd name="T8" fmla="*/ 344 w 395"/>
                  <a:gd name="T9" fmla="*/ 558 h 692"/>
                  <a:gd name="T10" fmla="*/ 395 w 395"/>
                  <a:gd name="T11" fmla="*/ 365 h 692"/>
                  <a:gd name="T12" fmla="*/ 381 w 395"/>
                  <a:gd name="T13" fmla="*/ 270 h 692"/>
                  <a:gd name="T14" fmla="*/ 297 w 395"/>
                  <a:gd name="T15" fmla="*/ 230 h 692"/>
                  <a:gd name="T16" fmla="*/ 124 w 395"/>
                  <a:gd name="T17" fmla="*/ 23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692">
                    <a:moveTo>
                      <a:pt x="185" y="0"/>
                    </a:moveTo>
                    <a:lnTo>
                      <a:pt x="0" y="692"/>
                    </a:lnTo>
                    <a:lnTo>
                      <a:pt x="173" y="692"/>
                    </a:lnTo>
                    <a:lnTo>
                      <a:pt x="279" y="653"/>
                    </a:lnTo>
                    <a:lnTo>
                      <a:pt x="344" y="558"/>
                    </a:lnTo>
                    <a:lnTo>
                      <a:pt x="395" y="365"/>
                    </a:lnTo>
                    <a:lnTo>
                      <a:pt x="381" y="270"/>
                    </a:lnTo>
                    <a:lnTo>
                      <a:pt x="297" y="230"/>
                    </a:lnTo>
                    <a:lnTo>
                      <a:pt x="124" y="23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68" name="Line 200"/>
              <p:cNvSpPr>
                <a:spLocks noChangeShapeType="1"/>
              </p:cNvSpPr>
              <p:nvPr/>
            </p:nvSpPr>
            <p:spPr bwMode="auto">
              <a:xfrm flipV="1">
                <a:off x="1108" y="1921"/>
                <a:ext cx="10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569" name="Group 201"/>
            <p:cNvGrpSpPr>
              <a:grpSpLocks/>
            </p:cNvGrpSpPr>
            <p:nvPr/>
          </p:nvGrpSpPr>
          <p:grpSpPr bwMode="auto">
            <a:xfrm>
              <a:off x="3158" y="966"/>
              <a:ext cx="163" cy="115"/>
              <a:chOff x="3167" y="1029"/>
              <a:chExt cx="127" cy="120"/>
            </a:xfrm>
          </p:grpSpPr>
          <p:sp>
            <p:nvSpPr>
              <p:cNvPr id="58570" name="Freeform 202"/>
              <p:cNvSpPr>
                <a:spLocks/>
              </p:cNvSpPr>
              <p:nvPr/>
            </p:nvSpPr>
            <p:spPr bwMode="auto">
              <a:xfrm>
                <a:off x="3167" y="1065"/>
                <a:ext cx="56" cy="83"/>
              </a:xfrm>
              <a:custGeom>
                <a:avLst/>
                <a:gdLst>
                  <a:gd name="T0" fmla="*/ 125 w 169"/>
                  <a:gd name="T1" fmla="*/ 0 h 240"/>
                  <a:gd name="T2" fmla="*/ 89 w 169"/>
                  <a:gd name="T3" fmla="*/ 0 h 240"/>
                  <a:gd name="T4" fmla="*/ 59 w 169"/>
                  <a:gd name="T5" fmla="*/ 11 h 240"/>
                  <a:gd name="T6" fmla="*/ 42 w 169"/>
                  <a:gd name="T7" fmla="*/ 38 h 240"/>
                  <a:gd name="T8" fmla="*/ 0 w 169"/>
                  <a:gd name="T9" fmla="*/ 189 h 240"/>
                  <a:gd name="T10" fmla="*/ 7 w 169"/>
                  <a:gd name="T11" fmla="*/ 224 h 240"/>
                  <a:gd name="T12" fmla="*/ 40 w 169"/>
                  <a:gd name="T13" fmla="*/ 240 h 240"/>
                  <a:gd name="T14" fmla="*/ 80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89" y="0"/>
                    </a:lnTo>
                    <a:lnTo>
                      <a:pt x="59" y="11"/>
                    </a:lnTo>
                    <a:lnTo>
                      <a:pt x="42" y="38"/>
                    </a:lnTo>
                    <a:lnTo>
                      <a:pt x="0" y="189"/>
                    </a:lnTo>
                    <a:lnTo>
                      <a:pt x="7" y="224"/>
                    </a:lnTo>
                    <a:lnTo>
                      <a:pt x="40" y="240"/>
                    </a:lnTo>
                    <a:lnTo>
                      <a:pt x="80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71" name="Line 203"/>
              <p:cNvSpPr>
                <a:spLocks noChangeShapeType="1"/>
              </p:cNvSpPr>
              <p:nvPr/>
            </p:nvSpPr>
            <p:spPr bwMode="auto">
              <a:xfrm flipH="1">
                <a:off x="3222" y="1065"/>
                <a:ext cx="17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72" name="Freeform 204"/>
              <p:cNvSpPr>
                <a:spLocks/>
              </p:cNvSpPr>
              <p:nvPr/>
            </p:nvSpPr>
            <p:spPr bwMode="auto">
              <a:xfrm>
                <a:off x="3222" y="1134"/>
                <a:ext cx="6" cy="15"/>
              </a:xfrm>
              <a:custGeom>
                <a:avLst/>
                <a:gdLst>
                  <a:gd name="T0" fmla="*/ 0 w 18"/>
                  <a:gd name="T1" fmla="*/ 0 h 46"/>
                  <a:gd name="T2" fmla="*/ 1 w 18"/>
                  <a:gd name="T3" fmla="*/ 26 h 46"/>
                  <a:gd name="T4" fmla="*/ 18 w 18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6">
                    <a:moveTo>
                      <a:pt x="0" y="0"/>
                    </a:moveTo>
                    <a:lnTo>
                      <a:pt x="1" y="26"/>
                    </a:lnTo>
                    <a:lnTo>
                      <a:pt x="18" y="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73" name="Line 205"/>
              <p:cNvSpPr>
                <a:spLocks noChangeShapeType="1"/>
              </p:cNvSpPr>
              <p:nvPr/>
            </p:nvSpPr>
            <p:spPr bwMode="auto">
              <a:xfrm flipH="1">
                <a:off x="3208" y="1065"/>
                <a:ext cx="3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74" name="Line 206"/>
              <p:cNvSpPr>
                <a:spLocks noChangeShapeType="1"/>
              </p:cNvSpPr>
              <p:nvPr/>
            </p:nvSpPr>
            <p:spPr bwMode="auto">
              <a:xfrm flipV="1">
                <a:off x="3279" y="1029"/>
                <a:ext cx="15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575" name="Group 207"/>
          <p:cNvGrpSpPr>
            <a:grpSpLocks/>
          </p:cNvGrpSpPr>
          <p:nvPr/>
        </p:nvGrpSpPr>
        <p:grpSpPr bwMode="auto">
          <a:xfrm>
            <a:off x="5780088" y="3608388"/>
            <a:ext cx="244475" cy="423862"/>
            <a:chOff x="3441" y="2143"/>
            <a:chExt cx="150" cy="257"/>
          </a:xfrm>
        </p:grpSpPr>
        <p:grpSp>
          <p:nvGrpSpPr>
            <p:cNvPr id="58576" name="Group 208"/>
            <p:cNvGrpSpPr>
              <a:grpSpLocks/>
            </p:cNvGrpSpPr>
            <p:nvPr/>
          </p:nvGrpSpPr>
          <p:grpSpPr bwMode="auto">
            <a:xfrm>
              <a:off x="3441" y="2143"/>
              <a:ext cx="66" cy="167"/>
              <a:chOff x="3581" y="2290"/>
              <a:chExt cx="117" cy="150"/>
            </a:xfrm>
          </p:grpSpPr>
          <p:sp>
            <p:nvSpPr>
              <p:cNvPr id="58577" name="Freeform 209"/>
              <p:cNvSpPr>
                <a:spLocks/>
              </p:cNvSpPr>
              <p:nvPr/>
            </p:nvSpPr>
            <p:spPr bwMode="auto">
              <a:xfrm>
                <a:off x="3581" y="2290"/>
                <a:ext cx="60" cy="100"/>
              </a:xfrm>
              <a:custGeom>
                <a:avLst/>
                <a:gdLst>
                  <a:gd name="T0" fmla="*/ 0 w 133"/>
                  <a:gd name="T1" fmla="*/ 47 h 216"/>
                  <a:gd name="T2" fmla="*/ 40 w 133"/>
                  <a:gd name="T3" fmla="*/ 16 h 216"/>
                  <a:gd name="T4" fmla="*/ 75 w 133"/>
                  <a:gd name="T5" fmla="*/ 0 h 216"/>
                  <a:gd name="T6" fmla="*/ 91 w 133"/>
                  <a:gd name="T7" fmla="*/ 0 h 216"/>
                  <a:gd name="T8" fmla="*/ 119 w 133"/>
                  <a:gd name="T9" fmla="*/ 16 h 216"/>
                  <a:gd name="T10" fmla="*/ 130 w 133"/>
                  <a:gd name="T11" fmla="*/ 31 h 216"/>
                  <a:gd name="T12" fmla="*/ 133 w 133"/>
                  <a:gd name="T13" fmla="*/ 77 h 216"/>
                  <a:gd name="T14" fmla="*/ 117 w 133"/>
                  <a:gd name="T15" fmla="*/ 139 h 216"/>
                  <a:gd name="T16" fmla="*/ 80 w 133"/>
                  <a:gd name="T1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216">
                    <a:moveTo>
                      <a:pt x="0" y="47"/>
                    </a:moveTo>
                    <a:lnTo>
                      <a:pt x="40" y="16"/>
                    </a:lnTo>
                    <a:lnTo>
                      <a:pt x="75" y="0"/>
                    </a:lnTo>
                    <a:lnTo>
                      <a:pt x="91" y="0"/>
                    </a:lnTo>
                    <a:lnTo>
                      <a:pt x="119" y="16"/>
                    </a:lnTo>
                    <a:lnTo>
                      <a:pt x="130" y="31"/>
                    </a:lnTo>
                    <a:lnTo>
                      <a:pt x="133" y="77"/>
                    </a:lnTo>
                    <a:lnTo>
                      <a:pt x="117" y="139"/>
                    </a:lnTo>
                    <a:lnTo>
                      <a:pt x="80" y="216"/>
                    </a:lnTo>
                  </a:path>
                </a:pathLst>
              </a:custGeom>
              <a:noFill/>
              <a:ln w="19050" cmpd="sng">
                <a:solidFill>
                  <a:srgbClr val="FF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78" name="Freeform 210"/>
              <p:cNvSpPr>
                <a:spLocks/>
              </p:cNvSpPr>
              <p:nvPr/>
            </p:nvSpPr>
            <p:spPr bwMode="auto">
              <a:xfrm>
                <a:off x="3581" y="2290"/>
                <a:ext cx="117" cy="150"/>
              </a:xfrm>
              <a:custGeom>
                <a:avLst/>
                <a:gdLst>
                  <a:gd name="T0" fmla="*/ 261 w 261"/>
                  <a:gd name="T1" fmla="*/ 0 h 323"/>
                  <a:gd name="T2" fmla="*/ 233 w 261"/>
                  <a:gd name="T3" fmla="*/ 47 h 323"/>
                  <a:gd name="T4" fmla="*/ 209 w 261"/>
                  <a:gd name="T5" fmla="*/ 77 h 323"/>
                  <a:gd name="T6" fmla="*/ 77 w 261"/>
                  <a:gd name="T7" fmla="*/ 216 h 323"/>
                  <a:gd name="T8" fmla="*/ 29 w 261"/>
                  <a:gd name="T9" fmla="*/ 277 h 323"/>
                  <a:gd name="T10" fmla="*/ 0 w 261"/>
                  <a:gd name="T11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323">
                    <a:moveTo>
                      <a:pt x="261" y="0"/>
                    </a:moveTo>
                    <a:lnTo>
                      <a:pt x="233" y="47"/>
                    </a:lnTo>
                    <a:lnTo>
                      <a:pt x="209" y="77"/>
                    </a:lnTo>
                    <a:lnTo>
                      <a:pt x="77" y="216"/>
                    </a:lnTo>
                    <a:lnTo>
                      <a:pt x="29" y="277"/>
                    </a:lnTo>
                    <a:lnTo>
                      <a:pt x="0" y="323"/>
                    </a:lnTo>
                  </a:path>
                </a:pathLst>
              </a:custGeom>
              <a:noFill/>
              <a:ln w="19050" cmpd="sng">
                <a:solidFill>
                  <a:srgbClr val="FF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579" name="Freeform 211"/>
            <p:cNvSpPr>
              <a:spLocks/>
            </p:cNvSpPr>
            <p:nvPr/>
          </p:nvSpPr>
          <p:spPr bwMode="auto">
            <a:xfrm>
              <a:off x="3469" y="2350"/>
              <a:ext cx="122" cy="50"/>
            </a:xfrm>
            <a:custGeom>
              <a:avLst/>
              <a:gdLst>
                <a:gd name="T0" fmla="*/ 847 w 847"/>
                <a:gd name="T1" fmla="*/ 0 h 282"/>
                <a:gd name="T2" fmla="*/ 401 w 847"/>
                <a:gd name="T3" fmla="*/ 73 h 282"/>
                <a:gd name="T4" fmla="*/ 0 w 847"/>
                <a:gd name="T5" fmla="*/ 282 h 282"/>
                <a:gd name="T6" fmla="*/ 1 w 84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7" h="282">
                  <a:moveTo>
                    <a:pt x="847" y="0"/>
                  </a:moveTo>
                  <a:lnTo>
                    <a:pt x="401" y="73"/>
                  </a:lnTo>
                  <a:lnTo>
                    <a:pt x="0" y="282"/>
                  </a:lnTo>
                  <a:lnTo>
                    <a:pt x="1" y="282"/>
                  </a:lnTo>
                </a:path>
              </a:pathLst>
            </a:custGeom>
            <a:noFill/>
            <a:ln w="19050" cmpd="sng">
              <a:solidFill>
                <a:srgbClr val="FF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583" name="Group 215"/>
          <p:cNvGrpSpPr>
            <a:grpSpLocks/>
          </p:cNvGrpSpPr>
          <p:nvPr/>
        </p:nvGrpSpPr>
        <p:grpSpPr bwMode="auto">
          <a:xfrm>
            <a:off x="5089525" y="1925638"/>
            <a:ext cx="931863" cy="2271712"/>
            <a:chOff x="3020" y="1098"/>
            <a:chExt cx="587" cy="1431"/>
          </a:xfrm>
        </p:grpSpPr>
        <p:grpSp>
          <p:nvGrpSpPr>
            <p:cNvPr id="58584" name="Group 216"/>
            <p:cNvGrpSpPr>
              <a:grpSpLocks/>
            </p:cNvGrpSpPr>
            <p:nvPr/>
          </p:nvGrpSpPr>
          <p:grpSpPr bwMode="auto">
            <a:xfrm>
              <a:off x="3020" y="1098"/>
              <a:ext cx="587" cy="1431"/>
              <a:chOff x="3017" y="1124"/>
              <a:chExt cx="576" cy="1375"/>
            </a:xfrm>
          </p:grpSpPr>
          <p:grpSp>
            <p:nvGrpSpPr>
              <p:cNvPr id="58585" name="Group 217"/>
              <p:cNvGrpSpPr>
                <a:grpSpLocks/>
              </p:cNvGrpSpPr>
              <p:nvPr/>
            </p:nvGrpSpPr>
            <p:grpSpPr bwMode="auto">
              <a:xfrm>
                <a:off x="3017" y="1232"/>
                <a:ext cx="576" cy="1267"/>
                <a:chOff x="3017" y="1232"/>
                <a:chExt cx="576" cy="1267"/>
              </a:xfrm>
            </p:grpSpPr>
            <p:sp>
              <p:nvSpPr>
                <p:cNvPr id="58586" name="Line 218"/>
                <p:cNvSpPr>
                  <a:spLocks noChangeShapeType="1"/>
                </p:cNvSpPr>
                <p:nvPr/>
              </p:nvSpPr>
              <p:spPr bwMode="auto">
                <a:xfrm>
                  <a:off x="3590" y="1232"/>
                  <a:ext cx="3" cy="12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7" name="Line 219"/>
                <p:cNvSpPr>
                  <a:spLocks noChangeShapeType="1"/>
                </p:cNvSpPr>
                <p:nvPr/>
              </p:nvSpPr>
              <p:spPr bwMode="auto">
                <a:xfrm>
                  <a:off x="3017" y="1643"/>
                  <a:ext cx="1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8588" name="Line 220"/>
              <p:cNvSpPr>
                <a:spLocks noChangeShapeType="1"/>
              </p:cNvSpPr>
              <p:nvPr/>
            </p:nvSpPr>
            <p:spPr bwMode="auto">
              <a:xfrm>
                <a:off x="3220" y="1124"/>
                <a:ext cx="0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8589" name="Line 221"/>
            <p:cNvSpPr>
              <a:spLocks noChangeShapeType="1"/>
            </p:cNvSpPr>
            <p:nvPr/>
          </p:nvSpPr>
          <p:spPr bwMode="auto">
            <a:xfrm>
              <a:off x="3228" y="1988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8590" name="Line 222"/>
          <p:cNvSpPr>
            <a:spLocks noChangeShapeType="1"/>
          </p:cNvSpPr>
          <p:nvPr/>
        </p:nvSpPr>
        <p:spPr bwMode="auto">
          <a:xfrm>
            <a:off x="5419725" y="3332163"/>
            <a:ext cx="0" cy="3619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8591" name="Group 223"/>
          <p:cNvGrpSpPr>
            <a:grpSpLocks/>
          </p:cNvGrpSpPr>
          <p:nvPr/>
        </p:nvGrpSpPr>
        <p:grpSpPr bwMode="auto">
          <a:xfrm>
            <a:off x="4905375" y="3422650"/>
            <a:ext cx="1141413" cy="992188"/>
            <a:chOff x="2900" y="2031"/>
            <a:chExt cx="706" cy="600"/>
          </a:xfrm>
        </p:grpSpPr>
        <p:sp>
          <p:nvSpPr>
            <p:cNvPr id="58592" name="Line 224"/>
            <p:cNvSpPr>
              <a:spLocks noChangeShapeType="1"/>
            </p:cNvSpPr>
            <p:nvPr/>
          </p:nvSpPr>
          <p:spPr bwMode="auto">
            <a:xfrm>
              <a:off x="3009" y="2031"/>
              <a:ext cx="582" cy="4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593" name="Group 225"/>
            <p:cNvGrpSpPr>
              <a:grpSpLocks/>
            </p:cNvGrpSpPr>
            <p:nvPr/>
          </p:nvGrpSpPr>
          <p:grpSpPr bwMode="auto">
            <a:xfrm>
              <a:off x="3120" y="2256"/>
              <a:ext cx="82" cy="87"/>
              <a:chOff x="3120" y="2317"/>
              <a:chExt cx="70" cy="83"/>
            </a:xfrm>
          </p:grpSpPr>
          <p:sp>
            <p:nvSpPr>
              <p:cNvPr id="58594" name="Freeform 226"/>
              <p:cNvSpPr>
                <a:spLocks/>
              </p:cNvSpPr>
              <p:nvPr/>
            </p:nvSpPr>
            <p:spPr bwMode="auto">
              <a:xfrm>
                <a:off x="3120" y="2317"/>
                <a:ext cx="62" cy="82"/>
              </a:xfrm>
              <a:custGeom>
                <a:avLst/>
                <a:gdLst>
                  <a:gd name="T0" fmla="*/ 125 w 169"/>
                  <a:gd name="T1" fmla="*/ 0 h 240"/>
                  <a:gd name="T2" fmla="*/ 89 w 169"/>
                  <a:gd name="T3" fmla="*/ 0 h 240"/>
                  <a:gd name="T4" fmla="*/ 59 w 169"/>
                  <a:gd name="T5" fmla="*/ 11 h 240"/>
                  <a:gd name="T6" fmla="*/ 42 w 169"/>
                  <a:gd name="T7" fmla="*/ 38 h 240"/>
                  <a:gd name="T8" fmla="*/ 0 w 169"/>
                  <a:gd name="T9" fmla="*/ 189 h 240"/>
                  <a:gd name="T10" fmla="*/ 7 w 169"/>
                  <a:gd name="T11" fmla="*/ 224 h 240"/>
                  <a:gd name="T12" fmla="*/ 40 w 169"/>
                  <a:gd name="T13" fmla="*/ 240 h 240"/>
                  <a:gd name="T14" fmla="*/ 80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89" y="0"/>
                    </a:lnTo>
                    <a:lnTo>
                      <a:pt x="59" y="11"/>
                    </a:lnTo>
                    <a:lnTo>
                      <a:pt x="42" y="38"/>
                    </a:lnTo>
                    <a:lnTo>
                      <a:pt x="0" y="189"/>
                    </a:lnTo>
                    <a:lnTo>
                      <a:pt x="7" y="224"/>
                    </a:lnTo>
                    <a:lnTo>
                      <a:pt x="40" y="240"/>
                    </a:lnTo>
                    <a:lnTo>
                      <a:pt x="80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95" name="Line 227"/>
              <p:cNvSpPr>
                <a:spLocks noChangeShapeType="1"/>
              </p:cNvSpPr>
              <p:nvPr/>
            </p:nvSpPr>
            <p:spPr bwMode="auto">
              <a:xfrm flipH="1">
                <a:off x="3174" y="2317"/>
                <a:ext cx="16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96" name="Freeform 228"/>
              <p:cNvSpPr>
                <a:spLocks/>
              </p:cNvSpPr>
              <p:nvPr/>
            </p:nvSpPr>
            <p:spPr bwMode="auto">
              <a:xfrm>
                <a:off x="3174" y="2385"/>
                <a:ext cx="6" cy="15"/>
              </a:xfrm>
              <a:custGeom>
                <a:avLst/>
                <a:gdLst>
                  <a:gd name="T0" fmla="*/ 0 w 18"/>
                  <a:gd name="T1" fmla="*/ 0 h 46"/>
                  <a:gd name="T2" fmla="*/ 1 w 18"/>
                  <a:gd name="T3" fmla="*/ 26 h 46"/>
                  <a:gd name="T4" fmla="*/ 18 w 18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6">
                    <a:moveTo>
                      <a:pt x="0" y="0"/>
                    </a:moveTo>
                    <a:lnTo>
                      <a:pt x="1" y="26"/>
                    </a:lnTo>
                    <a:lnTo>
                      <a:pt x="18" y="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97" name="Line 229"/>
              <p:cNvSpPr>
                <a:spLocks noChangeShapeType="1"/>
              </p:cNvSpPr>
              <p:nvPr/>
            </p:nvSpPr>
            <p:spPr bwMode="auto">
              <a:xfrm flipH="1">
                <a:off x="3160" y="2317"/>
                <a:ext cx="3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598" name="Freeform 230"/>
            <p:cNvSpPr>
              <a:spLocks/>
            </p:cNvSpPr>
            <p:nvPr/>
          </p:nvSpPr>
          <p:spPr bwMode="auto">
            <a:xfrm>
              <a:off x="2900" y="2036"/>
              <a:ext cx="61" cy="110"/>
            </a:xfrm>
            <a:custGeom>
              <a:avLst/>
              <a:gdLst>
                <a:gd name="T0" fmla="*/ 185 w 395"/>
                <a:gd name="T1" fmla="*/ 0 h 692"/>
                <a:gd name="T2" fmla="*/ 0 w 395"/>
                <a:gd name="T3" fmla="*/ 692 h 692"/>
                <a:gd name="T4" fmla="*/ 173 w 395"/>
                <a:gd name="T5" fmla="*/ 692 h 692"/>
                <a:gd name="T6" fmla="*/ 279 w 395"/>
                <a:gd name="T7" fmla="*/ 653 h 692"/>
                <a:gd name="T8" fmla="*/ 344 w 395"/>
                <a:gd name="T9" fmla="*/ 558 h 692"/>
                <a:gd name="T10" fmla="*/ 395 w 395"/>
                <a:gd name="T11" fmla="*/ 365 h 692"/>
                <a:gd name="T12" fmla="*/ 381 w 395"/>
                <a:gd name="T13" fmla="*/ 270 h 692"/>
                <a:gd name="T14" fmla="*/ 297 w 395"/>
                <a:gd name="T15" fmla="*/ 230 h 692"/>
                <a:gd name="T16" fmla="*/ 124 w 395"/>
                <a:gd name="T17" fmla="*/ 23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692">
                  <a:moveTo>
                    <a:pt x="185" y="0"/>
                  </a:moveTo>
                  <a:lnTo>
                    <a:pt x="0" y="692"/>
                  </a:lnTo>
                  <a:lnTo>
                    <a:pt x="173" y="692"/>
                  </a:lnTo>
                  <a:lnTo>
                    <a:pt x="279" y="653"/>
                  </a:lnTo>
                  <a:lnTo>
                    <a:pt x="344" y="558"/>
                  </a:lnTo>
                  <a:lnTo>
                    <a:pt x="395" y="365"/>
                  </a:lnTo>
                  <a:lnTo>
                    <a:pt x="381" y="270"/>
                  </a:lnTo>
                  <a:lnTo>
                    <a:pt x="297" y="230"/>
                  </a:lnTo>
                  <a:lnTo>
                    <a:pt x="124" y="23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599" name="Group 231"/>
            <p:cNvGrpSpPr>
              <a:grpSpLocks/>
            </p:cNvGrpSpPr>
            <p:nvPr/>
          </p:nvGrpSpPr>
          <p:grpSpPr bwMode="auto">
            <a:xfrm>
              <a:off x="3552" y="2552"/>
              <a:ext cx="54" cy="79"/>
              <a:chOff x="3648" y="2517"/>
              <a:chExt cx="50" cy="75"/>
            </a:xfrm>
          </p:grpSpPr>
          <p:sp>
            <p:nvSpPr>
              <p:cNvPr id="58600" name="Line 232"/>
              <p:cNvSpPr>
                <a:spLocks noChangeShapeType="1"/>
              </p:cNvSpPr>
              <p:nvPr/>
            </p:nvSpPr>
            <p:spPr bwMode="auto">
              <a:xfrm flipH="1">
                <a:off x="3663" y="2591"/>
                <a:ext cx="1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01" name="Freeform 233"/>
              <p:cNvSpPr>
                <a:spLocks/>
              </p:cNvSpPr>
              <p:nvPr/>
            </p:nvSpPr>
            <p:spPr bwMode="auto">
              <a:xfrm>
                <a:off x="3648" y="2569"/>
                <a:ext cx="15" cy="22"/>
              </a:xfrm>
              <a:custGeom>
                <a:avLst/>
                <a:gdLst>
                  <a:gd name="T0" fmla="*/ 0 w 100"/>
                  <a:gd name="T1" fmla="*/ 0 h 134"/>
                  <a:gd name="T2" fmla="*/ 14 w 100"/>
                  <a:gd name="T3" fmla="*/ 95 h 134"/>
                  <a:gd name="T4" fmla="*/ 100 w 100"/>
                  <a:gd name="T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134">
                    <a:moveTo>
                      <a:pt x="0" y="0"/>
                    </a:moveTo>
                    <a:lnTo>
                      <a:pt x="14" y="95"/>
                    </a:lnTo>
                    <a:lnTo>
                      <a:pt x="100" y="13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02" name="Line 234"/>
              <p:cNvSpPr>
                <a:spLocks noChangeShapeType="1"/>
              </p:cNvSpPr>
              <p:nvPr/>
            </p:nvSpPr>
            <p:spPr bwMode="auto">
              <a:xfrm flipV="1">
                <a:off x="3648" y="2539"/>
                <a:ext cx="8" cy="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03" name="Freeform 235"/>
              <p:cNvSpPr>
                <a:spLocks/>
              </p:cNvSpPr>
              <p:nvPr/>
            </p:nvSpPr>
            <p:spPr bwMode="auto">
              <a:xfrm>
                <a:off x="3656" y="2517"/>
                <a:ext cx="27" cy="22"/>
              </a:xfrm>
              <a:custGeom>
                <a:avLst/>
                <a:gdLst>
                  <a:gd name="T0" fmla="*/ 169 w 169"/>
                  <a:gd name="T1" fmla="*/ 0 h 136"/>
                  <a:gd name="T2" fmla="*/ 64 w 169"/>
                  <a:gd name="T3" fmla="*/ 40 h 136"/>
                  <a:gd name="T4" fmla="*/ 0 w 169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136">
                    <a:moveTo>
                      <a:pt x="169" y="0"/>
                    </a:moveTo>
                    <a:lnTo>
                      <a:pt x="64" y="40"/>
                    </a:lnTo>
                    <a:lnTo>
                      <a:pt x="0" y="13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04" name="Line 236"/>
              <p:cNvSpPr>
                <a:spLocks noChangeShapeType="1"/>
              </p:cNvSpPr>
              <p:nvPr/>
            </p:nvSpPr>
            <p:spPr bwMode="auto">
              <a:xfrm>
                <a:off x="3683" y="2517"/>
                <a:ext cx="1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605" name="Group 237"/>
          <p:cNvGrpSpPr>
            <a:grpSpLocks/>
          </p:cNvGrpSpPr>
          <p:nvPr/>
        </p:nvGrpSpPr>
        <p:grpSpPr bwMode="auto">
          <a:xfrm>
            <a:off x="5081588" y="3416300"/>
            <a:ext cx="590550" cy="314325"/>
            <a:chOff x="3009" y="2027"/>
            <a:chExt cx="364" cy="189"/>
          </a:xfrm>
        </p:grpSpPr>
        <p:sp>
          <p:nvSpPr>
            <p:cNvPr id="58606" name="Line 238"/>
            <p:cNvSpPr>
              <a:spLocks noChangeShapeType="1"/>
            </p:cNvSpPr>
            <p:nvPr/>
          </p:nvSpPr>
          <p:spPr bwMode="auto">
            <a:xfrm>
              <a:off x="3009" y="2031"/>
              <a:ext cx="244" cy="5"/>
            </a:xfrm>
            <a:prstGeom prst="line">
              <a:avLst/>
            </a:prstGeom>
            <a:noFill/>
            <a:ln w="19050">
              <a:solidFill>
                <a:srgbClr val="FF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607" name="Group 239"/>
            <p:cNvGrpSpPr>
              <a:grpSpLocks/>
            </p:cNvGrpSpPr>
            <p:nvPr/>
          </p:nvGrpSpPr>
          <p:grpSpPr bwMode="auto">
            <a:xfrm>
              <a:off x="3258" y="2057"/>
              <a:ext cx="115" cy="159"/>
              <a:chOff x="3269" y="2044"/>
              <a:chExt cx="132" cy="182"/>
            </a:xfrm>
          </p:grpSpPr>
          <p:sp>
            <p:nvSpPr>
              <p:cNvPr id="58608" name="Freeform 240"/>
              <p:cNvSpPr>
                <a:spLocks/>
              </p:cNvSpPr>
              <p:nvPr/>
            </p:nvSpPr>
            <p:spPr bwMode="auto">
              <a:xfrm>
                <a:off x="3269" y="2044"/>
                <a:ext cx="110" cy="182"/>
              </a:xfrm>
              <a:custGeom>
                <a:avLst/>
                <a:gdLst>
                  <a:gd name="T0" fmla="*/ 247 w 247"/>
                  <a:gd name="T1" fmla="*/ 0 h 387"/>
                  <a:gd name="T2" fmla="*/ 215 w 247"/>
                  <a:gd name="T3" fmla="*/ 14 h 387"/>
                  <a:gd name="T4" fmla="*/ 179 w 247"/>
                  <a:gd name="T5" fmla="*/ 41 h 387"/>
                  <a:gd name="T6" fmla="*/ 136 w 247"/>
                  <a:gd name="T7" fmla="*/ 97 h 387"/>
                  <a:gd name="T8" fmla="*/ 111 w 247"/>
                  <a:gd name="T9" fmla="*/ 138 h 387"/>
                  <a:gd name="T10" fmla="*/ 81 w 247"/>
                  <a:gd name="T11" fmla="*/ 193 h 387"/>
                  <a:gd name="T12" fmla="*/ 44 w 247"/>
                  <a:gd name="T13" fmla="*/ 276 h 387"/>
                  <a:gd name="T14" fmla="*/ 0 w 247"/>
                  <a:gd name="T15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387">
                    <a:moveTo>
                      <a:pt x="247" y="0"/>
                    </a:moveTo>
                    <a:lnTo>
                      <a:pt x="215" y="14"/>
                    </a:lnTo>
                    <a:lnTo>
                      <a:pt x="179" y="41"/>
                    </a:lnTo>
                    <a:lnTo>
                      <a:pt x="136" y="97"/>
                    </a:lnTo>
                    <a:lnTo>
                      <a:pt x="111" y="138"/>
                    </a:lnTo>
                    <a:lnTo>
                      <a:pt x="81" y="193"/>
                    </a:lnTo>
                    <a:lnTo>
                      <a:pt x="44" y="276"/>
                    </a:lnTo>
                    <a:lnTo>
                      <a:pt x="0" y="387"/>
                    </a:lnTo>
                  </a:path>
                </a:pathLst>
              </a:custGeom>
              <a:noFill/>
              <a:ln w="19050" cmpd="sng">
                <a:solidFill>
                  <a:srgbClr val="FF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09" name="Freeform 241"/>
              <p:cNvSpPr>
                <a:spLocks/>
              </p:cNvSpPr>
              <p:nvPr/>
            </p:nvSpPr>
            <p:spPr bwMode="auto">
              <a:xfrm>
                <a:off x="3301" y="2044"/>
                <a:ext cx="100" cy="136"/>
              </a:xfrm>
              <a:custGeom>
                <a:avLst/>
                <a:gdLst>
                  <a:gd name="T0" fmla="*/ 174 w 223"/>
                  <a:gd name="T1" fmla="*/ 0 h 290"/>
                  <a:gd name="T2" fmla="*/ 203 w 223"/>
                  <a:gd name="T3" fmla="*/ 0 h 290"/>
                  <a:gd name="T4" fmla="*/ 223 w 223"/>
                  <a:gd name="T5" fmla="*/ 28 h 290"/>
                  <a:gd name="T6" fmla="*/ 212 w 223"/>
                  <a:gd name="T7" fmla="*/ 69 h 290"/>
                  <a:gd name="T8" fmla="*/ 190 w 223"/>
                  <a:gd name="T9" fmla="*/ 97 h 290"/>
                  <a:gd name="T10" fmla="*/ 172 w 223"/>
                  <a:gd name="T11" fmla="*/ 111 h 290"/>
                  <a:gd name="T12" fmla="*/ 140 w 223"/>
                  <a:gd name="T13" fmla="*/ 124 h 290"/>
                  <a:gd name="T14" fmla="*/ 97 w 223"/>
                  <a:gd name="T15" fmla="*/ 124 h 290"/>
                  <a:gd name="T16" fmla="*/ 122 w 223"/>
                  <a:gd name="T17" fmla="*/ 138 h 290"/>
                  <a:gd name="T18" fmla="*/ 143 w 223"/>
                  <a:gd name="T19" fmla="*/ 166 h 290"/>
                  <a:gd name="T20" fmla="*/ 149 w 223"/>
                  <a:gd name="T21" fmla="*/ 193 h 290"/>
                  <a:gd name="T22" fmla="*/ 139 w 223"/>
                  <a:gd name="T23" fmla="*/ 235 h 290"/>
                  <a:gd name="T24" fmla="*/ 117 w 223"/>
                  <a:gd name="T25" fmla="*/ 263 h 290"/>
                  <a:gd name="T26" fmla="*/ 98 w 223"/>
                  <a:gd name="T27" fmla="*/ 276 h 290"/>
                  <a:gd name="T28" fmla="*/ 66 w 223"/>
                  <a:gd name="T29" fmla="*/ 290 h 290"/>
                  <a:gd name="T30" fmla="*/ 38 w 223"/>
                  <a:gd name="T31" fmla="*/ 290 h 290"/>
                  <a:gd name="T32" fmla="*/ 14 w 223"/>
                  <a:gd name="T33" fmla="*/ 276 h 290"/>
                  <a:gd name="T34" fmla="*/ 3 w 223"/>
                  <a:gd name="T35" fmla="*/ 263 h 290"/>
                  <a:gd name="T36" fmla="*/ 0 w 223"/>
                  <a:gd name="T37" fmla="*/ 22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3" h="290">
                    <a:moveTo>
                      <a:pt x="174" y="0"/>
                    </a:moveTo>
                    <a:lnTo>
                      <a:pt x="203" y="0"/>
                    </a:lnTo>
                    <a:lnTo>
                      <a:pt x="223" y="28"/>
                    </a:lnTo>
                    <a:lnTo>
                      <a:pt x="212" y="69"/>
                    </a:lnTo>
                    <a:lnTo>
                      <a:pt x="190" y="97"/>
                    </a:lnTo>
                    <a:lnTo>
                      <a:pt x="172" y="111"/>
                    </a:lnTo>
                    <a:lnTo>
                      <a:pt x="140" y="124"/>
                    </a:lnTo>
                    <a:lnTo>
                      <a:pt x="97" y="124"/>
                    </a:lnTo>
                    <a:lnTo>
                      <a:pt x="122" y="138"/>
                    </a:lnTo>
                    <a:lnTo>
                      <a:pt x="143" y="166"/>
                    </a:lnTo>
                    <a:lnTo>
                      <a:pt x="149" y="193"/>
                    </a:lnTo>
                    <a:lnTo>
                      <a:pt x="139" y="235"/>
                    </a:lnTo>
                    <a:lnTo>
                      <a:pt x="117" y="263"/>
                    </a:lnTo>
                    <a:lnTo>
                      <a:pt x="98" y="276"/>
                    </a:lnTo>
                    <a:lnTo>
                      <a:pt x="66" y="290"/>
                    </a:lnTo>
                    <a:lnTo>
                      <a:pt x="38" y="290"/>
                    </a:lnTo>
                    <a:lnTo>
                      <a:pt x="14" y="276"/>
                    </a:lnTo>
                    <a:lnTo>
                      <a:pt x="3" y="263"/>
                    </a:lnTo>
                    <a:lnTo>
                      <a:pt x="0" y="221"/>
                    </a:lnTo>
                  </a:path>
                </a:pathLst>
              </a:custGeom>
              <a:noFill/>
              <a:ln w="19050" cmpd="sng">
                <a:solidFill>
                  <a:srgbClr val="FF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610" name="Freeform 242"/>
            <p:cNvSpPr>
              <a:spLocks/>
            </p:cNvSpPr>
            <p:nvPr/>
          </p:nvSpPr>
          <p:spPr bwMode="auto">
            <a:xfrm>
              <a:off x="3149" y="2027"/>
              <a:ext cx="54" cy="125"/>
            </a:xfrm>
            <a:custGeom>
              <a:avLst/>
              <a:gdLst>
                <a:gd name="T0" fmla="*/ 0 w 571"/>
                <a:gd name="T1" fmla="*/ 1137 h 1137"/>
                <a:gd name="T2" fmla="*/ 420 w 571"/>
                <a:gd name="T3" fmla="*/ 636 h 1137"/>
                <a:gd name="T4" fmla="*/ 570 w 571"/>
                <a:gd name="T5" fmla="*/ 0 h 1137"/>
                <a:gd name="T6" fmla="*/ 571 w 571"/>
                <a:gd name="T7" fmla="*/ 0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1" h="1137">
                  <a:moveTo>
                    <a:pt x="0" y="1137"/>
                  </a:moveTo>
                  <a:lnTo>
                    <a:pt x="420" y="636"/>
                  </a:lnTo>
                  <a:lnTo>
                    <a:pt x="570" y="0"/>
                  </a:lnTo>
                  <a:lnTo>
                    <a:pt x="571" y="0"/>
                  </a:lnTo>
                </a:path>
              </a:pathLst>
            </a:custGeom>
            <a:noFill/>
            <a:ln w="19050" cmpd="sng">
              <a:solidFill>
                <a:srgbClr val="FF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0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02" grpId="0" autoUpdateAnimBg="0"/>
      <p:bldP spid="58503" grpId="0" build="p" autoUpdateAnimBg="0" advAuto="0"/>
      <p:bldP spid="58504" grpId="0" build="p" autoUpdateAnimBg="0" advAuto="0"/>
      <p:bldP spid="585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5" name="Rectangle 97"/>
          <p:cNvSpPr>
            <a:spLocks noChangeArrowheads="1"/>
          </p:cNvSpPr>
          <p:nvPr/>
        </p:nvSpPr>
        <p:spPr bwMode="auto">
          <a:xfrm flipV="1">
            <a:off x="971550" y="1125538"/>
            <a:ext cx="7345363" cy="47513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5791200" y="2667000"/>
            <a:ext cx="228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11" name="Picture 3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已知铅垂面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ABC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的两面投影，作第三投影。</a:t>
            </a:r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H="1">
            <a:off x="2438400" y="4572000"/>
            <a:ext cx="3581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flipH="1" flipV="1">
            <a:off x="6019800" y="2667000"/>
            <a:ext cx="0" cy="1905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H="1">
            <a:off x="2438400" y="2667000"/>
            <a:ext cx="3581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 flipH="1" flipV="1">
            <a:off x="5791200" y="3200400"/>
            <a:ext cx="0" cy="1143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 flipH="1">
            <a:off x="2819400" y="4343400"/>
            <a:ext cx="2971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H="1">
            <a:off x="2819400" y="3200400"/>
            <a:ext cx="2971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 flipV="1">
            <a:off x="4038600" y="3657600"/>
            <a:ext cx="990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 flipH="1" flipV="1">
            <a:off x="5029200" y="2133600"/>
            <a:ext cx="0" cy="1524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 flipV="1">
            <a:off x="4038600" y="2133600"/>
            <a:ext cx="990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>
            <a:off x="4876800" y="3505200"/>
            <a:ext cx="20574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504" name="Group 96"/>
          <p:cNvGrpSpPr>
            <a:grpSpLocks/>
          </p:cNvGrpSpPr>
          <p:nvPr/>
        </p:nvGrpSpPr>
        <p:grpSpPr bwMode="auto">
          <a:xfrm>
            <a:off x="1371600" y="1295400"/>
            <a:ext cx="6172200" cy="4041775"/>
            <a:chOff x="864" y="816"/>
            <a:chExt cx="3888" cy="2546"/>
          </a:xfrm>
        </p:grpSpPr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 flipV="1">
              <a:off x="2535" y="1344"/>
              <a:ext cx="9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008" y="2208"/>
              <a:ext cx="3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864" y="200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</a:rPr>
                <a:t>X</a:t>
              </a: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832" y="1968"/>
              <a:ext cx="2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</a:rPr>
                <a:t>O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1440" y="282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a</a:t>
              </a:r>
              <a:endParaRPr lang="en-US" altLang="zh-CN" sz="2000" b="1" i="1">
                <a:ea typeface="楷体_GB2312" pitchFamily="49" charset="-122"/>
                <a:sym typeface="Symbol" pitchFamily="18" charset="2"/>
              </a:endParaRP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1492" y="1440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a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1728" y="248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b</a:t>
              </a:r>
              <a:endParaRPr lang="en-US" altLang="zh-CN" sz="2000" b="1" i="1">
                <a:ea typeface="楷体_GB2312" pitchFamily="49" charset="-122"/>
                <a:sym typeface="Symbol" pitchFamily="18" charset="2"/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592" y="2294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c</a:t>
              </a:r>
              <a:endParaRPr lang="en-US" altLang="zh-CN" sz="2000" b="1" i="1">
                <a:ea typeface="楷体_GB2312" pitchFamily="49" charset="-122"/>
                <a:sym typeface="Symbol" pitchFamily="18" charset="2"/>
              </a:endParaRP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2352" y="1142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c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1492" y="1910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  <a:sym typeface="EuroRoman" pitchFamily="2" charset="2"/>
                </a:rPr>
                <a:t>b</a:t>
              </a:r>
              <a:r>
                <a:rPr lang="en-US" altLang="zh-CN" sz="2000" b="1" i="1">
                  <a:ea typeface="楷体_GB2312" pitchFamily="49" charset="-122"/>
                  <a:sym typeface="Symbol" pitchFamily="18" charset="2"/>
                </a:rPr>
                <a:t>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1776" y="1344"/>
              <a:ext cx="76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 flipH="1">
              <a:off x="1536" y="1344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 flipH="1" flipV="1">
              <a:off x="1536" y="1680"/>
              <a:ext cx="24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1527" y="2304"/>
              <a:ext cx="1017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1767" y="2016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>
              <a:off x="1527" y="1680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2746" y="3110"/>
              <a:ext cx="2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 dirty="0" smtClean="0">
                  <a:ea typeface="楷体_GB2312" pitchFamily="49" charset="-122"/>
                </a:rPr>
                <a:t>Y</a:t>
              </a:r>
              <a:r>
                <a:rPr lang="en-US" altLang="zh-CN" sz="2000" b="1" i="1" baseline="-25000" dirty="0" smtClean="0">
                  <a:ea typeface="楷体_GB2312" pitchFamily="49" charset="-122"/>
                </a:rPr>
                <a:t>H</a:t>
              </a:r>
              <a:endParaRPr lang="en-US" altLang="zh-CN" sz="2000" b="1" i="1" baseline="-25000" dirty="0">
                <a:ea typeface="楷体_GB2312" pitchFamily="49" charset="-122"/>
              </a:endParaRPr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>
              <a:off x="3072" y="1008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880" y="816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ea typeface="楷体_GB2312" pitchFamily="49" charset="-122"/>
                </a:rPr>
                <a:t>Z</a:t>
              </a:r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4291" y="1910"/>
              <a:ext cx="3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 dirty="0" smtClean="0">
                  <a:ea typeface="楷体_GB2312" pitchFamily="49" charset="-122"/>
                </a:rPr>
                <a:t>Y</a:t>
              </a:r>
              <a:r>
                <a:rPr lang="en-US" altLang="zh-CN" sz="2000" b="1" i="1" baseline="-25000" dirty="0" smtClean="0">
                  <a:ea typeface="楷体_GB2312" pitchFamily="49" charset="-122"/>
                </a:rPr>
                <a:t>W</a:t>
              </a:r>
              <a:endParaRPr lang="en-US" altLang="zh-CN" sz="2000" b="1" i="1" baseline="-25000" dirty="0">
                <a:ea typeface="楷体_GB2312" pitchFamily="49" charset="-122"/>
              </a:endParaRPr>
            </a:p>
          </p:txBody>
        </p:sp>
      </p:grp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5029200" y="2133600"/>
            <a:ext cx="762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5029200" y="21336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5984875" y="2346325"/>
            <a:ext cx="41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a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</a:t>
            </a: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5375275" y="3108325"/>
            <a:ext cx="41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b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</a:t>
            </a:r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3048000" y="3641725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  <a:latin typeface="ItalicT" pitchFamily="2" charset="0"/>
                <a:ea typeface="楷体_GB2312" pitchFamily="49" charset="-122"/>
              </a:rPr>
              <a:t>β</a:t>
            </a:r>
          </a:p>
        </p:txBody>
      </p:sp>
      <p:sp>
        <p:nvSpPr>
          <p:cNvPr id="17496" name="Arc 88"/>
          <p:cNvSpPr>
            <a:spLocks/>
          </p:cNvSpPr>
          <p:nvPr/>
        </p:nvSpPr>
        <p:spPr bwMode="auto">
          <a:xfrm rot="3603825">
            <a:off x="3336925" y="3692525"/>
            <a:ext cx="263525" cy="250825"/>
          </a:xfrm>
          <a:custGeom>
            <a:avLst/>
            <a:gdLst>
              <a:gd name="G0" fmla="+- 21509 0 0"/>
              <a:gd name="G1" fmla="+- 0 0 0"/>
              <a:gd name="G2" fmla="+- 21600 0 0"/>
              <a:gd name="T0" fmla="*/ 20169 w 21509"/>
              <a:gd name="T1" fmla="*/ 21558 h 21558"/>
              <a:gd name="T2" fmla="*/ 0 w 21509"/>
              <a:gd name="T3" fmla="*/ 1982 h 21558"/>
              <a:gd name="T4" fmla="*/ 21509 w 21509"/>
              <a:gd name="T5" fmla="*/ 0 h 2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9" h="21558" fill="none" extrusionOk="0">
                <a:moveTo>
                  <a:pt x="20168" y="21558"/>
                </a:moveTo>
                <a:cubicBezTo>
                  <a:pt x="9539" y="20897"/>
                  <a:pt x="977" y="12587"/>
                  <a:pt x="0" y="1981"/>
                </a:cubicBezTo>
              </a:path>
              <a:path w="21509" h="21558" stroke="0" extrusionOk="0">
                <a:moveTo>
                  <a:pt x="20168" y="21558"/>
                </a:moveTo>
                <a:cubicBezTo>
                  <a:pt x="9539" y="20897"/>
                  <a:pt x="977" y="12587"/>
                  <a:pt x="0" y="1981"/>
                </a:cubicBezTo>
                <a:lnTo>
                  <a:pt x="21509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498" name="Text Box 90"/>
          <p:cNvSpPr txBox="1">
            <a:spLocks noChangeArrowheads="1"/>
          </p:cNvSpPr>
          <p:nvPr/>
        </p:nvSpPr>
        <p:spPr bwMode="auto">
          <a:xfrm>
            <a:off x="3581400" y="3810000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  <a:latin typeface="ItalicT" pitchFamily="2" charset="0"/>
                <a:ea typeface="楷体_GB2312" pitchFamily="49" charset="-122"/>
              </a:rPr>
              <a:t>γ</a:t>
            </a:r>
          </a:p>
        </p:txBody>
      </p:sp>
      <p:sp>
        <p:nvSpPr>
          <p:cNvPr id="17499" name="Arc 91"/>
          <p:cNvSpPr>
            <a:spLocks/>
          </p:cNvSpPr>
          <p:nvPr/>
        </p:nvSpPr>
        <p:spPr bwMode="auto">
          <a:xfrm>
            <a:off x="3752850" y="3276600"/>
            <a:ext cx="285750" cy="704850"/>
          </a:xfrm>
          <a:custGeom>
            <a:avLst/>
            <a:gdLst>
              <a:gd name="G0" fmla="+- 14237 0 0"/>
              <a:gd name="G1" fmla="+- 0 0 0"/>
              <a:gd name="G2" fmla="+- 21600 0 0"/>
              <a:gd name="T0" fmla="*/ 14006 w 14237"/>
              <a:gd name="T1" fmla="*/ 21599 h 21599"/>
              <a:gd name="T2" fmla="*/ 0 w 14237"/>
              <a:gd name="T3" fmla="*/ 16244 h 21599"/>
              <a:gd name="T4" fmla="*/ 14237 w 14237"/>
              <a:gd name="T5" fmla="*/ 0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37" h="21599" fill="none" extrusionOk="0">
                <a:moveTo>
                  <a:pt x="14006" y="21598"/>
                </a:moveTo>
                <a:cubicBezTo>
                  <a:pt x="8847" y="21543"/>
                  <a:pt x="3879" y="19644"/>
                  <a:pt x="-1" y="16244"/>
                </a:cubicBezTo>
              </a:path>
              <a:path w="14237" h="21599" stroke="0" extrusionOk="0">
                <a:moveTo>
                  <a:pt x="14006" y="21598"/>
                </a:moveTo>
                <a:cubicBezTo>
                  <a:pt x="8847" y="21543"/>
                  <a:pt x="3879" y="19644"/>
                  <a:pt x="-1" y="16244"/>
                </a:cubicBezTo>
                <a:lnTo>
                  <a:pt x="1423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500" name="Text Box 92"/>
          <p:cNvSpPr txBox="1">
            <a:spLocks noChangeArrowheads="1"/>
          </p:cNvSpPr>
          <p:nvPr/>
        </p:nvSpPr>
        <p:spPr bwMode="auto">
          <a:xfrm>
            <a:off x="4959350" y="1752600"/>
            <a:ext cx="401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000" b="1" i="1">
                <a:ea typeface="楷体_GB2312" pitchFamily="49" charset="-122"/>
              </a:rPr>
              <a:t>c</a:t>
            </a:r>
            <a:r>
              <a:rPr lang="en-US" altLang="zh-CN" sz="2000" b="1" i="1">
                <a:ea typeface="楷体_GB2312" pitchFamily="49" charset="-122"/>
                <a:sym typeface="Symbol" pitchFamily="18" charset="2"/>
              </a:rPr>
              <a:t></a:t>
            </a:r>
          </a:p>
        </p:txBody>
      </p:sp>
      <p:sp>
        <p:nvSpPr>
          <p:cNvPr id="17501" name="Line 93"/>
          <p:cNvSpPr>
            <a:spLocks noChangeShapeType="1"/>
          </p:cNvSpPr>
          <p:nvPr/>
        </p:nvSpPr>
        <p:spPr bwMode="auto">
          <a:xfrm flipV="1">
            <a:off x="3200400" y="3657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502" name="Line 94"/>
          <p:cNvSpPr>
            <a:spLocks noChangeShapeType="1"/>
          </p:cNvSpPr>
          <p:nvPr/>
        </p:nvSpPr>
        <p:spPr bwMode="auto">
          <a:xfrm flipH="1" flipV="1">
            <a:off x="4038600" y="3657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4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"/>
                                        <p:tgtEl>
                                          <p:spTgt spid="17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48" grpId="0" animBg="1"/>
      <p:bldP spid="17457" grpId="0" animBg="1"/>
      <p:bldP spid="17458" grpId="0" animBg="1"/>
      <p:bldP spid="17459" grpId="0" animBg="1"/>
      <p:bldP spid="17460" grpId="0" animBg="1"/>
      <p:bldP spid="17461" grpId="0" animBg="1"/>
      <p:bldP spid="17462" grpId="0" animBg="1"/>
      <p:bldP spid="17463" grpId="0" animBg="1"/>
      <p:bldP spid="17464" grpId="0" animBg="1"/>
      <p:bldP spid="17467" grpId="0" animBg="1"/>
      <p:bldP spid="17468" grpId="0" animBg="1"/>
      <p:bldP spid="17470" grpId="0" autoUpdateAnimBg="0"/>
      <p:bldP spid="17474" grpId="0" autoUpdateAnimBg="0"/>
      <p:bldP spid="17495" grpId="0" autoUpdateAnimBg="0"/>
      <p:bldP spid="17496" grpId="0" animBg="1"/>
      <p:bldP spid="17498" grpId="0" autoUpdateAnimBg="0"/>
      <p:bldP spid="17499" grpId="0" animBg="1"/>
      <p:bldP spid="17500" grpId="0" autoUpdateAnimBg="0"/>
      <p:bldP spid="17501" grpId="0" animBg="1"/>
      <p:bldP spid="175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969963" y="1905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正垂面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－垂直于</a:t>
            </a:r>
            <a:r>
              <a:rPr lang="en-US" altLang="zh-CN" sz="2800" b="1" i="1">
                <a:latin typeface="楷体_GB2312" pitchFamily="49" charset="-122"/>
                <a:ea typeface="楷体_GB2312" pitchFamily="49" charset="-122"/>
              </a:rPr>
              <a:t>V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面且与</a:t>
            </a:r>
            <a:r>
              <a:rPr lang="en-US" altLang="zh-CN" sz="2800" b="1" i="1"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800" b="1" i="1">
                <a:latin typeface="楷体_GB2312" pitchFamily="49" charset="-122"/>
                <a:ea typeface="楷体_GB2312" pitchFamily="49" charset="-122"/>
              </a:rPr>
              <a:t>W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面倾斜的平面</a:t>
            </a:r>
          </a:p>
        </p:txBody>
      </p:sp>
      <p:pic>
        <p:nvPicPr>
          <p:cNvPr id="63491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46100" y="1150938"/>
            <a:ext cx="8391525" cy="5108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3730" name="Group 242"/>
          <p:cNvGrpSpPr>
            <a:grpSpLocks/>
          </p:cNvGrpSpPr>
          <p:nvPr/>
        </p:nvGrpSpPr>
        <p:grpSpPr bwMode="auto">
          <a:xfrm>
            <a:off x="741363" y="1419225"/>
            <a:ext cx="3659187" cy="2706688"/>
            <a:chOff x="260" y="1248"/>
            <a:chExt cx="2305" cy="1705"/>
          </a:xfrm>
        </p:grpSpPr>
        <p:grpSp>
          <p:nvGrpSpPr>
            <p:cNvPr id="63731" name="Group 243"/>
            <p:cNvGrpSpPr>
              <a:grpSpLocks/>
            </p:cNvGrpSpPr>
            <p:nvPr/>
          </p:nvGrpSpPr>
          <p:grpSpPr bwMode="auto">
            <a:xfrm>
              <a:off x="260" y="1248"/>
              <a:ext cx="2305" cy="1705"/>
              <a:chOff x="260" y="1248"/>
              <a:chExt cx="2305" cy="1705"/>
            </a:xfrm>
          </p:grpSpPr>
          <p:sp>
            <p:nvSpPr>
              <p:cNvPr id="63732" name="Rectangle 244"/>
              <p:cNvSpPr>
                <a:spLocks noChangeArrowheads="1"/>
              </p:cNvSpPr>
              <p:nvPr/>
            </p:nvSpPr>
            <p:spPr bwMode="auto">
              <a:xfrm>
                <a:off x="260" y="1249"/>
                <a:ext cx="1485" cy="962"/>
              </a:xfrm>
              <a:prstGeom prst="rect">
                <a:avLst/>
              </a:prstGeom>
              <a:gradFill rotWithShape="0">
                <a:gsLst>
                  <a:gs pos="0">
                    <a:srgbClr val="FFCCCC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733" name="Freeform 245"/>
              <p:cNvSpPr>
                <a:spLocks/>
              </p:cNvSpPr>
              <p:nvPr/>
            </p:nvSpPr>
            <p:spPr bwMode="auto">
              <a:xfrm>
                <a:off x="260" y="2211"/>
                <a:ext cx="2305" cy="742"/>
              </a:xfrm>
              <a:custGeom>
                <a:avLst/>
                <a:gdLst>
                  <a:gd name="T0" fmla="*/ 0 w 2592"/>
                  <a:gd name="T1" fmla="*/ 0 h 912"/>
                  <a:gd name="T2" fmla="*/ 912 w 2592"/>
                  <a:gd name="T3" fmla="*/ 912 h 912"/>
                  <a:gd name="T4" fmla="*/ 2592 w 2592"/>
                  <a:gd name="T5" fmla="*/ 912 h 912"/>
                  <a:gd name="T6" fmla="*/ 1680 w 2592"/>
                  <a:gd name="T7" fmla="*/ 0 h 912"/>
                  <a:gd name="T8" fmla="*/ 0 w 2592"/>
                  <a:gd name="T9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2" h="912">
                    <a:moveTo>
                      <a:pt x="0" y="0"/>
                    </a:moveTo>
                    <a:lnTo>
                      <a:pt x="912" y="912"/>
                    </a:lnTo>
                    <a:lnTo>
                      <a:pt x="2592" y="912"/>
                    </a:lnTo>
                    <a:lnTo>
                      <a:pt x="168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CC"/>
                  </a:gs>
                  <a:gs pos="100000">
                    <a:srgbClr val="FFFFFF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734" name="AutoShape 246"/>
              <p:cNvSpPr>
                <a:spLocks noChangeArrowheads="1"/>
              </p:cNvSpPr>
              <p:nvPr/>
            </p:nvSpPr>
            <p:spPr bwMode="auto">
              <a:xfrm rot="-5400000">
                <a:off x="1304" y="1693"/>
                <a:ext cx="1705" cy="816"/>
              </a:xfrm>
              <a:prstGeom prst="parallelogram">
                <a:avLst>
                  <a:gd name="adj" fmla="val 9101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3735" name="Freeform 247"/>
            <p:cNvSpPr>
              <a:spLocks/>
            </p:cNvSpPr>
            <p:nvPr/>
          </p:nvSpPr>
          <p:spPr bwMode="auto">
            <a:xfrm>
              <a:off x="2437" y="1968"/>
              <a:ext cx="80" cy="192"/>
            </a:xfrm>
            <a:custGeom>
              <a:avLst/>
              <a:gdLst>
                <a:gd name="T0" fmla="*/ 0 w 287"/>
                <a:gd name="T1" fmla="*/ 0 h 619"/>
                <a:gd name="T2" fmla="*/ 72 w 287"/>
                <a:gd name="T3" fmla="*/ 475 h 619"/>
                <a:gd name="T4" fmla="*/ 144 w 287"/>
                <a:gd name="T5" fmla="*/ 278 h 619"/>
                <a:gd name="T6" fmla="*/ 216 w 287"/>
                <a:gd name="T7" fmla="*/ 619 h 619"/>
                <a:gd name="T8" fmla="*/ 287 w 287"/>
                <a:gd name="T9" fmla="*/ 28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19">
                  <a:moveTo>
                    <a:pt x="0" y="0"/>
                  </a:moveTo>
                  <a:lnTo>
                    <a:pt x="72" y="475"/>
                  </a:lnTo>
                  <a:lnTo>
                    <a:pt x="144" y="278"/>
                  </a:lnTo>
                  <a:lnTo>
                    <a:pt x="216" y="619"/>
                  </a:lnTo>
                  <a:lnTo>
                    <a:pt x="287" y="28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3736" name="Group 248"/>
            <p:cNvGrpSpPr>
              <a:grpSpLocks/>
            </p:cNvGrpSpPr>
            <p:nvPr/>
          </p:nvGrpSpPr>
          <p:grpSpPr bwMode="auto">
            <a:xfrm>
              <a:off x="2208" y="2832"/>
              <a:ext cx="147" cy="79"/>
              <a:chOff x="3379" y="2407"/>
              <a:chExt cx="86" cy="56"/>
            </a:xfrm>
          </p:grpSpPr>
          <p:sp>
            <p:nvSpPr>
              <p:cNvPr id="63737" name="Line 249"/>
              <p:cNvSpPr>
                <a:spLocks noChangeShapeType="1"/>
              </p:cNvSpPr>
              <p:nvPr/>
            </p:nvSpPr>
            <p:spPr bwMode="auto">
              <a:xfrm flipH="1" flipV="1">
                <a:off x="3379" y="2407"/>
                <a:ext cx="45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38" name="Line 250"/>
              <p:cNvSpPr>
                <a:spLocks noChangeShapeType="1"/>
              </p:cNvSpPr>
              <p:nvPr/>
            </p:nvSpPr>
            <p:spPr bwMode="auto">
              <a:xfrm>
                <a:off x="3399" y="2431"/>
                <a:ext cx="4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39" name="Line 251"/>
              <p:cNvSpPr>
                <a:spLocks noChangeShapeType="1"/>
              </p:cNvSpPr>
              <p:nvPr/>
            </p:nvSpPr>
            <p:spPr bwMode="auto">
              <a:xfrm>
                <a:off x="3419" y="2407"/>
                <a:ext cx="46" cy="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740" name="Freeform 252"/>
            <p:cNvSpPr>
              <a:spLocks/>
            </p:cNvSpPr>
            <p:nvPr/>
          </p:nvSpPr>
          <p:spPr bwMode="auto">
            <a:xfrm>
              <a:off x="336" y="1344"/>
              <a:ext cx="68" cy="106"/>
            </a:xfrm>
            <a:custGeom>
              <a:avLst/>
              <a:gdLst>
                <a:gd name="T0" fmla="*/ 0 w 319"/>
                <a:gd name="T1" fmla="*/ 0 h 480"/>
                <a:gd name="T2" fmla="*/ 31 w 319"/>
                <a:gd name="T3" fmla="*/ 480 h 480"/>
                <a:gd name="T4" fmla="*/ 319 w 319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480">
                  <a:moveTo>
                    <a:pt x="0" y="0"/>
                  </a:moveTo>
                  <a:lnTo>
                    <a:pt x="31" y="480"/>
                  </a:lnTo>
                  <a:lnTo>
                    <a:pt x="31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744" name="Group 256"/>
          <p:cNvGrpSpPr>
            <a:grpSpLocks/>
          </p:cNvGrpSpPr>
          <p:nvPr/>
        </p:nvGrpSpPr>
        <p:grpSpPr bwMode="auto">
          <a:xfrm>
            <a:off x="5191125" y="2122488"/>
            <a:ext cx="1157288" cy="2335212"/>
            <a:chOff x="3047" y="765"/>
            <a:chExt cx="729" cy="1471"/>
          </a:xfrm>
        </p:grpSpPr>
        <p:sp>
          <p:nvSpPr>
            <p:cNvPr id="63745" name="Line 257"/>
            <p:cNvSpPr>
              <a:spLocks noChangeShapeType="1"/>
            </p:cNvSpPr>
            <p:nvPr/>
          </p:nvSpPr>
          <p:spPr bwMode="auto">
            <a:xfrm>
              <a:off x="3047" y="1319"/>
              <a:ext cx="2" cy="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46" name="Line 258"/>
            <p:cNvSpPr>
              <a:spLocks noChangeShapeType="1"/>
            </p:cNvSpPr>
            <p:nvPr/>
          </p:nvSpPr>
          <p:spPr bwMode="auto">
            <a:xfrm>
              <a:off x="3276" y="1319"/>
              <a:ext cx="2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47" name="Line 259"/>
            <p:cNvSpPr>
              <a:spLocks noChangeShapeType="1"/>
            </p:cNvSpPr>
            <p:nvPr/>
          </p:nvSpPr>
          <p:spPr bwMode="auto">
            <a:xfrm>
              <a:off x="3774" y="765"/>
              <a:ext cx="2" cy="14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748" name="Group 260"/>
          <p:cNvGrpSpPr>
            <a:grpSpLocks/>
          </p:cNvGrpSpPr>
          <p:nvPr/>
        </p:nvGrpSpPr>
        <p:grpSpPr bwMode="auto">
          <a:xfrm>
            <a:off x="5191125" y="2122488"/>
            <a:ext cx="2997200" cy="884237"/>
            <a:chOff x="3047" y="765"/>
            <a:chExt cx="1888" cy="557"/>
          </a:xfrm>
        </p:grpSpPr>
        <p:sp>
          <p:nvSpPr>
            <p:cNvPr id="63749" name="Line 261"/>
            <p:cNvSpPr>
              <a:spLocks noChangeShapeType="1"/>
            </p:cNvSpPr>
            <p:nvPr/>
          </p:nvSpPr>
          <p:spPr bwMode="auto">
            <a:xfrm flipH="1">
              <a:off x="3779" y="765"/>
              <a:ext cx="115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50" name="Line 262"/>
            <p:cNvSpPr>
              <a:spLocks noChangeShapeType="1"/>
            </p:cNvSpPr>
            <p:nvPr/>
          </p:nvSpPr>
          <p:spPr bwMode="auto">
            <a:xfrm flipH="1">
              <a:off x="3047" y="1319"/>
              <a:ext cx="1700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51" name="Line 263"/>
            <p:cNvSpPr>
              <a:spLocks noChangeShapeType="1"/>
            </p:cNvSpPr>
            <p:nvPr/>
          </p:nvSpPr>
          <p:spPr bwMode="auto">
            <a:xfrm flipH="1">
              <a:off x="3453" y="1160"/>
              <a:ext cx="97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752" name="Group 264"/>
          <p:cNvGrpSpPr>
            <a:grpSpLocks/>
          </p:cNvGrpSpPr>
          <p:nvPr/>
        </p:nvGrpSpPr>
        <p:grpSpPr bwMode="auto">
          <a:xfrm>
            <a:off x="6069013" y="2270125"/>
            <a:ext cx="282575" cy="422275"/>
            <a:chOff x="2984" y="2255"/>
            <a:chExt cx="82" cy="107"/>
          </a:xfrm>
        </p:grpSpPr>
        <p:sp>
          <p:nvSpPr>
            <p:cNvPr id="63753" name="Freeform 265"/>
            <p:cNvSpPr>
              <a:spLocks/>
            </p:cNvSpPr>
            <p:nvPr/>
          </p:nvSpPr>
          <p:spPr bwMode="auto">
            <a:xfrm>
              <a:off x="2984" y="2297"/>
              <a:ext cx="30" cy="43"/>
            </a:xfrm>
            <a:custGeom>
              <a:avLst/>
              <a:gdLst>
                <a:gd name="T0" fmla="*/ 0 w 133"/>
                <a:gd name="T1" fmla="*/ 45 h 214"/>
                <a:gd name="T2" fmla="*/ 39 w 133"/>
                <a:gd name="T3" fmla="*/ 14 h 214"/>
                <a:gd name="T4" fmla="*/ 75 w 133"/>
                <a:gd name="T5" fmla="*/ 0 h 214"/>
                <a:gd name="T6" fmla="*/ 90 w 133"/>
                <a:gd name="T7" fmla="*/ 0 h 214"/>
                <a:gd name="T8" fmla="*/ 118 w 133"/>
                <a:gd name="T9" fmla="*/ 14 h 214"/>
                <a:gd name="T10" fmla="*/ 129 w 133"/>
                <a:gd name="T11" fmla="*/ 30 h 214"/>
                <a:gd name="T12" fmla="*/ 133 w 133"/>
                <a:gd name="T13" fmla="*/ 76 h 214"/>
                <a:gd name="T14" fmla="*/ 116 w 133"/>
                <a:gd name="T15" fmla="*/ 137 h 214"/>
                <a:gd name="T16" fmla="*/ 79 w 133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214">
                  <a:moveTo>
                    <a:pt x="0" y="45"/>
                  </a:moveTo>
                  <a:lnTo>
                    <a:pt x="39" y="14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18" y="14"/>
                  </a:lnTo>
                  <a:lnTo>
                    <a:pt x="129" y="30"/>
                  </a:lnTo>
                  <a:lnTo>
                    <a:pt x="133" y="76"/>
                  </a:lnTo>
                  <a:lnTo>
                    <a:pt x="116" y="137"/>
                  </a:lnTo>
                  <a:lnTo>
                    <a:pt x="79" y="214"/>
                  </a:lnTo>
                </a:path>
              </a:pathLst>
            </a:custGeom>
            <a:noFill/>
            <a:ln w="19050" cmpd="sng">
              <a:solidFill>
                <a:srgbClr val="FF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3754" name="Group 266"/>
            <p:cNvGrpSpPr>
              <a:grpSpLocks/>
            </p:cNvGrpSpPr>
            <p:nvPr/>
          </p:nvGrpSpPr>
          <p:grpSpPr bwMode="auto">
            <a:xfrm>
              <a:off x="2984" y="2255"/>
              <a:ext cx="82" cy="107"/>
              <a:chOff x="2984" y="2255"/>
              <a:chExt cx="82" cy="107"/>
            </a:xfrm>
          </p:grpSpPr>
          <p:sp>
            <p:nvSpPr>
              <p:cNvPr id="63755" name="Line 267"/>
              <p:cNvSpPr>
                <a:spLocks noChangeShapeType="1"/>
              </p:cNvSpPr>
              <p:nvPr/>
            </p:nvSpPr>
            <p:spPr bwMode="auto">
              <a:xfrm>
                <a:off x="3009" y="2255"/>
                <a:ext cx="57" cy="26"/>
              </a:xfrm>
              <a:prstGeom prst="line">
                <a:avLst/>
              </a:prstGeom>
              <a:noFill/>
              <a:ln w="19050">
                <a:solidFill>
                  <a:srgbClr val="FF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56" name="Freeform 268"/>
              <p:cNvSpPr>
                <a:spLocks/>
              </p:cNvSpPr>
              <p:nvPr/>
            </p:nvSpPr>
            <p:spPr bwMode="auto">
              <a:xfrm>
                <a:off x="2984" y="2297"/>
                <a:ext cx="58" cy="65"/>
              </a:xfrm>
              <a:custGeom>
                <a:avLst/>
                <a:gdLst>
                  <a:gd name="T0" fmla="*/ 261 w 261"/>
                  <a:gd name="T1" fmla="*/ 0 h 322"/>
                  <a:gd name="T2" fmla="*/ 233 w 261"/>
                  <a:gd name="T3" fmla="*/ 45 h 322"/>
                  <a:gd name="T4" fmla="*/ 209 w 261"/>
                  <a:gd name="T5" fmla="*/ 76 h 322"/>
                  <a:gd name="T6" fmla="*/ 77 w 261"/>
                  <a:gd name="T7" fmla="*/ 214 h 322"/>
                  <a:gd name="T8" fmla="*/ 29 w 261"/>
                  <a:gd name="T9" fmla="*/ 276 h 322"/>
                  <a:gd name="T10" fmla="*/ 0 w 261"/>
                  <a:gd name="T11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322">
                    <a:moveTo>
                      <a:pt x="261" y="0"/>
                    </a:moveTo>
                    <a:lnTo>
                      <a:pt x="233" y="45"/>
                    </a:lnTo>
                    <a:lnTo>
                      <a:pt x="209" y="76"/>
                    </a:lnTo>
                    <a:lnTo>
                      <a:pt x="77" y="214"/>
                    </a:lnTo>
                    <a:lnTo>
                      <a:pt x="29" y="276"/>
                    </a:lnTo>
                    <a:lnTo>
                      <a:pt x="0" y="322"/>
                    </a:lnTo>
                  </a:path>
                </a:pathLst>
              </a:custGeom>
              <a:noFill/>
              <a:ln w="19050" cmpd="sng">
                <a:solidFill>
                  <a:srgbClr val="FF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3757" name="Group 269"/>
          <p:cNvGrpSpPr>
            <a:grpSpLocks/>
          </p:cNvGrpSpPr>
          <p:nvPr/>
        </p:nvGrpSpPr>
        <p:grpSpPr bwMode="auto">
          <a:xfrm>
            <a:off x="5389563" y="2781300"/>
            <a:ext cx="357187" cy="220663"/>
            <a:chOff x="2785" y="2384"/>
            <a:chExt cx="104" cy="56"/>
          </a:xfrm>
        </p:grpSpPr>
        <p:sp>
          <p:nvSpPr>
            <p:cNvPr id="63758" name="Freeform 270"/>
            <p:cNvSpPr>
              <a:spLocks/>
            </p:cNvSpPr>
            <p:nvPr/>
          </p:nvSpPr>
          <p:spPr bwMode="auto">
            <a:xfrm>
              <a:off x="2826" y="2384"/>
              <a:ext cx="63" cy="43"/>
            </a:xfrm>
            <a:custGeom>
              <a:avLst/>
              <a:gdLst>
                <a:gd name="T0" fmla="*/ 140 w 282"/>
                <a:gd name="T1" fmla="*/ 0 h 215"/>
                <a:gd name="T2" fmla="*/ 105 w 282"/>
                <a:gd name="T3" fmla="*/ 15 h 215"/>
                <a:gd name="T4" fmla="*/ 64 w 282"/>
                <a:gd name="T5" fmla="*/ 46 h 215"/>
                <a:gd name="T6" fmla="*/ 40 w 282"/>
                <a:gd name="T7" fmla="*/ 76 h 215"/>
                <a:gd name="T8" fmla="*/ 13 w 282"/>
                <a:gd name="T9" fmla="*/ 123 h 215"/>
                <a:gd name="T10" fmla="*/ 0 w 282"/>
                <a:gd name="T11" fmla="*/ 169 h 215"/>
                <a:gd name="T12" fmla="*/ 7 w 282"/>
                <a:gd name="T13" fmla="*/ 199 h 215"/>
                <a:gd name="T14" fmla="*/ 35 w 282"/>
                <a:gd name="T15" fmla="*/ 215 h 215"/>
                <a:gd name="T16" fmla="*/ 66 w 282"/>
                <a:gd name="T17" fmla="*/ 215 h 215"/>
                <a:gd name="T18" fmla="*/ 101 w 282"/>
                <a:gd name="T19" fmla="*/ 199 h 215"/>
                <a:gd name="T20" fmla="*/ 161 w 282"/>
                <a:gd name="T21" fmla="*/ 153 h 215"/>
                <a:gd name="T22" fmla="*/ 205 w 282"/>
                <a:gd name="T23" fmla="*/ 107 h 215"/>
                <a:gd name="T24" fmla="*/ 254 w 282"/>
                <a:gd name="T25" fmla="*/ 46 h 215"/>
                <a:gd name="T26" fmla="*/ 282 w 282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215">
                  <a:moveTo>
                    <a:pt x="140" y="0"/>
                  </a:moveTo>
                  <a:lnTo>
                    <a:pt x="105" y="15"/>
                  </a:lnTo>
                  <a:lnTo>
                    <a:pt x="64" y="46"/>
                  </a:lnTo>
                  <a:lnTo>
                    <a:pt x="40" y="76"/>
                  </a:lnTo>
                  <a:lnTo>
                    <a:pt x="13" y="123"/>
                  </a:lnTo>
                  <a:lnTo>
                    <a:pt x="0" y="169"/>
                  </a:lnTo>
                  <a:lnTo>
                    <a:pt x="7" y="199"/>
                  </a:lnTo>
                  <a:lnTo>
                    <a:pt x="35" y="215"/>
                  </a:lnTo>
                  <a:lnTo>
                    <a:pt x="66" y="215"/>
                  </a:lnTo>
                  <a:lnTo>
                    <a:pt x="101" y="199"/>
                  </a:lnTo>
                  <a:lnTo>
                    <a:pt x="161" y="153"/>
                  </a:lnTo>
                  <a:lnTo>
                    <a:pt x="205" y="107"/>
                  </a:lnTo>
                  <a:lnTo>
                    <a:pt x="254" y="46"/>
                  </a:lnTo>
                  <a:lnTo>
                    <a:pt x="282" y="0"/>
                  </a:lnTo>
                </a:path>
              </a:pathLst>
            </a:custGeom>
            <a:noFill/>
            <a:ln w="19050" cmpd="sng">
              <a:solidFill>
                <a:srgbClr val="FF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3759" name="Group 271"/>
            <p:cNvGrpSpPr>
              <a:grpSpLocks/>
            </p:cNvGrpSpPr>
            <p:nvPr/>
          </p:nvGrpSpPr>
          <p:grpSpPr bwMode="auto">
            <a:xfrm>
              <a:off x="2785" y="2384"/>
              <a:ext cx="91" cy="56"/>
              <a:chOff x="2785" y="2384"/>
              <a:chExt cx="91" cy="56"/>
            </a:xfrm>
          </p:grpSpPr>
          <p:sp>
            <p:nvSpPr>
              <p:cNvPr id="63760" name="Line 272"/>
              <p:cNvSpPr>
                <a:spLocks noChangeShapeType="1"/>
              </p:cNvSpPr>
              <p:nvPr/>
            </p:nvSpPr>
            <p:spPr bwMode="auto">
              <a:xfrm flipH="1" flipV="1">
                <a:off x="2785" y="2403"/>
                <a:ext cx="14" cy="37"/>
              </a:xfrm>
              <a:prstGeom prst="line">
                <a:avLst/>
              </a:prstGeom>
              <a:noFill/>
              <a:ln w="19050">
                <a:solidFill>
                  <a:srgbClr val="FF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61" name="Freeform 273"/>
              <p:cNvSpPr>
                <a:spLocks/>
              </p:cNvSpPr>
              <p:nvPr/>
            </p:nvSpPr>
            <p:spPr bwMode="auto">
              <a:xfrm>
                <a:off x="2857" y="2384"/>
                <a:ext cx="19" cy="43"/>
              </a:xfrm>
              <a:custGeom>
                <a:avLst/>
                <a:gdLst>
                  <a:gd name="T0" fmla="*/ 0 w 83"/>
                  <a:gd name="T1" fmla="*/ 0 h 215"/>
                  <a:gd name="T2" fmla="*/ 32 w 83"/>
                  <a:gd name="T3" fmla="*/ 0 h 215"/>
                  <a:gd name="T4" fmla="*/ 44 w 83"/>
                  <a:gd name="T5" fmla="*/ 15 h 215"/>
                  <a:gd name="T6" fmla="*/ 51 w 83"/>
                  <a:gd name="T7" fmla="*/ 46 h 215"/>
                  <a:gd name="T8" fmla="*/ 48 w 83"/>
                  <a:gd name="T9" fmla="*/ 169 h 215"/>
                  <a:gd name="T10" fmla="*/ 55 w 83"/>
                  <a:gd name="T11" fmla="*/ 199 h 215"/>
                  <a:gd name="T12" fmla="*/ 67 w 83"/>
                  <a:gd name="T13" fmla="*/ 215 h 215"/>
                  <a:gd name="T14" fmla="*/ 83 w 83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15">
                    <a:moveTo>
                      <a:pt x="0" y="0"/>
                    </a:moveTo>
                    <a:lnTo>
                      <a:pt x="32" y="0"/>
                    </a:lnTo>
                    <a:lnTo>
                      <a:pt x="44" y="15"/>
                    </a:lnTo>
                    <a:lnTo>
                      <a:pt x="51" y="46"/>
                    </a:lnTo>
                    <a:lnTo>
                      <a:pt x="48" y="169"/>
                    </a:lnTo>
                    <a:lnTo>
                      <a:pt x="55" y="199"/>
                    </a:lnTo>
                    <a:lnTo>
                      <a:pt x="67" y="215"/>
                    </a:lnTo>
                    <a:lnTo>
                      <a:pt x="83" y="215"/>
                    </a:lnTo>
                  </a:path>
                </a:pathLst>
              </a:custGeom>
              <a:noFill/>
              <a:ln w="19050" cmpd="sng">
                <a:solidFill>
                  <a:srgbClr val="FF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3762" name="Group 274"/>
          <p:cNvGrpSpPr>
            <a:grpSpLocks/>
          </p:cNvGrpSpPr>
          <p:nvPr/>
        </p:nvGrpSpPr>
        <p:grpSpPr bwMode="auto">
          <a:xfrm>
            <a:off x="4965700" y="3475038"/>
            <a:ext cx="1509713" cy="1250950"/>
            <a:chOff x="2905" y="1617"/>
            <a:chExt cx="951" cy="788"/>
          </a:xfrm>
        </p:grpSpPr>
        <p:grpSp>
          <p:nvGrpSpPr>
            <p:cNvPr id="63763" name="Group 275"/>
            <p:cNvGrpSpPr>
              <a:grpSpLocks/>
            </p:cNvGrpSpPr>
            <p:nvPr/>
          </p:nvGrpSpPr>
          <p:grpSpPr bwMode="auto">
            <a:xfrm>
              <a:off x="3047" y="1721"/>
              <a:ext cx="732" cy="515"/>
              <a:chOff x="2728" y="2600"/>
              <a:chExt cx="338" cy="206"/>
            </a:xfrm>
          </p:grpSpPr>
          <p:sp>
            <p:nvSpPr>
              <p:cNvPr id="63764" name="Line 276"/>
              <p:cNvSpPr>
                <a:spLocks noChangeShapeType="1"/>
              </p:cNvSpPr>
              <p:nvPr/>
            </p:nvSpPr>
            <p:spPr bwMode="auto">
              <a:xfrm flipV="1">
                <a:off x="2728" y="2600"/>
                <a:ext cx="106" cy="1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65" name="Line 277"/>
              <p:cNvSpPr>
                <a:spLocks noChangeShapeType="1"/>
              </p:cNvSpPr>
              <p:nvPr/>
            </p:nvSpPr>
            <p:spPr bwMode="auto">
              <a:xfrm>
                <a:off x="2834" y="2600"/>
                <a:ext cx="232" cy="20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66" name="Line 278"/>
              <p:cNvSpPr>
                <a:spLocks noChangeShapeType="1"/>
              </p:cNvSpPr>
              <p:nvPr/>
            </p:nvSpPr>
            <p:spPr bwMode="auto">
              <a:xfrm flipH="1" flipV="1">
                <a:off x="2728" y="2727"/>
                <a:ext cx="338" cy="7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767" name="Freeform 279"/>
            <p:cNvSpPr>
              <a:spLocks/>
            </p:cNvSpPr>
            <p:nvPr/>
          </p:nvSpPr>
          <p:spPr bwMode="auto">
            <a:xfrm>
              <a:off x="2905" y="1993"/>
              <a:ext cx="97" cy="176"/>
            </a:xfrm>
            <a:custGeom>
              <a:avLst/>
              <a:gdLst>
                <a:gd name="T0" fmla="*/ 98 w 209"/>
                <a:gd name="T1" fmla="*/ 0 h 359"/>
                <a:gd name="T2" fmla="*/ 0 w 209"/>
                <a:gd name="T3" fmla="*/ 359 h 359"/>
                <a:gd name="T4" fmla="*/ 92 w 209"/>
                <a:gd name="T5" fmla="*/ 359 h 359"/>
                <a:gd name="T6" fmla="*/ 147 w 209"/>
                <a:gd name="T7" fmla="*/ 338 h 359"/>
                <a:gd name="T8" fmla="*/ 181 w 209"/>
                <a:gd name="T9" fmla="*/ 288 h 359"/>
                <a:gd name="T10" fmla="*/ 209 w 209"/>
                <a:gd name="T11" fmla="*/ 189 h 359"/>
                <a:gd name="T12" fmla="*/ 202 w 209"/>
                <a:gd name="T13" fmla="*/ 140 h 359"/>
                <a:gd name="T14" fmla="*/ 157 w 209"/>
                <a:gd name="T15" fmla="*/ 120 h 359"/>
                <a:gd name="T16" fmla="*/ 66 w 209"/>
                <a:gd name="T17" fmla="*/ 12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359">
                  <a:moveTo>
                    <a:pt x="98" y="0"/>
                  </a:moveTo>
                  <a:lnTo>
                    <a:pt x="0" y="359"/>
                  </a:lnTo>
                  <a:lnTo>
                    <a:pt x="92" y="359"/>
                  </a:lnTo>
                  <a:lnTo>
                    <a:pt x="147" y="338"/>
                  </a:lnTo>
                  <a:lnTo>
                    <a:pt x="181" y="288"/>
                  </a:lnTo>
                  <a:lnTo>
                    <a:pt x="209" y="189"/>
                  </a:lnTo>
                  <a:lnTo>
                    <a:pt x="202" y="140"/>
                  </a:lnTo>
                  <a:lnTo>
                    <a:pt x="157" y="120"/>
                  </a:lnTo>
                  <a:lnTo>
                    <a:pt x="66" y="12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3768" name="Group 280"/>
            <p:cNvGrpSpPr>
              <a:grpSpLocks/>
            </p:cNvGrpSpPr>
            <p:nvPr/>
          </p:nvGrpSpPr>
          <p:grpSpPr bwMode="auto">
            <a:xfrm>
              <a:off x="3776" y="2285"/>
              <a:ext cx="80" cy="120"/>
              <a:chOff x="3065" y="2826"/>
              <a:chExt cx="37" cy="48"/>
            </a:xfrm>
          </p:grpSpPr>
          <p:grpSp>
            <p:nvGrpSpPr>
              <p:cNvPr id="63769" name="Group 281"/>
              <p:cNvGrpSpPr>
                <a:grpSpLocks/>
              </p:cNvGrpSpPr>
              <p:nvPr/>
            </p:nvGrpSpPr>
            <p:grpSpPr bwMode="auto">
              <a:xfrm>
                <a:off x="3065" y="2839"/>
                <a:ext cx="23" cy="35"/>
                <a:chOff x="3065" y="2839"/>
                <a:chExt cx="23" cy="35"/>
              </a:xfrm>
            </p:grpSpPr>
            <p:sp>
              <p:nvSpPr>
                <p:cNvPr id="63770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3077" y="2873"/>
                  <a:ext cx="11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771" name="Freeform 283"/>
                <p:cNvSpPr>
                  <a:spLocks/>
                </p:cNvSpPr>
                <p:nvPr/>
              </p:nvSpPr>
              <p:spPr bwMode="auto">
                <a:xfrm>
                  <a:off x="3065" y="2859"/>
                  <a:ext cx="12" cy="14"/>
                </a:xfrm>
                <a:custGeom>
                  <a:avLst/>
                  <a:gdLst>
                    <a:gd name="T0" fmla="*/ 0 w 52"/>
                    <a:gd name="T1" fmla="*/ 0 h 70"/>
                    <a:gd name="T2" fmla="*/ 7 w 52"/>
                    <a:gd name="T3" fmla="*/ 50 h 70"/>
                    <a:gd name="T4" fmla="*/ 52 w 52"/>
                    <a:gd name="T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2" h="70">
                      <a:moveTo>
                        <a:pt x="0" y="0"/>
                      </a:moveTo>
                      <a:lnTo>
                        <a:pt x="7" y="50"/>
                      </a:lnTo>
                      <a:lnTo>
                        <a:pt x="52" y="7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772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3065" y="2839"/>
                  <a:ext cx="7" cy="2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773" name="Freeform 285"/>
              <p:cNvSpPr>
                <a:spLocks/>
              </p:cNvSpPr>
              <p:nvPr/>
            </p:nvSpPr>
            <p:spPr bwMode="auto">
              <a:xfrm>
                <a:off x="3072" y="2826"/>
                <a:ext cx="19" cy="13"/>
              </a:xfrm>
              <a:custGeom>
                <a:avLst/>
                <a:gdLst>
                  <a:gd name="T0" fmla="*/ 90 w 90"/>
                  <a:gd name="T1" fmla="*/ 0 h 69"/>
                  <a:gd name="T2" fmla="*/ 34 w 90"/>
                  <a:gd name="T3" fmla="*/ 20 h 69"/>
                  <a:gd name="T4" fmla="*/ 0 w 90"/>
                  <a:gd name="T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69">
                    <a:moveTo>
                      <a:pt x="90" y="0"/>
                    </a:moveTo>
                    <a:lnTo>
                      <a:pt x="34" y="20"/>
                    </a:lnTo>
                    <a:lnTo>
                      <a:pt x="0" y="6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74" name="Line 286"/>
              <p:cNvSpPr>
                <a:spLocks noChangeShapeType="1"/>
              </p:cNvSpPr>
              <p:nvPr/>
            </p:nvSpPr>
            <p:spPr bwMode="auto">
              <a:xfrm>
                <a:off x="3091" y="282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775" name="Group 287"/>
            <p:cNvGrpSpPr>
              <a:grpSpLocks/>
            </p:cNvGrpSpPr>
            <p:nvPr/>
          </p:nvGrpSpPr>
          <p:grpSpPr bwMode="auto">
            <a:xfrm>
              <a:off x="3103" y="1617"/>
              <a:ext cx="105" cy="125"/>
              <a:chOff x="2753" y="2559"/>
              <a:chExt cx="49" cy="50"/>
            </a:xfrm>
          </p:grpSpPr>
          <p:sp>
            <p:nvSpPr>
              <p:cNvPr id="63776" name="Freeform 288"/>
              <p:cNvSpPr>
                <a:spLocks/>
              </p:cNvSpPr>
              <p:nvPr/>
            </p:nvSpPr>
            <p:spPr bwMode="auto">
              <a:xfrm>
                <a:off x="2790" y="2600"/>
                <a:ext cx="4" cy="9"/>
              </a:xfrm>
              <a:custGeom>
                <a:avLst/>
                <a:gdLst>
                  <a:gd name="T0" fmla="*/ 0 w 18"/>
                  <a:gd name="T1" fmla="*/ 0 h 46"/>
                  <a:gd name="T2" fmla="*/ 1 w 18"/>
                  <a:gd name="T3" fmla="*/ 25 h 46"/>
                  <a:gd name="T4" fmla="*/ 18 w 18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6">
                    <a:moveTo>
                      <a:pt x="0" y="0"/>
                    </a:moveTo>
                    <a:lnTo>
                      <a:pt x="1" y="25"/>
                    </a:lnTo>
                    <a:lnTo>
                      <a:pt x="18" y="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77" name="Freeform 289"/>
              <p:cNvSpPr>
                <a:spLocks/>
              </p:cNvSpPr>
              <p:nvPr/>
            </p:nvSpPr>
            <p:spPr bwMode="auto">
              <a:xfrm>
                <a:off x="2753" y="2559"/>
                <a:ext cx="37" cy="48"/>
              </a:xfrm>
              <a:custGeom>
                <a:avLst/>
                <a:gdLst>
                  <a:gd name="T0" fmla="*/ 125 w 169"/>
                  <a:gd name="T1" fmla="*/ 0 h 240"/>
                  <a:gd name="T2" fmla="*/ 89 w 169"/>
                  <a:gd name="T3" fmla="*/ 0 h 240"/>
                  <a:gd name="T4" fmla="*/ 58 w 169"/>
                  <a:gd name="T5" fmla="*/ 11 h 240"/>
                  <a:gd name="T6" fmla="*/ 42 w 169"/>
                  <a:gd name="T7" fmla="*/ 38 h 240"/>
                  <a:gd name="T8" fmla="*/ 0 w 169"/>
                  <a:gd name="T9" fmla="*/ 188 h 240"/>
                  <a:gd name="T10" fmla="*/ 8 w 169"/>
                  <a:gd name="T11" fmla="*/ 224 h 240"/>
                  <a:gd name="T12" fmla="*/ 41 w 169"/>
                  <a:gd name="T13" fmla="*/ 240 h 240"/>
                  <a:gd name="T14" fmla="*/ 80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89" y="0"/>
                    </a:lnTo>
                    <a:lnTo>
                      <a:pt x="58" y="11"/>
                    </a:lnTo>
                    <a:lnTo>
                      <a:pt x="42" y="38"/>
                    </a:lnTo>
                    <a:lnTo>
                      <a:pt x="0" y="188"/>
                    </a:lnTo>
                    <a:lnTo>
                      <a:pt x="8" y="224"/>
                    </a:lnTo>
                    <a:lnTo>
                      <a:pt x="41" y="240"/>
                    </a:lnTo>
                    <a:lnTo>
                      <a:pt x="80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78" name="Line 290"/>
              <p:cNvSpPr>
                <a:spLocks noChangeShapeType="1"/>
              </p:cNvSpPr>
              <p:nvPr/>
            </p:nvSpPr>
            <p:spPr bwMode="auto">
              <a:xfrm flipH="1">
                <a:off x="2780" y="2559"/>
                <a:ext cx="2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79" name="Line 291"/>
              <p:cNvSpPr>
                <a:spLocks noChangeShapeType="1"/>
              </p:cNvSpPr>
              <p:nvPr/>
            </p:nvSpPr>
            <p:spPr bwMode="auto">
              <a:xfrm flipH="1">
                <a:off x="2790" y="2559"/>
                <a:ext cx="12" cy="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3780" name="Group 292"/>
          <p:cNvGrpSpPr>
            <a:grpSpLocks/>
          </p:cNvGrpSpPr>
          <p:nvPr/>
        </p:nvGrpSpPr>
        <p:grpSpPr bwMode="auto">
          <a:xfrm>
            <a:off x="4911725" y="1766888"/>
            <a:ext cx="1543050" cy="1296987"/>
            <a:chOff x="2871" y="541"/>
            <a:chExt cx="972" cy="817"/>
          </a:xfrm>
        </p:grpSpPr>
        <p:sp>
          <p:nvSpPr>
            <p:cNvPr id="63781" name="Line 293"/>
            <p:cNvSpPr>
              <a:spLocks noChangeShapeType="1"/>
            </p:cNvSpPr>
            <p:nvPr/>
          </p:nvSpPr>
          <p:spPr bwMode="auto">
            <a:xfrm flipV="1">
              <a:off x="3047" y="765"/>
              <a:ext cx="732" cy="5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3782" name="Group 294"/>
            <p:cNvGrpSpPr>
              <a:grpSpLocks/>
            </p:cNvGrpSpPr>
            <p:nvPr/>
          </p:nvGrpSpPr>
          <p:grpSpPr bwMode="auto">
            <a:xfrm>
              <a:off x="2871" y="1180"/>
              <a:ext cx="187" cy="178"/>
              <a:chOff x="2646" y="2384"/>
              <a:chExt cx="87" cy="71"/>
            </a:xfrm>
          </p:grpSpPr>
          <p:sp>
            <p:nvSpPr>
              <p:cNvPr id="63783" name="Freeform 295"/>
              <p:cNvSpPr>
                <a:spLocks/>
              </p:cNvSpPr>
              <p:nvPr/>
            </p:nvSpPr>
            <p:spPr bwMode="auto">
              <a:xfrm>
                <a:off x="2646" y="2384"/>
                <a:ext cx="45" cy="71"/>
              </a:xfrm>
              <a:custGeom>
                <a:avLst/>
                <a:gdLst>
                  <a:gd name="T0" fmla="*/ 98 w 209"/>
                  <a:gd name="T1" fmla="*/ 0 h 358"/>
                  <a:gd name="T2" fmla="*/ 0 w 209"/>
                  <a:gd name="T3" fmla="*/ 358 h 358"/>
                  <a:gd name="T4" fmla="*/ 91 w 209"/>
                  <a:gd name="T5" fmla="*/ 358 h 358"/>
                  <a:gd name="T6" fmla="*/ 148 w 209"/>
                  <a:gd name="T7" fmla="*/ 338 h 358"/>
                  <a:gd name="T8" fmla="*/ 182 w 209"/>
                  <a:gd name="T9" fmla="*/ 289 h 358"/>
                  <a:gd name="T10" fmla="*/ 209 w 209"/>
                  <a:gd name="T11" fmla="*/ 189 h 358"/>
                  <a:gd name="T12" fmla="*/ 201 w 209"/>
                  <a:gd name="T13" fmla="*/ 140 h 358"/>
                  <a:gd name="T14" fmla="*/ 157 w 209"/>
                  <a:gd name="T15" fmla="*/ 120 h 358"/>
                  <a:gd name="T16" fmla="*/ 65 w 209"/>
                  <a:gd name="T17" fmla="*/ 12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358">
                    <a:moveTo>
                      <a:pt x="98" y="0"/>
                    </a:moveTo>
                    <a:lnTo>
                      <a:pt x="0" y="358"/>
                    </a:lnTo>
                    <a:lnTo>
                      <a:pt x="91" y="358"/>
                    </a:lnTo>
                    <a:lnTo>
                      <a:pt x="148" y="338"/>
                    </a:lnTo>
                    <a:lnTo>
                      <a:pt x="182" y="289"/>
                    </a:lnTo>
                    <a:lnTo>
                      <a:pt x="209" y="189"/>
                    </a:lnTo>
                    <a:lnTo>
                      <a:pt x="201" y="140"/>
                    </a:lnTo>
                    <a:lnTo>
                      <a:pt x="157" y="120"/>
                    </a:lnTo>
                    <a:lnTo>
                      <a:pt x="65" y="12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84" name="Line 296"/>
              <p:cNvSpPr>
                <a:spLocks noChangeShapeType="1"/>
              </p:cNvSpPr>
              <p:nvPr/>
            </p:nvSpPr>
            <p:spPr bwMode="auto">
              <a:xfrm flipV="1">
                <a:off x="2725" y="2384"/>
                <a:ext cx="8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785" name="Group 297"/>
            <p:cNvGrpSpPr>
              <a:grpSpLocks/>
            </p:cNvGrpSpPr>
            <p:nvPr/>
          </p:nvGrpSpPr>
          <p:grpSpPr bwMode="auto">
            <a:xfrm>
              <a:off x="3680" y="541"/>
              <a:ext cx="163" cy="181"/>
              <a:chOff x="3020" y="2128"/>
              <a:chExt cx="76" cy="73"/>
            </a:xfrm>
          </p:grpSpPr>
          <p:sp>
            <p:nvSpPr>
              <p:cNvPr id="63786" name="Line 298"/>
              <p:cNvSpPr>
                <a:spLocks noChangeShapeType="1"/>
              </p:cNvSpPr>
              <p:nvPr/>
            </p:nvSpPr>
            <p:spPr bwMode="auto">
              <a:xfrm flipH="1">
                <a:off x="3031" y="220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87" name="Freeform 299"/>
              <p:cNvSpPr>
                <a:spLocks/>
              </p:cNvSpPr>
              <p:nvPr/>
            </p:nvSpPr>
            <p:spPr bwMode="auto">
              <a:xfrm>
                <a:off x="3020" y="2186"/>
                <a:ext cx="11" cy="14"/>
              </a:xfrm>
              <a:custGeom>
                <a:avLst/>
                <a:gdLst>
                  <a:gd name="T0" fmla="*/ 0 w 51"/>
                  <a:gd name="T1" fmla="*/ 0 h 70"/>
                  <a:gd name="T2" fmla="*/ 7 w 51"/>
                  <a:gd name="T3" fmla="*/ 49 h 70"/>
                  <a:gd name="T4" fmla="*/ 51 w 51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70">
                    <a:moveTo>
                      <a:pt x="0" y="0"/>
                    </a:moveTo>
                    <a:lnTo>
                      <a:pt x="7" y="49"/>
                    </a:lnTo>
                    <a:lnTo>
                      <a:pt x="51" y="7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88" name="Line 300"/>
              <p:cNvSpPr>
                <a:spLocks noChangeShapeType="1"/>
              </p:cNvSpPr>
              <p:nvPr/>
            </p:nvSpPr>
            <p:spPr bwMode="auto">
              <a:xfrm flipV="1">
                <a:off x="3020" y="2166"/>
                <a:ext cx="6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89" name="Freeform 301"/>
              <p:cNvSpPr>
                <a:spLocks/>
              </p:cNvSpPr>
              <p:nvPr/>
            </p:nvSpPr>
            <p:spPr bwMode="auto">
              <a:xfrm>
                <a:off x="3026" y="2152"/>
                <a:ext cx="19" cy="14"/>
              </a:xfrm>
              <a:custGeom>
                <a:avLst/>
                <a:gdLst>
                  <a:gd name="T0" fmla="*/ 91 w 91"/>
                  <a:gd name="T1" fmla="*/ 0 h 70"/>
                  <a:gd name="T2" fmla="*/ 34 w 91"/>
                  <a:gd name="T3" fmla="*/ 20 h 70"/>
                  <a:gd name="T4" fmla="*/ 0 w 91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70">
                    <a:moveTo>
                      <a:pt x="91" y="0"/>
                    </a:moveTo>
                    <a:lnTo>
                      <a:pt x="34" y="20"/>
                    </a:lnTo>
                    <a:lnTo>
                      <a:pt x="0" y="7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90" name="Line 302"/>
              <p:cNvSpPr>
                <a:spLocks noChangeShapeType="1"/>
              </p:cNvSpPr>
              <p:nvPr/>
            </p:nvSpPr>
            <p:spPr bwMode="auto">
              <a:xfrm>
                <a:off x="3045" y="215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91" name="Line 303"/>
              <p:cNvSpPr>
                <a:spLocks noChangeShapeType="1"/>
              </p:cNvSpPr>
              <p:nvPr/>
            </p:nvSpPr>
            <p:spPr bwMode="auto">
              <a:xfrm flipV="1">
                <a:off x="3086" y="2128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792" name="Group 304"/>
            <p:cNvGrpSpPr>
              <a:grpSpLocks/>
            </p:cNvGrpSpPr>
            <p:nvPr/>
          </p:nvGrpSpPr>
          <p:grpSpPr bwMode="auto">
            <a:xfrm>
              <a:off x="3135" y="944"/>
              <a:ext cx="184" cy="175"/>
              <a:chOff x="2768" y="2290"/>
              <a:chExt cx="86" cy="70"/>
            </a:xfrm>
          </p:grpSpPr>
          <p:sp>
            <p:nvSpPr>
              <p:cNvPr id="63793" name="Freeform 305"/>
              <p:cNvSpPr>
                <a:spLocks/>
              </p:cNvSpPr>
              <p:nvPr/>
            </p:nvSpPr>
            <p:spPr bwMode="auto">
              <a:xfrm>
                <a:off x="2768" y="2311"/>
                <a:ext cx="38" cy="48"/>
              </a:xfrm>
              <a:custGeom>
                <a:avLst/>
                <a:gdLst>
                  <a:gd name="T0" fmla="*/ 125 w 169"/>
                  <a:gd name="T1" fmla="*/ 0 h 239"/>
                  <a:gd name="T2" fmla="*/ 89 w 169"/>
                  <a:gd name="T3" fmla="*/ 0 h 239"/>
                  <a:gd name="T4" fmla="*/ 59 w 169"/>
                  <a:gd name="T5" fmla="*/ 10 h 239"/>
                  <a:gd name="T6" fmla="*/ 42 w 169"/>
                  <a:gd name="T7" fmla="*/ 37 h 239"/>
                  <a:gd name="T8" fmla="*/ 0 w 169"/>
                  <a:gd name="T9" fmla="*/ 188 h 239"/>
                  <a:gd name="T10" fmla="*/ 7 w 169"/>
                  <a:gd name="T11" fmla="*/ 223 h 239"/>
                  <a:gd name="T12" fmla="*/ 41 w 169"/>
                  <a:gd name="T13" fmla="*/ 239 h 239"/>
                  <a:gd name="T14" fmla="*/ 81 w 169"/>
                  <a:gd name="T15" fmla="*/ 239 h 239"/>
                  <a:gd name="T16" fmla="*/ 169 w 169"/>
                  <a:gd name="T17" fmla="*/ 19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39">
                    <a:moveTo>
                      <a:pt x="125" y="0"/>
                    </a:moveTo>
                    <a:lnTo>
                      <a:pt x="89" y="0"/>
                    </a:lnTo>
                    <a:lnTo>
                      <a:pt x="59" y="10"/>
                    </a:lnTo>
                    <a:lnTo>
                      <a:pt x="42" y="37"/>
                    </a:lnTo>
                    <a:lnTo>
                      <a:pt x="0" y="188"/>
                    </a:lnTo>
                    <a:lnTo>
                      <a:pt x="7" y="223"/>
                    </a:lnTo>
                    <a:lnTo>
                      <a:pt x="41" y="239"/>
                    </a:lnTo>
                    <a:lnTo>
                      <a:pt x="81" y="239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94" name="Line 306"/>
              <p:cNvSpPr>
                <a:spLocks noChangeShapeType="1"/>
              </p:cNvSpPr>
              <p:nvPr/>
            </p:nvSpPr>
            <p:spPr bwMode="auto">
              <a:xfrm flipH="1">
                <a:off x="2805" y="2311"/>
                <a:ext cx="12" cy="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95" name="Freeform 307"/>
              <p:cNvSpPr>
                <a:spLocks/>
              </p:cNvSpPr>
              <p:nvPr/>
            </p:nvSpPr>
            <p:spPr bwMode="auto">
              <a:xfrm>
                <a:off x="2805" y="2351"/>
                <a:ext cx="4" cy="9"/>
              </a:xfrm>
              <a:custGeom>
                <a:avLst/>
                <a:gdLst>
                  <a:gd name="T0" fmla="*/ 0 w 19"/>
                  <a:gd name="T1" fmla="*/ 0 h 47"/>
                  <a:gd name="T2" fmla="*/ 2 w 19"/>
                  <a:gd name="T3" fmla="*/ 27 h 47"/>
                  <a:gd name="T4" fmla="*/ 19 w 19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7">
                    <a:moveTo>
                      <a:pt x="0" y="0"/>
                    </a:moveTo>
                    <a:lnTo>
                      <a:pt x="2" y="27"/>
                    </a:lnTo>
                    <a:lnTo>
                      <a:pt x="19" y="47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96" name="Line 308"/>
              <p:cNvSpPr>
                <a:spLocks noChangeShapeType="1"/>
              </p:cNvSpPr>
              <p:nvPr/>
            </p:nvSpPr>
            <p:spPr bwMode="auto">
              <a:xfrm flipH="1">
                <a:off x="2796" y="2311"/>
                <a:ext cx="2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97" name="Line 309"/>
              <p:cNvSpPr>
                <a:spLocks noChangeShapeType="1"/>
              </p:cNvSpPr>
              <p:nvPr/>
            </p:nvSpPr>
            <p:spPr bwMode="auto">
              <a:xfrm flipV="1">
                <a:off x="2845" y="2290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3798" name="Group 310"/>
          <p:cNvGrpSpPr>
            <a:grpSpLocks/>
          </p:cNvGrpSpPr>
          <p:nvPr/>
        </p:nvGrpSpPr>
        <p:grpSpPr bwMode="auto">
          <a:xfrm>
            <a:off x="7188200" y="1779588"/>
            <a:ext cx="1385888" cy="1370012"/>
            <a:chOff x="4305" y="549"/>
            <a:chExt cx="873" cy="863"/>
          </a:xfrm>
        </p:grpSpPr>
        <p:grpSp>
          <p:nvGrpSpPr>
            <p:cNvPr id="63799" name="Group 311"/>
            <p:cNvGrpSpPr>
              <a:grpSpLocks/>
            </p:cNvGrpSpPr>
            <p:nvPr/>
          </p:nvGrpSpPr>
          <p:grpSpPr bwMode="auto">
            <a:xfrm>
              <a:off x="4434" y="765"/>
              <a:ext cx="501" cy="554"/>
              <a:chOff x="3369" y="2218"/>
              <a:chExt cx="232" cy="222"/>
            </a:xfrm>
          </p:grpSpPr>
          <p:sp>
            <p:nvSpPr>
              <p:cNvPr id="63800" name="Line 312"/>
              <p:cNvSpPr>
                <a:spLocks noChangeShapeType="1"/>
              </p:cNvSpPr>
              <p:nvPr/>
            </p:nvSpPr>
            <p:spPr bwMode="auto">
              <a:xfrm flipV="1">
                <a:off x="3369" y="2218"/>
                <a:ext cx="232" cy="1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01" name="Line 313"/>
              <p:cNvSpPr>
                <a:spLocks noChangeShapeType="1"/>
              </p:cNvSpPr>
              <p:nvPr/>
            </p:nvSpPr>
            <p:spPr bwMode="auto">
              <a:xfrm flipH="1">
                <a:off x="3513" y="2218"/>
                <a:ext cx="88" cy="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02" name="Line 314"/>
              <p:cNvSpPr>
                <a:spLocks noChangeShapeType="1"/>
              </p:cNvSpPr>
              <p:nvPr/>
            </p:nvSpPr>
            <p:spPr bwMode="auto">
              <a:xfrm flipH="1" flipV="1">
                <a:off x="3369" y="2377"/>
                <a:ext cx="144" cy="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803" name="Group 315"/>
            <p:cNvGrpSpPr>
              <a:grpSpLocks/>
            </p:cNvGrpSpPr>
            <p:nvPr/>
          </p:nvGrpSpPr>
          <p:grpSpPr bwMode="auto">
            <a:xfrm>
              <a:off x="4794" y="1231"/>
              <a:ext cx="238" cy="181"/>
              <a:chOff x="3535" y="2405"/>
              <a:chExt cx="110" cy="72"/>
            </a:xfrm>
          </p:grpSpPr>
          <p:sp>
            <p:nvSpPr>
              <p:cNvPr id="63804" name="Freeform 316"/>
              <p:cNvSpPr>
                <a:spLocks/>
              </p:cNvSpPr>
              <p:nvPr/>
            </p:nvSpPr>
            <p:spPr bwMode="auto">
              <a:xfrm>
                <a:off x="3535" y="2405"/>
                <a:ext cx="46" cy="72"/>
              </a:xfrm>
              <a:custGeom>
                <a:avLst/>
                <a:gdLst>
                  <a:gd name="T0" fmla="*/ 99 w 210"/>
                  <a:gd name="T1" fmla="*/ 0 h 357"/>
                  <a:gd name="T2" fmla="*/ 0 w 210"/>
                  <a:gd name="T3" fmla="*/ 357 h 357"/>
                  <a:gd name="T4" fmla="*/ 92 w 210"/>
                  <a:gd name="T5" fmla="*/ 357 h 357"/>
                  <a:gd name="T6" fmla="*/ 148 w 210"/>
                  <a:gd name="T7" fmla="*/ 337 h 357"/>
                  <a:gd name="T8" fmla="*/ 182 w 210"/>
                  <a:gd name="T9" fmla="*/ 288 h 357"/>
                  <a:gd name="T10" fmla="*/ 210 w 210"/>
                  <a:gd name="T11" fmla="*/ 188 h 357"/>
                  <a:gd name="T12" fmla="*/ 203 w 210"/>
                  <a:gd name="T13" fmla="*/ 139 h 357"/>
                  <a:gd name="T14" fmla="*/ 157 w 210"/>
                  <a:gd name="T15" fmla="*/ 119 h 357"/>
                  <a:gd name="T16" fmla="*/ 65 w 210"/>
                  <a:gd name="T17" fmla="*/ 11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357">
                    <a:moveTo>
                      <a:pt x="99" y="0"/>
                    </a:moveTo>
                    <a:lnTo>
                      <a:pt x="0" y="357"/>
                    </a:lnTo>
                    <a:lnTo>
                      <a:pt x="92" y="357"/>
                    </a:lnTo>
                    <a:lnTo>
                      <a:pt x="148" y="337"/>
                    </a:lnTo>
                    <a:lnTo>
                      <a:pt x="182" y="288"/>
                    </a:lnTo>
                    <a:lnTo>
                      <a:pt x="210" y="188"/>
                    </a:lnTo>
                    <a:lnTo>
                      <a:pt x="203" y="139"/>
                    </a:lnTo>
                    <a:lnTo>
                      <a:pt x="157" y="119"/>
                    </a:lnTo>
                    <a:lnTo>
                      <a:pt x="65" y="11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05" name="Line 317"/>
              <p:cNvSpPr>
                <a:spLocks noChangeShapeType="1"/>
              </p:cNvSpPr>
              <p:nvPr/>
            </p:nvSpPr>
            <p:spPr bwMode="auto">
              <a:xfrm flipV="1">
                <a:off x="3613" y="2405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06" name="Line 318"/>
              <p:cNvSpPr>
                <a:spLocks noChangeShapeType="1"/>
              </p:cNvSpPr>
              <p:nvPr/>
            </p:nvSpPr>
            <p:spPr bwMode="auto">
              <a:xfrm flipH="1">
                <a:off x="3636" y="2405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807" name="Group 319"/>
            <p:cNvGrpSpPr>
              <a:grpSpLocks/>
            </p:cNvGrpSpPr>
            <p:nvPr/>
          </p:nvGrpSpPr>
          <p:grpSpPr bwMode="auto">
            <a:xfrm>
              <a:off x="4967" y="549"/>
              <a:ext cx="211" cy="180"/>
              <a:chOff x="3616" y="2132"/>
              <a:chExt cx="97" cy="72"/>
            </a:xfrm>
          </p:grpSpPr>
          <p:sp>
            <p:nvSpPr>
              <p:cNvPr id="63808" name="Line 320"/>
              <p:cNvSpPr>
                <a:spLocks noChangeShapeType="1"/>
              </p:cNvSpPr>
              <p:nvPr/>
            </p:nvSpPr>
            <p:spPr bwMode="auto">
              <a:xfrm flipH="1">
                <a:off x="3627" y="2203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09" name="Freeform 321"/>
              <p:cNvSpPr>
                <a:spLocks/>
              </p:cNvSpPr>
              <p:nvPr/>
            </p:nvSpPr>
            <p:spPr bwMode="auto">
              <a:xfrm>
                <a:off x="3616" y="2190"/>
                <a:ext cx="11" cy="13"/>
              </a:xfrm>
              <a:custGeom>
                <a:avLst/>
                <a:gdLst>
                  <a:gd name="T0" fmla="*/ 0 w 52"/>
                  <a:gd name="T1" fmla="*/ 0 h 69"/>
                  <a:gd name="T2" fmla="*/ 7 w 52"/>
                  <a:gd name="T3" fmla="*/ 49 h 69"/>
                  <a:gd name="T4" fmla="*/ 52 w 52"/>
                  <a:gd name="T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lnTo>
                      <a:pt x="7" y="49"/>
                    </a:lnTo>
                    <a:lnTo>
                      <a:pt x="52" y="6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10" name="Line 322"/>
              <p:cNvSpPr>
                <a:spLocks noChangeShapeType="1"/>
              </p:cNvSpPr>
              <p:nvPr/>
            </p:nvSpPr>
            <p:spPr bwMode="auto">
              <a:xfrm flipV="1">
                <a:off x="3616" y="2170"/>
                <a:ext cx="5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11" name="Freeform 323"/>
              <p:cNvSpPr>
                <a:spLocks/>
              </p:cNvSpPr>
              <p:nvPr/>
            </p:nvSpPr>
            <p:spPr bwMode="auto">
              <a:xfrm>
                <a:off x="3621" y="2156"/>
                <a:ext cx="20" cy="14"/>
              </a:xfrm>
              <a:custGeom>
                <a:avLst/>
                <a:gdLst>
                  <a:gd name="T0" fmla="*/ 89 w 89"/>
                  <a:gd name="T1" fmla="*/ 0 h 70"/>
                  <a:gd name="T2" fmla="*/ 34 w 89"/>
                  <a:gd name="T3" fmla="*/ 20 h 70"/>
                  <a:gd name="T4" fmla="*/ 0 w 89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70">
                    <a:moveTo>
                      <a:pt x="89" y="0"/>
                    </a:moveTo>
                    <a:lnTo>
                      <a:pt x="34" y="20"/>
                    </a:lnTo>
                    <a:lnTo>
                      <a:pt x="0" y="7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12" name="Line 324"/>
              <p:cNvSpPr>
                <a:spLocks noChangeShapeType="1"/>
              </p:cNvSpPr>
              <p:nvPr/>
            </p:nvSpPr>
            <p:spPr bwMode="auto">
              <a:xfrm>
                <a:off x="3641" y="215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13" name="Line 325"/>
              <p:cNvSpPr>
                <a:spLocks noChangeShapeType="1"/>
              </p:cNvSpPr>
              <p:nvPr/>
            </p:nvSpPr>
            <p:spPr bwMode="auto">
              <a:xfrm flipV="1">
                <a:off x="3681" y="2132"/>
                <a:ext cx="9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14" name="Line 326"/>
              <p:cNvSpPr>
                <a:spLocks noChangeShapeType="1"/>
              </p:cNvSpPr>
              <p:nvPr/>
            </p:nvSpPr>
            <p:spPr bwMode="auto">
              <a:xfrm flipH="1">
                <a:off x="3703" y="2132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815" name="Group 327"/>
            <p:cNvGrpSpPr>
              <a:grpSpLocks/>
            </p:cNvGrpSpPr>
            <p:nvPr/>
          </p:nvGrpSpPr>
          <p:grpSpPr bwMode="auto">
            <a:xfrm>
              <a:off x="4305" y="918"/>
              <a:ext cx="237" cy="191"/>
              <a:chOff x="3309" y="2279"/>
              <a:chExt cx="110" cy="77"/>
            </a:xfrm>
          </p:grpSpPr>
          <p:sp>
            <p:nvSpPr>
              <p:cNvPr id="63816" name="Line 328"/>
              <p:cNvSpPr>
                <a:spLocks noChangeShapeType="1"/>
              </p:cNvSpPr>
              <p:nvPr/>
            </p:nvSpPr>
            <p:spPr bwMode="auto">
              <a:xfrm flipH="1">
                <a:off x="3336" y="2307"/>
                <a:ext cx="2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17" name="Line 329"/>
              <p:cNvSpPr>
                <a:spLocks noChangeShapeType="1"/>
              </p:cNvSpPr>
              <p:nvPr/>
            </p:nvSpPr>
            <p:spPr bwMode="auto">
              <a:xfrm flipH="1">
                <a:off x="3336" y="2307"/>
                <a:ext cx="2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18" name="Freeform 330"/>
              <p:cNvSpPr>
                <a:spLocks/>
              </p:cNvSpPr>
              <p:nvPr/>
            </p:nvSpPr>
            <p:spPr bwMode="auto">
              <a:xfrm>
                <a:off x="3346" y="2347"/>
                <a:ext cx="5" cy="9"/>
              </a:xfrm>
              <a:custGeom>
                <a:avLst/>
                <a:gdLst>
                  <a:gd name="T0" fmla="*/ 0 w 19"/>
                  <a:gd name="T1" fmla="*/ 0 h 47"/>
                  <a:gd name="T2" fmla="*/ 1 w 19"/>
                  <a:gd name="T3" fmla="*/ 27 h 47"/>
                  <a:gd name="T4" fmla="*/ 19 w 19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7">
                    <a:moveTo>
                      <a:pt x="0" y="0"/>
                    </a:moveTo>
                    <a:lnTo>
                      <a:pt x="1" y="27"/>
                    </a:lnTo>
                    <a:lnTo>
                      <a:pt x="19" y="47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19" name="Freeform 331"/>
              <p:cNvSpPr>
                <a:spLocks/>
              </p:cNvSpPr>
              <p:nvPr/>
            </p:nvSpPr>
            <p:spPr bwMode="auto">
              <a:xfrm>
                <a:off x="3346" y="2347"/>
                <a:ext cx="5" cy="9"/>
              </a:xfrm>
              <a:custGeom>
                <a:avLst/>
                <a:gdLst>
                  <a:gd name="T0" fmla="*/ 0 w 19"/>
                  <a:gd name="T1" fmla="*/ 0 h 47"/>
                  <a:gd name="T2" fmla="*/ 1 w 19"/>
                  <a:gd name="T3" fmla="*/ 27 h 47"/>
                  <a:gd name="T4" fmla="*/ 19 w 19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7">
                    <a:moveTo>
                      <a:pt x="0" y="0"/>
                    </a:moveTo>
                    <a:lnTo>
                      <a:pt x="1" y="27"/>
                    </a:lnTo>
                    <a:lnTo>
                      <a:pt x="19" y="47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20" name="Line 332"/>
              <p:cNvSpPr>
                <a:spLocks noChangeShapeType="1"/>
              </p:cNvSpPr>
              <p:nvPr/>
            </p:nvSpPr>
            <p:spPr bwMode="auto">
              <a:xfrm flipH="1">
                <a:off x="3346" y="2307"/>
                <a:ext cx="12" cy="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21" name="Line 333"/>
              <p:cNvSpPr>
                <a:spLocks noChangeShapeType="1"/>
              </p:cNvSpPr>
              <p:nvPr/>
            </p:nvSpPr>
            <p:spPr bwMode="auto">
              <a:xfrm flipH="1">
                <a:off x="3346" y="2307"/>
                <a:ext cx="12" cy="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22" name="Freeform 334"/>
              <p:cNvSpPr>
                <a:spLocks/>
              </p:cNvSpPr>
              <p:nvPr/>
            </p:nvSpPr>
            <p:spPr bwMode="auto">
              <a:xfrm>
                <a:off x="3309" y="2307"/>
                <a:ext cx="37" cy="48"/>
              </a:xfrm>
              <a:custGeom>
                <a:avLst/>
                <a:gdLst>
                  <a:gd name="T0" fmla="*/ 125 w 169"/>
                  <a:gd name="T1" fmla="*/ 0 h 240"/>
                  <a:gd name="T2" fmla="*/ 89 w 169"/>
                  <a:gd name="T3" fmla="*/ 0 h 240"/>
                  <a:gd name="T4" fmla="*/ 58 w 169"/>
                  <a:gd name="T5" fmla="*/ 10 h 240"/>
                  <a:gd name="T6" fmla="*/ 42 w 169"/>
                  <a:gd name="T7" fmla="*/ 37 h 240"/>
                  <a:gd name="T8" fmla="*/ 0 w 169"/>
                  <a:gd name="T9" fmla="*/ 188 h 240"/>
                  <a:gd name="T10" fmla="*/ 7 w 169"/>
                  <a:gd name="T11" fmla="*/ 223 h 240"/>
                  <a:gd name="T12" fmla="*/ 40 w 169"/>
                  <a:gd name="T13" fmla="*/ 240 h 240"/>
                  <a:gd name="T14" fmla="*/ 79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89" y="0"/>
                    </a:lnTo>
                    <a:lnTo>
                      <a:pt x="58" y="10"/>
                    </a:lnTo>
                    <a:lnTo>
                      <a:pt x="42" y="37"/>
                    </a:lnTo>
                    <a:lnTo>
                      <a:pt x="0" y="188"/>
                    </a:lnTo>
                    <a:lnTo>
                      <a:pt x="7" y="223"/>
                    </a:lnTo>
                    <a:lnTo>
                      <a:pt x="40" y="240"/>
                    </a:lnTo>
                    <a:lnTo>
                      <a:pt x="79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23" name="Freeform 335"/>
              <p:cNvSpPr>
                <a:spLocks/>
              </p:cNvSpPr>
              <p:nvPr/>
            </p:nvSpPr>
            <p:spPr bwMode="auto">
              <a:xfrm>
                <a:off x="3309" y="2307"/>
                <a:ext cx="37" cy="48"/>
              </a:xfrm>
              <a:custGeom>
                <a:avLst/>
                <a:gdLst>
                  <a:gd name="T0" fmla="*/ 125 w 169"/>
                  <a:gd name="T1" fmla="*/ 0 h 240"/>
                  <a:gd name="T2" fmla="*/ 89 w 169"/>
                  <a:gd name="T3" fmla="*/ 0 h 240"/>
                  <a:gd name="T4" fmla="*/ 58 w 169"/>
                  <a:gd name="T5" fmla="*/ 10 h 240"/>
                  <a:gd name="T6" fmla="*/ 42 w 169"/>
                  <a:gd name="T7" fmla="*/ 37 h 240"/>
                  <a:gd name="T8" fmla="*/ 0 w 169"/>
                  <a:gd name="T9" fmla="*/ 188 h 240"/>
                  <a:gd name="T10" fmla="*/ 7 w 169"/>
                  <a:gd name="T11" fmla="*/ 223 h 240"/>
                  <a:gd name="T12" fmla="*/ 40 w 169"/>
                  <a:gd name="T13" fmla="*/ 240 h 240"/>
                  <a:gd name="T14" fmla="*/ 79 w 169"/>
                  <a:gd name="T15" fmla="*/ 240 h 240"/>
                  <a:gd name="T16" fmla="*/ 169 w 169"/>
                  <a:gd name="T17" fmla="*/ 19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240">
                    <a:moveTo>
                      <a:pt x="125" y="0"/>
                    </a:moveTo>
                    <a:lnTo>
                      <a:pt x="89" y="0"/>
                    </a:lnTo>
                    <a:lnTo>
                      <a:pt x="58" y="10"/>
                    </a:lnTo>
                    <a:lnTo>
                      <a:pt x="42" y="37"/>
                    </a:lnTo>
                    <a:lnTo>
                      <a:pt x="0" y="188"/>
                    </a:lnTo>
                    <a:lnTo>
                      <a:pt x="7" y="223"/>
                    </a:lnTo>
                    <a:lnTo>
                      <a:pt x="40" y="240"/>
                    </a:lnTo>
                    <a:lnTo>
                      <a:pt x="79" y="240"/>
                    </a:lnTo>
                    <a:lnTo>
                      <a:pt x="169" y="19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24" name="Line 336"/>
              <p:cNvSpPr>
                <a:spLocks noChangeShapeType="1"/>
              </p:cNvSpPr>
              <p:nvPr/>
            </p:nvSpPr>
            <p:spPr bwMode="auto">
              <a:xfrm flipV="1">
                <a:off x="3387" y="2279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25" name="Line 337"/>
              <p:cNvSpPr>
                <a:spLocks noChangeShapeType="1"/>
              </p:cNvSpPr>
              <p:nvPr/>
            </p:nvSpPr>
            <p:spPr bwMode="auto">
              <a:xfrm flipH="1">
                <a:off x="3409" y="2279"/>
                <a:ext cx="10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3826" name="Group 338"/>
          <p:cNvGrpSpPr>
            <a:grpSpLocks/>
          </p:cNvGrpSpPr>
          <p:nvPr/>
        </p:nvGrpSpPr>
        <p:grpSpPr bwMode="auto">
          <a:xfrm>
            <a:off x="4468813" y="1435100"/>
            <a:ext cx="4375150" cy="3587750"/>
            <a:chOff x="2592" y="332"/>
            <a:chExt cx="2880" cy="2260"/>
          </a:xfrm>
        </p:grpSpPr>
        <p:sp>
          <p:nvSpPr>
            <p:cNvPr id="63827" name="Line 339"/>
            <p:cNvSpPr>
              <a:spLocks noChangeShapeType="1"/>
            </p:cNvSpPr>
            <p:nvPr/>
          </p:nvSpPr>
          <p:spPr bwMode="auto">
            <a:xfrm>
              <a:off x="2815" y="1480"/>
              <a:ext cx="2391" cy="2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28" name="Line 340"/>
            <p:cNvSpPr>
              <a:spLocks noChangeShapeType="1"/>
            </p:cNvSpPr>
            <p:nvPr/>
          </p:nvSpPr>
          <p:spPr bwMode="auto">
            <a:xfrm>
              <a:off x="4204" y="583"/>
              <a:ext cx="2" cy="1932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29" name="Freeform 341"/>
            <p:cNvSpPr>
              <a:spLocks/>
            </p:cNvSpPr>
            <p:nvPr/>
          </p:nvSpPr>
          <p:spPr bwMode="auto">
            <a:xfrm>
              <a:off x="4178" y="332"/>
              <a:ext cx="142" cy="181"/>
            </a:xfrm>
            <a:custGeom>
              <a:avLst/>
              <a:gdLst>
                <a:gd name="T0" fmla="*/ 98 w 301"/>
                <a:gd name="T1" fmla="*/ 0 h 358"/>
                <a:gd name="T2" fmla="*/ 301 w 301"/>
                <a:gd name="T3" fmla="*/ 0 h 358"/>
                <a:gd name="T4" fmla="*/ 0 w 301"/>
                <a:gd name="T5" fmla="*/ 358 h 358"/>
                <a:gd name="T6" fmla="*/ 204 w 301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358">
                  <a:moveTo>
                    <a:pt x="98" y="0"/>
                  </a:moveTo>
                  <a:lnTo>
                    <a:pt x="301" y="0"/>
                  </a:lnTo>
                  <a:lnTo>
                    <a:pt x="0" y="358"/>
                  </a:lnTo>
                  <a:lnTo>
                    <a:pt x="204" y="35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3830" name="Group 342"/>
            <p:cNvGrpSpPr>
              <a:grpSpLocks/>
            </p:cNvGrpSpPr>
            <p:nvPr/>
          </p:nvGrpSpPr>
          <p:grpSpPr bwMode="auto">
            <a:xfrm>
              <a:off x="5296" y="1412"/>
              <a:ext cx="176" cy="203"/>
              <a:chOff x="3767" y="2477"/>
              <a:chExt cx="82" cy="81"/>
            </a:xfrm>
          </p:grpSpPr>
          <p:sp>
            <p:nvSpPr>
              <p:cNvPr id="63831" name="Freeform 343"/>
              <p:cNvSpPr>
                <a:spLocks/>
              </p:cNvSpPr>
              <p:nvPr/>
            </p:nvSpPr>
            <p:spPr bwMode="auto">
              <a:xfrm>
                <a:off x="3767" y="2477"/>
                <a:ext cx="53" cy="36"/>
              </a:xfrm>
              <a:custGeom>
                <a:avLst/>
                <a:gdLst>
                  <a:gd name="T0" fmla="*/ 0 w 244"/>
                  <a:gd name="T1" fmla="*/ 0 h 179"/>
                  <a:gd name="T2" fmla="*/ 74 w 244"/>
                  <a:gd name="T3" fmla="*/ 179 h 179"/>
                  <a:gd name="T4" fmla="*/ 244 w 244"/>
                  <a:gd name="T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4" h="179">
                    <a:moveTo>
                      <a:pt x="0" y="0"/>
                    </a:moveTo>
                    <a:lnTo>
                      <a:pt x="74" y="179"/>
                    </a:lnTo>
                    <a:lnTo>
                      <a:pt x="24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32" name="Line 344"/>
              <p:cNvSpPr>
                <a:spLocks noChangeShapeType="1"/>
              </p:cNvSpPr>
              <p:nvPr/>
            </p:nvSpPr>
            <p:spPr bwMode="auto">
              <a:xfrm flipH="1">
                <a:off x="3772" y="2513"/>
                <a:ext cx="11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33" name="Freeform 345"/>
              <p:cNvSpPr>
                <a:spLocks/>
              </p:cNvSpPr>
              <p:nvPr/>
            </p:nvSpPr>
            <p:spPr bwMode="auto">
              <a:xfrm>
                <a:off x="3833" y="2509"/>
                <a:ext cx="16" cy="49"/>
              </a:xfrm>
              <a:custGeom>
                <a:avLst/>
                <a:gdLst>
                  <a:gd name="T0" fmla="*/ 3 w 71"/>
                  <a:gd name="T1" fmla="*/ 244 h 244"/>
                  <a:gd name="T2" fmla="*/ 71 w 71"/>
                  <a:gd name="T3" fmla="*/ 0 h 244"/>
                  <a:gd name="T4" fmla="*/ 0 w 71"/>
                  <a:gd name="T5" fmla="*/ 5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244">
                    <a:moveTo>
                      <a:pt x="3" y="244"/>
                    </a:moveTo>
                    <a:lnTo>
                      <a:pt x="71" y="0"/>
                    </a:lnTo>
                    <a:lnTo>
                      <a:pt x="0" y="5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834" name="Group 346"/>
            <p:cNvGrpSpPr>
              <a:grpSpLocks/>
            </p:cNvGrpSpPr>
            <p:nvPr/>
          </p:nvGrpSpPr>
          <p:grpSpPr bwMode="auto">
            <a:xfrm>
              <a:off x="4305" y="2411"/>
              <a:ext cx="116" cy="181"/>
              <a:chOff x="3309" y="2877"/>
              <a:chExt cx="54" cy="72"/>
            </a:xfrm>
          </p:grpSpPr>
          <p:sp>
            <p:nvSpPr>
              <p:cNvPr id="63835" name="Freeform 347"/>
              <p:cNvSpPr>
                <a:spLocks/>
              </p:cNvSpPr>
              <p:nvPr/>
            </p:nvSpPr>
            <p:spPr bwMode="auto">
              <a:xfrm>
                <a:off x="3309" y="2877"/>
                <a:ext cx="54" cy="36"/>
              </a:xfrm>
              <a:custGeom>
                <a:avLst/>
                <a:gdLst>
                  <a:gd name="T0" fmla="*/ 0 w 244"/>
                  <a:gd name="T1" fmla="*/ 0 h 179"/>
                  <a:gd name="T2" fmla="*/ 73 w 244"/>
                  <a:gd name="T3" fmla="*/ 179 h 179"/>
                  <a:gd name="T4" fmla="*/ 244 w 244"/>
                  <a:gd name="T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4" h="179">
                    <a:moveTo>
                      <a:pt x="0" y="0"/>
                    </a:moveTo>
                    <a:lnTo>
                      <a:pt x="73" y="179"/>
                    </a:lnTo>
                    <a:lnTo>
                      <a:pt x="24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36" name="Line 348"/>
              <p:cNvSpPr>
                <a:spLocks noChangeShapeType="1"/>
              </p:cNvSpPr>
              <p:nvPr/>
            </p:nvSpPr>
            <p:spPr bwMode="auto">
              <a:xfrm flipH="1">
                <a:off x="3315" y="2913"/>
                <a:ext cx="11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837" name="Group 349"/>
            <p:cNvGrpSpPr>
              <a:grpSpLocks/>
            </p:cNvGrpSpPr>
            <p:nvPr/>
          </p:nvGrpSpPr>
          <p:grpSpPr bwMode="auto">
            <a:xfrm>
              <a:off x="2592" y="1401"/>
              <a:ext cx="159" cy="176"/>
              <a:chOff x="2517" y="2472"/>
              <a:chExt cx="74" cy="71"/>
            </a:xfrm>
          </p:grpSpPr>
          <p:sp>
            <p:nvSpPr>
              <p:cNvPr id="63838" name="Line 350"/>
              <p:cNvSpPr>
                <a:spLocks noChangeShapeType="1"/>
              </p:cNvSpPr>
              <p:nvPr/>
            </p:nvSpPr>
            <p:spPr bwMode="auto">
              <a:xfrm>
                <a:off x="2539" y="2472"/>
                <a:ext cx="31" cy="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39" name="Line 351"/>
              <p:cNvSpPr>
                <a:spLocks noChangeShapeType="1"/>
              </p:cNvSpPr>
              <p:nvPr/>
            </p:nvSpPr>
            <p:spPr bwMode="auto">
              <a:xfrm flipH="1">
                <a:off x="2517" y="2472"/>
                <a:ext cx="74" cy="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3840" name="Group 352"/>
            <p:cNvGrpSpPr>
              <a:grpSpLocks/>
            </p:cNvGrpSpPr>
            <p:nvPr/>
          </p:nvGrpSpPr>
          <p:grpSpPr bwMode="auto">
            <a:xfrm>
              <a:off x="4026" y="1529"/>
              <a:ext cx="117" cy="181"/>
              <a:chOff x="3180" y="2524"/>
              <a:chExt cx="55" cy="72"/>
            </a:xfrm>
          </p:grpSpPr>
          <p:sp>
            <p:nvSpPr>
              <p:cNvPr id="63841" name="Line 353"/>
              <p:cNvSpPr>
                <a:spLocks noChangeShapeType="1"/>
              </p:cNvSpPr>
              <p:nvPr/>
            </p:nvSpPr>
            <p:spPr bwMode="auto">
              <a:xfrm flipV="1">
                <a:off x="3180" y="2544"/>
                <a:ext cx="10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42" name="Freeform 354"/>
              <p:cNvSpPr>
                <a:spLocks/>
              </p:cNvSpPr>
              <p:nvPr/>
            </p:nvSpPr>
            <p:spPr bwMode="auto">
              <a:xfrm>
                <a:off x="3190" y="2524"/>
                <a:ext cx="45" cy="20"/>
              </a:xfrm>
              <a:custGeom>
                <a:avLst/>
                <a:gdLst>
                  <a:gd name="T0" fmla="*/ 203 w 203"/>
                  <a:gd name="T1" fmla="*/ 100 h 100"/>
                  <a:gd name="T2" fmla="*/ 192 w 203"/>
                  <a:gd name="T3" fmla="*/ 29 h 100"/>
                  <a:gd name="T4" fmla="*/ 128 w 203"/>
                  <a:gd name="T5" fmla="*/ 0 h 100"/>
                  <a:gd name="T6" fmla="*/ 48 w 203"/>
                  <a:gd name="T7" fmla="*/ 29 h 100"/>
                  <a:gd name="T8" fmla="*/ 0 w 203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00">
                    <a:moveTo>
                      <a:pt x="203" y="100"/>
                    </a:moveTo>
                    <a:lnTo>
                      <a:pt x="192" y="29"/>
                    </a:lnTo>
                    <a:lnTo>
                      <a:pt x="128" y="0"/>
                    </a:lnTo>
                    <a:lnTo>
                      <a:pt x="48" y="29"/>
                    </a:lnTo>
                    <a:lnTo>
                      <a:pt x="0" y="1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43" name="Line 355"/>
              <p:cNvSpPr>
                <a:spLocks noChangeShapeType="1"/>
              </p:cNvSpPr>
              <p:nvPr/>
            </p:nvSpPr>
            <p:spPr bwMode="auto">
              <a:xfrm flipH="1">
                <a:off x="3225" y="2544"/>
                <a:ext cx="10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44" name="Freeform 356"/>
              <p:cNvSpPr>
                <a:spLocks/>
              </p:cNvSpPr>
              <p:nvPr/>
            </p:nvSpPr>
            <p:spPr bwMode="auto">
              <a:xfrm>
                <a:off x="3180" y="2576"/>
                <a:ext cx="45" cy="20"/>
              </a:xfrm>
              <a:custGeom>
                <a:avLst/>
                <a:gdLst>
                  <a:gd name="T0" fmla="*/ 0 w 204"/>
                  <a:gd name="T1" fmla="*/ 0 h 100"/>
                  <a:gd name="T2" fmla="*/ 11 w 204"/>
                  <a:gd name="T3" fmla="*/ 71 h 100"/>
                  <a:gd name="T4" fmla="*/ 74 w 204"/>
                  <a:gd name="T5" fmla="*/ 100 h 100"/>
                  <a:gd name="T6" fmla="*/ 155 w 204"/>
                  <a:gd name="T7" fmla="*/ 71 h 100"/>
                  <a:gd name="T8" fmla="*/ 204 w 204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100">
                    <a:moveTo>
                      <a:pt x="0" y="0"/>
                    </a:moveTo>
                    <a:lnTo>
                      <a:pt x="11" y="71"/>
                    </a:lnTo>
                    <a:lnTo>
                      <a:pt x="74" y="100"/>
                    </a:lnTo>
                    <a:lnTo>
                      <a:pt x="155" y="71"/>
                    </a:lnTo>
                    <a:lnTo>
                      <a:pt x="204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3845" name="Rectangle 357"/>
          <p:cNvSpPr>
            <a:spLocks noChangeArrowheads="1"/>
          </p:cNvSpPr>
          <p:nvPr/>
        </p:nvSpPr>
        <p:spPr bwMode="auto">
          <a:xfrm>
            <a:off x="539552" y="4405313"/>
            <a:ext cx="4802187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dirty="0">
                <a:ea typeface="隶书" pitchFamily="49" charset="-122"/>
              </a:rPr>
              <a:t>投影特性</a:t>
            </a:r>
            <a:r>
              <a:rPr lang="zh-CN" altLang="en-US" dirty="0">
                <a:ea typeface="楷体_GB2312" pitchFamily="49" charset="-122"/>
              </a:rPr>
              <a:t> ： 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dirty="0">
                <a:ea typeface="楷体_GB2312" pitchFamily="49" charset="-122"/>
              </a:rPr>
              <a:t>    </a:t>
            </a:r>
            <a:r>
              <a:rPr lang="en-US" altLang="zh-CN" dirty="0">
                <a:ea typeface="楷体_GB2312" pitchFamily="49" charset="-122"/>
              </a:rPr>
              <a:t>(1)  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正面投影</a:t>
            </a:r>
            <a:r>
              <a:rPr lang="zh-CN" altLang="en-US" dirty="0">
                <a:ea typeface="隶书" pitchFamily="49" charset="-122"/>
              </a:rPr>
              <a:t>积聚为一条线；</a:t>
            </a:r>
            <a:endParaRPr lang="zh-CN" altLang="en-US" dirty="0">
              <a:ea typeface="楷体_GB2312" pitchFamily="49" charset="-122"/>
              <a:sym typeface="Math1" pitchFamily="2" charset="2"/>
            </a:endParaRPr>
          </a:p>
        </p:txBody>
      </p:sp>
      <p:grpSp>
        <p:nvGrpSpPr>
          <p:cNvPr id="63846" name="Group 358"/>
          <p:cNvGrpSpPr>
            <a:grpSpLocks/>
          </p:cNvGrpSpPr>
          <p:nvPr/>
        </p:nvGrpSpPr>
        <p:grpSpPr bwMode="auto">
          <a:xfrm>
            <a:off x="1365250" y="1700213"/>
            <a:ext cx="2401888" cy="2062162"/>
            <a:chOff x="584" y="1352"/>
            <a:chExt cx="1513" cy="1299"/>
          </a:xfrm>
        </p:grpSpPr>
        <p:grpSp>
          <p:nvGrpSpPr>
            <p:cNvPr id="63847" name="Group 359"/>
            <p:cNvGrpSpPr>
              <a:grpSpLocks/>
            </p:cNvGrpSpPr>
            <p:nvPr/>
          </p:nvGrpSpPr>
          <p:grpSpPr bwMode="auto">
            <a:xfrm>
              <a:off x="584" y="1352"/>
              <a:ext cx="1513" cy="1299"/>
              <a:chOff x="1056" y="2496"/>
              <a:chExt cx="1513" cy="1299"/>
            </a:xfrm>
          </p:grpSpPr>
          <p:sp>
            <p:nvSpPr>
              <p:cNvPr id="63848" name="Freeform 360"/>
              <p:cNvSpPr>
                <a:spLocks/>
              </p:cNvSpPr>
              <p:nvPr/>
            </p:nvSpPr>
            <p:spPr bwMode="auto">
              <a:xfrm>
                <a:off x="1056" y="2496"/>
                <a:ext cx="1513" cy="1299"/>
              </a:xfrm>
              <a:custGeom>
                <a:avLst/>
                <a:gdLst>
                  <a:gd name="T0" fmla="*/ 1363 w 1513"/>
                  <a:gd name="T1" fmla="*/ 714 h 1299"/>
                  <a:gd name="T2" fmla="*/ 604 w 1513"/>
                  <a:gd name="T3" fmla="*/ 1299 h 1299"/>
                  <a:gd name="T4" fmla="*/ 0 w 1513"/>
                  <a:gd name="T5" fmla="*/ 688 h 1299"/>
                  <a:gd name="T6" fmla="*/ 889 w 1513"/>
                  <a:gd name="T7" fmla="*/ 0 h 1299"/>
                  <a:gd name="T8" fmla="*/ 1513 w 1513"/>
                  <a:gd name="T9" fmla="*/ 600 h 1299"/>
                  <a:gd name="T10" fmla="*/ 1363 w 1513"/>
                  <a:gd name="T11" fmla="*/ 714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3" h="1299">
                    <a:moveTo>
                      <a:pt x="1363" y="714"/>
                    </a:moveTo>
                    <a:lnTo>
                      <a:pt x="604" y="1299"/>
                    </a:lnTo>
                    <a:lnTo>
                      <a:pt x="0" y="688"/>
                    </a:lnTo>
                    <a:lnTo>
                      <a:pt x="889" y="0"/>
                    </a:lnTo>
                    <a:lnTo>
                      <a:pt x="1513" y="600"/>
                    </a:lnTo>
                    <a:lnTo>
                      <a:pt x="1363" y="714"/>
                    </a:lnTo>
                    <a:close/>
                  </a:path>
                </a:pathLst>
              </a:custGeom>
              <a:solidFill>
                <a:srgbClr val="00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63849" name="Group 361"/>
              <p:cNvGrpSpPr>
                <a:grpSpLocks/>
              </p:cNvGrpSpPr>
              <p:nvPr/>
            </p:nvGrpSpPr>
            <p:grpSpPr bwMode="auto">
              <a:xfrm>
                <a:off x="1490" y="3455"/>
                <a:ext cx="74" cy="111"/>
                <a:chOff x="980" y="2127"/>
                <a:chExt cx="104" cy="153"/>
              </a:xfrm>
            </p:grpSpPr>
            <p:sp>
              <p:nvSpPr>
                <p:cNvPr id="63850" name="Freeform 362"/>
                <p:cNvSpPr>
                  <a:spLocks/>
                </p:cNvSpPr>
                <p:nvPr/>
              </p:nvSpPr>
              <p:spPr bwMode="auto">
                <a:xfrm>
                  <a:off x="980" y="2195"/>
                  <a:ext cx="94" cy="85"/>
                </a:xfrm>
                <a:custGeom>
                  <a:avLst/>
                  <a:gdLst>
                    <a:gd name="T0" fmla="*/ 0 w 231"/>
                    <a:gd name="T1" fmla="*/ 199 h 199"/>
                    <a:gd name="T2" fmla="*/ 102 w 231"/>
                    <a:gd name="T3" fmla="*/ 199 h 199"/>
                    <a:gd name="T4" fmla="*/ 181 w 231"/>
                    <a:gd name="T5" fmla="*/ 170 h 199"/>
                    <a:gd name="T6" fmla="*/ 231 w 231"/>
                    <a:gd name="T7" fmla="*/ 99 h 199"/>
                    <a:gd name="T8" fmla="*/ 220 w 231"/>
                    <a:gd name="T9" fmla="*/ 29 h 199"/>
                    <a:gd name="T10" fmla="*/ 156 w 231"/>
                    <a:gd name="T11" fmla="*/ 0 h 199"/>
                    <a:gd name="T12" fmla="*/ 54 w 231"/>
                    <a:gd name="T13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1" h="199">
                      <a:moveTo>
                        <a:pt x="0" y="199"/>
                      </a:moveTo>
                      <a:lnTo>
                        <a:pt x="102" y="199"/>
                      </a:lnTo>
                      <a:lnTo>
                        <a:pt x="181" y="170"/>
                      </a:lnTo>
                      <a:lnTo>
                        <a:pt x="231" y="99"/>
                      </a:lnTo>
                      <a:lnTo>
                        <a:pt x="220" y="29"/>
                      </a:lnTo>
                      <a:lnTo>
                        <a:pt x="156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51" name="Freeform 363"/>
                <p:cNvSpPr>
                  <a:spLocks/>
                </p:cNvSpPr>
                <p:nvPr/>
              </p:nvSpPr>
              <p:spPr bwMode="auto">
                <a:xfrm>
                  <a:off x="980" y="2127"/>
                  <a:ext cx="104" cy="153"/>
                </a:xfrm>
                <a:custGeom>
                  <a:avLst/>
                  <a:gdLst>
                    <a:gd name="T0" fmla="*/ 156 w 259"/>
                    <a:gd name="T1" fmla="*/ 159 h 358"/>
                    <a:gd name="T2" fmla="*/ 220 w 259"/>
                    <a:gd name="T3" fmla="*/ 135 h 358"/>
                    <a:gd name="T4" fmla="*/ 259 w 259"/>
                    <a:gd name="T5" fmla="*/ 80 h 358"/>
                    <a:gd name="T6" fmla="*/ 251 w 259"/>
                    <a:gd name="T7" fmla="*/ 24 h 358"/>
                    <a:gd name="T8" fmla="*/ 200 w 259"/>
                    <a:gd name="T9" fmla="*/ 0 h 358"/>
                    <a:gd name="T10" fmla="*/ 98 w 259"/>
                    <a:gd name="T11" fmla="*/ 0 h 358"/>
                    <a:gd name="T12" fmla="*/ 0 w 259"/>
                    <a:gd name="T13" fmla="*/ 35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9" h="358">
                      <a:moveTo>
                        <a:pt x="156" y="159"/>
                      </a:moveTo>
                      <a:lnTo>
                        <a:pt x="220" y="135"/>
                      </a:lnTo>
                      <a:lnTo>
                        <a:pt x="259" y="80"/>
                      </a:lnTo>
                      <a:lnTo>
                        <a:pt x="251" y="24"/>
                      </a:lnTo>
                      <a:lnTo>
                        <a:pt x="200" y="0"/>
                      </a:lnTo>
                      <a:lnTo>
                        <a:pt x="98" y="0"/>
                      </a:lnTo>
                      <a:lnTo>
                        <a:pt x="0" y="35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852" name="Group 364"/>
              <p:cNvGrpSpPr>
                <a:grpSpLocks/>
              </p:cNvGrpSpPr>
              <p:nvPr/>
            </p:nvGrpSpPr>
            <p:grpSpPr bwMode="auto">
              <a:xfrm>
                <a:off x="1500" y="2921"/>
                <a:ext cx="69" cy="117"/>
                <a:chOff x="1020" y="1536"/>
                <a:chExt cx="99" cy="153"/>
              </a:xfrm>
            </p:grpSpPr>
            <p:sp>
              <p:nvSpPr>
                <p:cNvPr id="63853" name="Freeform 365"/>
                <p:cNvSpPr>
                  <a:spLocks/>
                </p:cNvSpPr>
                <p:nvPr/>
              </p:nvSpPr>
              <p:spPr bwMode="auto">
                <a:xfrm>
                  <a:off x="1020" y="1536"/>
                  <a:ext cx="99" cy="153"/>
                </a:xfrm>
                <a:custGeom>
                  <a:avLst/>
                  <a:gdLst>
                    <a:gd name="T0" fmla="*/ 0 w 244"/>
                    <a:gd name="T1" fmla="*/ 358 h 358"/>
                    <a:gd name="T2" fmla="*/ 220 w 244"/>
                    <a:gd name="T3" fmla="*/ 0 h 358"/>
                    <a:gd name="T4" fmla="*/ 244 w 244"/>
                    <a:gd name="T5" fmla="*/ 35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4" h="358">
                      <a:moveTo>
                        <a:pt x="0" y="358"/>
                      </a:moveTo>
                      <a:lnTo>
                        <a:pt x="220" y="0"/>
                      </a:lnTo>
                      <a:lnTo>
                        <a:pt x="244" y="35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54" name="Line 366"/>
                <p:cNvSpPr>
                  <a:spLocks noChangeShapeType="1"/>
                </p:cNvSpPr>
                <p:nvPr/>
              </p:nvSpPr>
              <p:spPr bwMode="auto">
                <a:xfrm flipH="1">
                  <a:off x="1046" y="1646"/>
                  <a:ext cx="71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855" name="Group 367"/>
              <p:cNvGrpSpPr>
                <a:grpSpLocks/>
              </p:cNvGrpSpPr>
              <p:nvPr/>
            </p:nvGrpSpPr>
            <p:grpSpPr bwMode="auto">
              <a:xfrm>
                <a:off x="2298" y="3047"/>
                <a:ext cx="60" cy="105"/>
                <a:chOff x="1824" y="1695"/>
                <a:chExt cx="96" cy="159"/>
              </a:xfrm>
            </p:grpSpPr>
            <p:sp>
              <p:nvSpPr>
                <p:cNvPr id="63856" name="Line 368"/>
                <p:cNvSpPr>
                  <a:spLocks noChangeShapeType="1"/>
                </p:cNvSpPr>
                <p:nvPr/>
              </p:nvSpPr>
              <p:spPr bwMode="auto">
                <a:xfrm flipH="1">
                  <a:off x="1850" y="1850"/>
                  <a:ext cx="29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857" name="Group 369"/>
                <p:cNvGrpSpPr>
                  <a:grpSpLocks/>
                </p:cNvGrpSpPr>
                <p:nvPr/>
              </p:nvGrpSpPr>
              <p:grpSpPr bwMode="auto">
                <a:xfrm>
                  <a:off x="1824" y="1734"/>
                  <a:ext cx="26" cy="116"/>
                  <a:chOff x="1961" y="2405"/>
                  <a:chExt cx="14" cy="54"/>
                </a:xfrm>
              </p:grpSpPr>
              <p:sp>
                <p:nvSpPr>
                  <p:cNvPr id="63858" name="Freeform 370"/>
                  <p:cNvSpPr>
                    <a:spLocks/>
                  </p:cNvSpPr>
                  <p:nvPr/>
                </p:nvSpPr>
                <p:spPr bwMode="auto">
                  <a:xfrm>
                    <a:off x="1961" y="2441"/>
                    <a:ext cx="14" cy="18"/>
                  </a:xfrm>
                  <a:custGeom>
                    <a:avLst/>
                    <a:gdLst>
                      <a:gd name="T0" fmla="*/ 0 w 67"/>
                      <a:gd name="T1" fmla="*/ 0 h 90"/>
                      <a:gd name="T2" fmla="*/ 9 w 67"/>
                      <a:gd name="T3" fmla="*/ 63 h 90"/>
                      <a:gd name="T4" fmla="*/ 67 w 67"/>
                      <a:gd name="T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7" h="90">
                        <a:moveTo>
                          <a:pt x="0" y="0"/>
                        </a:moveTo>
                        <a:lnTo>
                          <a:pt x="9" y="63"/>
                        </a:lnTo>
                        <a:lnTo>
                          <a:pt x="67" y="9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59" name="Line 3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1" y="2405"/>
                    <a:ext cx="11" cy="3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860" name="Freeform 372"/>
                <p:cNvSpPr>
                  <a:spLocks/>
                </p:cNvSpPr>
                <p:nvPr/>
              </p:nvSpPr>
              <p:spPr bwMode="auto">
                <a:xfrm>
                  <a:off x="1844" y="1695"/>
                  <a:ext cx="46" cy="39"/>
                </a:xfrm>
                <a:custGeom>
                  <a:avLst/>
                  <a:gdLst>
                    <a:gd name="T0" fmla="*/ 117 w 117"/>
                    <a:gd name="T1" fmla="*/ 0 h 89"/>
                    <a:gd name="T2" fmla="*/ 45 w 117"/>
                    <a:gd name="T3" fmla="*/ 27 h 89"/>
                    <a:gd name="T4" fmla="*/ 0 w 117"/>
                    <a:gd name="T5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" h="89">
                      <a:moveTo>
                        <a:pt x="117" y="0"/>
                      </a:moveTo>
                      <a:lnTo>
                        <a:pt x="45" y="27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61" name="Line 373"/>
                <p:cNvSpPr>
                  <a:spLocks noChangeShapeType="1"/>
                </p:cNvSpPr>
                <p:nvPr/>
              </p:nvSpPr>
              <p:spPr bwMode="auto">
                <a:xfrm>
                  <a:off x="1890" y="1695"/>
                  <a:ext cx="30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862" name="Group 374"/>
              <p:cNvGrpSpPr>
                <a:grpSpLocks/>
              </p:cNvGrpSpPr>
              <p:nvPr/>
            </p:nvGrpSpPr>
            <p:grpSpPr bwMode="auto">
              <a:xfrm>
                <a:off x="1494" y="3078"/>
                <a:ext cx="755" cy="332"/>
                <a:chOff x="1014" y="1750"/>
                <a:chExt cx="755" cy="332"/>
              </a:xfrm>
            </p:grpSpPr>
            <p:sp>
              <p:nvSpPr>
                <p:cNvPr id="63863" name="Line 375"/>
                <p:cNvSpPr>
                  <a:spLocks noChangeShapeType="1"/>
                </p:cNvSpPr>
                <p:nvPr/>
              </p:nvSpPr>
              <p:spPr bwMode="auto">
                <a:xfrm>
                  <a:off x="1014" y="1750"/>
                  <a:ext cx="755" cy="1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64" name="Line 376"/>
                <p:cNvSpPr>
                  <a:spLocks noChangeShapeType="1"/>
                </p:cNvSpPr>
                <p:nvPr/>
              </p:nvSpPr>
              <p:spPr bwMode="auto">
                <a:xfrm flipH="1">
                  <a:off x="1077" y="1763"/>
                  <a:ext cx="692" cy="31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65" name="Line 377"/>
                <p:cNvSpPr>
                  <a:spLocks noChangeShapeType="1"/>
                </p:cNvSpPr>
                <p:nvPr/>
              </p:nvSpPr>
              <p:spPr bwMode="auto">
                <a:xfrm flipH="1" flipV="1">
                  <a:off x="1014" y="1750"/>
                  <a:ext cx="63" cy="33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3866" name="Group 378"/>
            <p:cNvGrpSpPr>
              <a:grpSpLocks/>
            </p:cNvGrpSpPr>
            <p:nvPr/>
          </p:nvGrpSpPr>
          <p:grpSpPr bwMode="auto">
            <a:xfrm>
              <a:off x="1200" y="2448"/>
              <a:ext cx="54" cy="96"/>
              <a:chOff x="1691" y="2614"/>
              <a:chExt cx="54" cy="96"/>
            </a:xfrm>
          </p:grpSpPr>
          <p:sp>
            <p:nvSpPr>
              <p:cNvPr id="63867" name="Line 379"/>
              <p:cNvSpPr>
                <a:spLocks noChangeShapeType="1"/>
              </p:cNvSpPr>
              <p:nvPr/>
            </p:nvSpPr>
            <p:spPr bwMode="auto">
              <a:xfrm flipV="1">
                <a:off x="1691" y="2637"/>
                <a:ext cx="9" cy="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68" name="Freeform 380"/>
              <p:cNvSpPr>
                <a:spLocks/>
              </p:cNvSpPr>
              <p:nvPr/>
            </p:nvSpPr>
            <p:spPr bwMode="auto">
              <a:xfrm>
                <a:off x="1700" y="2614"/>
                <a:ext cx="45" cy="23"/>
              </a:xfrm>
              <a:custGeom>
                <a:avLst/>
                <a:gdLst>
                  <a:gd name="T0" fmla="*/ 203 w 203"/>
                  <a:gd name="T1" fmla="*/ 100 h 100"/>
                  <a:gd name="T2" fmla="*/ 193 w 203"/>
                  <a:gd name="T3" fmla="*/ 29 h 100"/>
                  <a:gd name="T4" fmla="*/ 129 w 203"/>
                  <a:gd name="T5" fmla="*/ 0 h 100"/>
                  <a:gd name="T6" fmla="*/ 48 w 203"/>
                  <a:gd name="T7" fmla="*/ 29 h 100"/>
                  <a:gd name="T8" fmla="*/ 0 w 203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00">
                    <a:moveTo>
                      <a:pt x="203" y="100"/>
                    </a:moveTo>
                    <a:lnTo>
                      <a:pt x="193" y="29"/>
                    </a:lnTo>
                    <a:lnTo>
                      <a:pt x="129" y="0"/>
                    </a:lnTo>
                    <a:lnTo>
                      <a:pt x="48" y="29"/>
                    </a:lnTo>
                    <a:lnTo>
                      <a:pt x="0" y="1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69" name="Line 381"/>
              <p:cNvSpPr>
                <a:spLocks noChangeShapeType="1"/>
              </p:cNvSpPr>
              <p:nvPr/>
            </p:nvSpPr>
            <p:spPr bwMode="auto">
              <a:xfrm flipH="1">
                <a:off x="1736" y="2637"/>
                <a:ext cx="9" cy="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70" name="Freeform 382"/>
              <p:cNvSpPr>
                <a:spLocks/>
              </p:cNvSpPr>
              <p:nvPr/>
            </p:nvSpPr>
            <p:spPr bwMode="auto">
              <a:xfrm>
                <a:off x="1691" y="2674"/>
                <a:ext cx="45" cy="24"/>
              </a:xfrm>
              <a:custGeom>
                <a:avLst/>
                <a:gdLst>
                  <a:gd name="T0" fmla="*/ 0 w 203"/>
                  <a:gd name="T1" fmla="*/ 0 h 99"/>
                  <a:gd name="T2" fmla="*/ 10 w 203"/>
                  <a:gd name="T3" fmla="*/ 70 h 99"/>
                  <a:gd name="T4" fmla="*/ 74 w 203"/>
                  <a:gd name="T5" fmla="*/ 99 h 99"/>
                  <a:gd name="T6" fmla="*/ 153 w 203"/>
                  <a:gd name="T7" fmla="*/ 70 h 99"/>
                  <a:gd name="T8" fmla="*/ 203 w 203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99">
                    <a:moveTo>
                      <a:pt x="0" y="0"/>
                    </a:moveTo>
                    <a:lnTo>
                      <a:pt x="10" y="70"/>
                    </a:lnTo>
                    <a:lnTo>
                      <a:pt x="74" y="99"/>
                    </a:lnTo>
                    <a:lnTo>
                      <a:pt x="153" y="70"/>
                    </a:lnTo>
                    <a:lnTo>
                      <a:pt x="203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71" name="Line 383"/>
              <p:cNvSpPr>
                <a:spLocks noChangeShapeType="1"/>
              </p:cNvSpPr>
              <p:nvPr/>
            </p:nvSpPr>
            <p:spPr bwMode="auto">
              <a:xfrm>
                <a:off x="1724" y="2663"/>
                <a:ext cx="15" cy="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3872" name="Group 384"/>
          <p:cNvGrpSpPr>
            <a:grpSpLocks/>
          </p:cNvGrpSpPr>
          <p:nvPr/>
        </p:nvGrpSpPr>
        <p:grpSpPr bwMode="auto">
          <a:xfrm>
            <a:off x="1047750" y="1658938"/>
            <a:ext cx="1733550" cy="1295400"/>
            <a:chOff x="384" y="1326"/>
            <a:chExt cx="1092" cy="816"/>
          </a:xfrm>
        </p:grpSpPr>
        <p:grpSp>
          <p:nvGrpSpPr>
            <p:cNvPr id="63873" name="Group 385"/>
            <p:cNvGrpSpPr>
              <a:grpSpLocks/>
            </p:cNvGrpSpPr>
            <p:nvPr/>
          </p:nvGrpSpPr>
          <p:grpSpPr bwMode="auto">
            <a:xfrm>
              <a:off x="384" y="1326"/>
              <a:ext cx="970" cy="816"/>
              <a:chOff x="384" y="1134"/>
              <a:chExt cx="970" cy="816"/>
            </a:xfrm>
          </p:grpSpPr>
          <p:sp>
            <p:nvSpPr>
              <p:cNvPr id="63874" name="Line 386"/>
              <p:cNvSpPr>
                <a:spLocks noChangeShapeType="1"/>
              </p:cNvSpPr>
              <p:nvPr/>
            </p:nvSpPr>
            <p:spPr bwMode="auto">
              <a:xfrm>
                <a:off x="480" y="1948"/>
                <a:ext cx="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875" name="Group 387"/>
              <p:cNvGrpSpPr>
                <a:grpSpLocks/>
              </p:cNvGrpSpPr>
              <p:nvPr/>
            </p:nvGrpSpPr>
            <p:grpSpPr bwMode="auto">
              <a:xfrm>
                <a:off x="628" y="1134"/>
                <a:ext cx="726" cy="599"/>
                <a:chOff x="628" y="1134"/>
                <a:chExt cx="726" cy="599"/>
              </a:xfrm>
            </p:grpSpPr>
            <p:grpSp>
              <p:nvGrpSpPr>
                <p:cNvPr id="63876" name="Group 388"/>
                <p:cNvGrpSpPr>
                  <a:grpSpLocks/>
                </p:cNvGrpSpPr>
                <p:nvPr/>
              </p:nvGrpSpPr>
              <p:grpSpPr bwMode="auto">
                <a:xfrm>
                  <a:off x="1250" y="1134"/>
                  <a:ext cx="104" cy="127"/>
                  <a:chOff x="1584" y="2064"/>
                  <a:chExt cx="76" cy="73"/>
                </a:xfrm>
              </p:grpSpPr>
              <p:sp>
                <p:nvSpPr>
                  <p:cNvPr id="63877" name="Line 3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96" y="2136"/>
                    <a:ext cx="11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78" name="Freeform 390"/>
                  <p:cNvSpPr>
                    <a:spLocks/>
                  </p:cNvSpPr>
                  <p:nvPr/>
                </p:nvSpPr>
                <p:spPr bwMode="auto">
                  <a:xfrm>
                    <a:off x="1584" y="2122"/>
                    <a:ext cx="12" cy="14"/>
                  </a:xfrm>
                  <a:custGeom>
                    <a:avLst/>
                    <a:gdLst>
                      <a:gd name="T0" fmla="*/ 0 w 53"/>
                      <a:gd name="T1" fmla="*/ 0 h 69"/>
                      <a:gd name="T2" fmla="*/ 7 w 53"/>
                      <a:gd name="T3" fmla="*/ 49 h 69"/>
                      <a:gd name="T4" fmla="*/ 53 w 53"/>
                      <a:gd name="T5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3" h="69">
                        <a:moveTo>
                          <a:pt x="0" y="0"/>
                        </a:moveTo>
                        <a:lnTo>
                          <a:pt x="7" y="49"/>
                        </a:lnTo>
                        <a:lnTo>
                          <a:pt x="53" y="69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79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4" y="2102"/>
                    <a:ext cx="7" cy="2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80" name="Freeform 392"/>
                  <p:cNvSpPr>
                    <a:spLocks/>
                  </p:cNvSpPr>
                  <p:nvPr/>
                </p:nvSpPr>
                <p:spPr bwMode="auto">
                  <a:xfrm>
                    <a:off x="1591" y="2088"/>
                    <a:ext cx="20" cy="14"/>
                  </a:xfrm>
                  <a:custGeom>
                    <a:avLst/>
                    <a:gdLst>
                      <a:gd name="T0" fmla="*/ 90 w 90"/>
                      <a:gd name="T1" fmla="*/ 0 h 70"/>
                      <a:gd name="T2" fmla="*/ 34 w 90"/>
                      <a:gd name="T3" fmla="*/ 21 h 70"/>
                      <a:gd name="T4" fmla="*/ 0 w 90"/>
                      <a:gd name="T5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0" h="70">
                        <a:moveTo>
                          <a:pt x="90" y="0"/>
                        </a:moveTo>
                        <a:lnTo>
                          <a:pt x="34" y="21"/>
                        </a:lnTo>
                        <a:lnTo>
                          <a:pt x="0" y="7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81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1" y="2088"/>
                    <a:ext cx="11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82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0" y="2064"/>
                    <a:ext cx="10" cy="1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3883" name="Group 395"/>
                <p:cNvGrpSpPr>
                  <a:grpSpLocks/>
                </p:cNvGrpSpPr>
                <p:nvPr/>
              </p:nvGrpSpPr>
              <p:grpSpPr bwMode="auto">
                <a:xfrm>
                  <a:off x="628" y="1605"/>
                  <a:ext cx="132" cy="119"/>
                  <a:chOff x="1302" y="2332"/>
                  <a:chExt cx="87" cy="72"/>
                </a:xfrm>
              </p:grpSpPr>
              <p:sp>
                <p:nvSpPr>
                  <p:cNvPr id="63884" name="Freeform 396"/>
                  <p:cNvSpPr>
                    <a:spLocks/>
                  </p:cNvSpPr>
                  <p:nvPr/>
                </p:nvSpPr>
                <p:spPr bwMode="auto">
                  <a:xfrm>
                    <a:off x="1302" y="2332"/>
                    <a:ext cx="46" cy="72"/>
                  </a:xfrm>
                  <a:custGeom>
                    <a:avLst/>
                    <a:gdLst>
                      <a:gd name="T0" fmla="*/ 98 w 209"/>
                      <a:gd name="T1" fmla="*/ 0 h 359"/>
                      <a:gd name="T2" fmla="*/ 0 w 209"/>
                      <a:gd name="T3" fmla="*/ 359 h 359"/>
                      <a:gd name="T4" fmla="*/ 91 w 209"/>
                      <a:gd name="T5" fmla="*/ 359 h 359"/>
                      <a:gd name="T6" fmla="*/ 147 w 209"/>
                      <a:gd name="T7" fmla="*/ 337 h 359"/>
                      <a:gd name="T8" fmla="*/ 182 w 209"/>
                      <a:gd name="T9" fmla="*/ 288 h 359"/>
                      <a:gd name="T10" fmla="*/ 209 w 209"/>
                      <a:gd name="T11" fmla="*/ 189 h 359"/>
                      <a:gd name="T12" fmla="*/ 201 w 209"/>
                      <a:gd name="T13" fmla="*/ 140 h 359"/>
                      <a:gd name="T14" fmla="*/ 157 w 209"/>
                      <a:gd name="T15" fmla="*/ 119 h 359"/>
                      <a:gd name="T16" fmla="*/ 65 w 209"/>
                      <a:gd name="T17" fmla="*/ 119 h 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9" h="359">
                        <a:moveTo>
                          <a:pt x="98" y="0"/>
                        </a:moveTo>
                        <a:lnTo>
                          <a:pt x="0" y="359"/>
                        </a:lnTo>
                        <a:lnTo>
                          <a:pt x="91" y="359"/>
                        </a:lnTo>
                        <a:lnTo>
                          <a:pt x="147" y="337"/>
                        </a:lnTo>
                        <a:lnTo>
                          <a:pt x="182" y="288"/>
                        </a:lnTo>
                        <a:lnTo>
                          <a:pt x="209" y="189"/>
                        </a:lnTo>
                        <a:lnTo>
                          <a:pt x="201" y="140"/>
                        </a:lnTo>
                        <a:lnTo>
                          <a:pt x="157" y="119"/>
                        </a:lnTo>
                        <a:lnTo>
                          <a:pt x="65" y="119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85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81" y="2332"/>
                    <a:ext cx="8" cy="1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886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746" y="1292"/>
                  <a:ext cx="573" cy="44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887" name="Group 399"/>
                <p:cNvGrpSpPr>
                  <a:grpSpLocks/>
                </p:cNvGrpSpPr>
                <p:nvPr/>
              </p:nvGrpSpPr>
              <p:grpSpPr bwMode="auto">
                <a:xfrm>
                  <a:off x="825" y="1435"/>
                  <a:ext cx="143" cy="121"/>
                  <a:chOff x="1424" y="2252"/>
                  <a:chExt cx="86" cy="70"/>
                </a:xfrm>
              </p:grpSpPr>
              <p:sp>
                <p:nvSpPr>
                  <p:cNvPr id="63888" name="Freeform 400"/>
                  <p:cNvSpPr>
                    <a:spLocks/>
                  </p:cNvSpPr>
                  <p:nvPr/>
                </p:nvSpPr>
                <p:spPr bwMode="auto">
                  <a:xfrm>
                    <a:off x="1424" y="2273"/>
                    <a:ext cx="36" cy="48"/>
                  </a:xfrm>
                  <a:custGeom>
                    <a:avLst/>
                    <a:gdLst>
                      <a:gd name="T0" fmla="*/ 125 w 168"/>
                      <a:gd name="T1" fmla="*/ 0 h 239"/>
                      <a:gd name="T2" fmla="*/ 89 w 168"/>
                      <a:gd name="T3" fmla="*/ 0 h 239"/>
                      <a:gd name="T4" fmla="*/ 58 w 168"/>
                      <a:gd name="T5" fmla="*/ 10 h 239"/>
                      <a:gd name="T6" fmla="*/ 41 w 168"/>
                      <a:gd name="T7" fmla="*/ 37 h 239"/>
                      <a:gd name="T8" fmla="*/ 0 w 168"/>
                      <a:gd name="T9" fmla="*/ 188 h 239"/>
                      <a:gd name="T10" fmla="*/ 8 w 168"/>
                      <a:gd name="T11" fmla="*/ 223 h 239"/>
                      <a:gd name="T12" fmla="*/ 41 w 168"/>
                      <a:gd name="T13" fmla="*/ 239 h 239"/>
                      <a:gd name="T14" fmla="*/ 80 w 168"/>
                      <a:gd name="T15" fmla="*/ 239 h 239"/>
                      <a:gd name="T16" fmla="*/ 168 w 168"/>
                      <a:gd name="T17" fmla="*/ 19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8" h="239">
                        <a:moveTo>
                          <a:pt x="125" y="0"/>
                        </a:moveTo>
                        <a:lnTo>
                          <a:pt x="89" y="0"/>
                        </a:lnTo>
                        <a:lnTo>
                          <a:pt x="58" y="10"/>
                        </a:lnTo>
                        <a:lnTo>
                          <a:pt x="41" y="37"/>
                        </a:lnTo>
                        <a:lnTo>
                          <a:pt x="0" y="188"/>
                        </a:lnTo>
                        <a:lnTo>
                          <a:pt x="8" y="223"/>
                        </a:lnTo>
                        <a:lnTo>
                          <a:pt x="41" y="239"/>
                        </a:lnTo>
                        <a:lnTo>
                          <a:pt x="80" y="239"/>
                        </a:lnTo>
                        <a:lnTo>
                          <a:pt x="168" y="192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89" name="Line 4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60" y="2273"/>
                    <a:ext cx="12" cy="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90" name="Freeform 402"/>
                  <p:cNvSpPr>
                    <a:spLocks/>
                  </p:cNvSpPr>
                  <p:nvPr/>
                </p:nvSpPr>
                <p:spPr bwMode="auto">
                  <a:xfrm>
                    <a:off x="1460" y="2313"/>
                    <a:ext cx="5" cy="9"/>
                  </a:xfrm>
                  <a:custGeom>
                    <a:avLst/>
                    <a:gdLst>
                      <a:gd name="T0" fmla="*/ 0 w 19"/>
                      <a:gd name="T1" fmla="*/ 0 h 47"/>
                      <a:gd name="T2" fmla="*/ 1 w 19"/>
                      <a:gd name="T3" fmla="*/ 26 h 47"/>
                      <a:gd name="T4" fmla="*/ 19 w 19"/>
                      <a:gd name="T5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47">
                        <a:moveTo>
                          <a:pt x="0" y="0"/>
                        </a:moveTo>
                        <a:lnTo>
                          <a:pt x="1" y="26"/>
                        </a:lnTo>
                        <a:lnTo>
                          <a:pt x="19" y="47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91" name="Line 4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52" y="2273"/>
                    <a:ext cx="20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92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00" y="2252"/>
                    <a:ext cx="10" cy="1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3893" name="Group 405"/>
              <p:cNvGrpSpPr>
                <a:grpSpLocks/>
              </p:cNvGrpSpPr>
              <p:nvPr/>
            </p:nvGrpSpPr>
            <p:grpSpPr bwMode="auto">
              <a:xfrm>
                <a:off x="384" y="1777"/>
                <a:ext cx="156" cy="143"/>
                <a:chOff x="1731" y="2045"/>
                <a:chExt cx="116" cy="75"/>
              </a:xfrm>
            </p:grpSpPr>
            <p:sp>
              <p:nvSpPr>
                <p:cNvPr id="63894" name="Freeform 406"/>
                <p:cNvSpPr>
                  <a:spLocks/>
                </p:cNvSpPr>
                <p:nvPr/>
              </p:nvSpPr>
              <p:spPr bwMode="auto">
                <a:xfrm>
                  <a:off x="1811" y="2072"/>
                  <a:ext cx="36" cy="48"/>
                </a:xfrm>
                <a:custGeom>
                  <a:avLst/>
                  <a:gdLst>
                    <a:gd name="T0" fmla="*/ 0 w 166"/>
                    <a:gd name="T1" fmla="*/ 0 h 244"/>
                    <a:gd name="T2" fmla="*/ 16 w 166"/>
                    <a:gd name="T3" fmla="*/ 244 h 244"/>
                    <a:gd name="T4" fmla="*/ 166 w 166"/>
                    <a:gd name="T5" fmla="*/ 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6" h="244">
                      <a:moveTo>
                        <a:pt x="0" y="0"/>
                      </a:moveTo>
                      <a:lnTo>
                        <a:pt x="16" y="244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95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1731" y="2065"/>
                  <a:ext cx="10" cy="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96" name="Freeform 408"/>
                <p:cNvSpPr>
                  <a:spLocks/>
                </p:cNvSpPr>
                <p:nvPr/>
              </p:nvSpPr>
              <p:spPr bwMode="auto">
                <a:xfrm>
                  <a:off x="1741" y="2045"/>
                  <a:ext cx="43" cy="20"/>
                </a:xfrm>
                <a:custGeom>
                  <a:avLst/>
                  <a:gdLst>
                    <a:gd name="T0" fmla="*/ 204 w 204"/>
                    <a:gd name="T1" fmla="*/ 99 h 99"/>
                    <a:gd name="T2" fmla="*/ 194 w 204"/>
                    <a:gd name="T3" fmla="*/ 29 h 99"/>
                    <a:gd name="T4" fmla="*/ 129 w 204"/>
                    <a:gd name="T5" fmla="*/ 0 h 99"/>
                    <a:gd name="T6" fmla="*/ 49 w 204"/>
                    <a:gd name="T7" fmla="*/ 29 h 99"/>
                    <a:gd name="T8" fmla="*/ 0 w 204"/>
                    <a:gd name="T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99">
                      <a:moveTo>
                        <a:pt x="204" y="99"/>
                      </a:moveTo>
                      <a:lnTo>
                        <a:pt x="194" y="29"/>
                      </a:lnTo>
                      <a:lnTo>
                        <a:pt x="129" y="0"/>
                      </a:lnTo>
                      <a:lnTo>
                        <a:pt x="49" y="2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97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1776" y="2065"/>
                  <a:ext cx="8" cy="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98" name="Freeform 410"/>
                <p:cNvSpPr>
                  <a:spLocks/>
                </p:cNvSpPr>
                <p:nvPr/>
              </p:nvSpPr>
              <p:spPr bwMode="auto">
                <a:xfrm>
                  <a:off x="1731" y="2097"/>
                  <a:ext cx="45" cy="19"/>
                </a:xfrm>
                <a:custGeom>
                  <a:avLst/>
                  <a:gdLst>
                    <a:gd name="T0" fmla="*/ 0 w 204"/>
                    <a:gd name="T1" fmla="*/ 0 h 99"/>
                    <a:gd name="T2" fmla="*/ 11 w 204"/>
                    <a:gd name="T3" fmla="*/ 69 h 99"/>
                    <a:gd name="T4" fmla="*/ 75 w 204"/>
                    <a:gd name="T5" fmla="*/ 99 h 99"/>
                    <a:gd name="T6" fmla="*/ 155 w 204"/>
                    <a:gd name="T7" fmla="*/ 69 h 99"/>
                    <a:gd name="T8" fmla="*/ 204 w 204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99">
                      <a:moveTo>
                        <a:pt x="0" y="0"/>
                      </a:moveTo>
                      <a:lnTo>
                        <a:pt x="11" y="69"/>
                      </a:lnTo>
                      <a:lnTo>
                        <a:pt x="75" y="99"/>
                      </a:lnTo>
                      <a:lnTo>
                        <a:pt x="155" y="69"/>
                      </a:lnTo>
                      <a:lnTo>
                        <a:pt x="204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899" name="Line 411"/>
                <p:cNvSpPr>
                  <a:spLocks noChangeShapeType="1"/>
                </p:cNvSpPr>
                <p:nvPr/>
              </p:nvSpPr>
              <p:spPr bwMode="auto">
                <a:xfrm>
                  <a:off x="1760" y="2100"/>
                  <a:ext cx="18" cy="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3900" name="Line 412"/>
            <p:cNvSpPr>
              <a:spLocks noChangeShapeType="1"/>
            </p:cNvSpPr>
            <p:nvPr/>
          </p:nvSpPr>
          <p:spPr bwMode="auto">
            <a:xfrm flipH="1">
              <a:off x="608" y="1920"/>
              <a:ext cx="140" cy="1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901" name="Line 413"/>
            <p:cNvSpPr>
              <a:spLocks noChangeShapeType="1"/>
            </p:cNvSpPr>
            <p:nvPr/>
          </p:nvSpPr>
          <p:spPr bwMode="auto">
            <a:xfrm flipH="1">
              <a:off x="588" y="1984"/>
              <a:ext cx="84" cy="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902" name="Line 414"/>
            <p:cNvSpPr>
              <a:spLocks noChangeShapeType="1"/>
            </p:cNvSpPr>
            <p:nvPr/>
          </p:nvSpPr>
          <p:spPr bwMode="auto">
            <a:xfrm flipH="1">
              <a:off x="1296" y="1388"/>
              <a:ext cx="140" cy="1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903" name="Line 415"/>
            <p:cNvSpPr>
              <a:spLocks noChangeShapeType="1"/>
            </p:cNvSpPr>
            <p:nvPr/>
          </p:nvSpPr>
          <p:spPr bwMode="auto">
            <a:xfrm flipH="1">
              <a:off x="1392" y="1352"/>
              <a:ext cx="84" cy="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3904" name="Group 416"/>
          <p:cNvGrpSpPr>
            <a:grpSpLocks/>
          </p:cNvGrpSpPr>
          <p:nvPr/>
        </p:nvGrpSpPr>
        <p:grpSpPr bwMode="auto">
          <a:xfrm>
            <a:off x="1617663" y="1911350"/>
            <a:ext cx="1620837" cy="1239838"/>
            <a:chOff x="743" y="1293"/>
            <a:chExt cx="1021" cy="781"/>
          </a:xfrm>
        </p:grpSpPr>
        <p:sp>
          <p:nvSpPr>
            <p:cNvPr id="63905" name="Line 417"/>
            <p:cNvSpPr>
              <a:spLocks noChangeShapeType="1"/>
            </p:cNvSpPr>
            <p:nvPr/>
          </p:nvSpPr>
          <p:spPr bwMode="auto">
            <a:xfrm>
              <a:off x="743" y="1734"/>
              <a:ext cx="328" cy="3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06" name="Line 418"/>
            <p:cNvSpPr>
              <a:spLocks noChangeShapeType="1"/>
            </p:cNvSpPr>
            <p:nvPr/>
          </p:nvSpPr>
          <p:spPr bwMode="auto">
            <a:xfrm>
              <a:off x="1317" y="1293"/>
              <a:ext cx="447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07" name="Line 419"/>
            <p:cNvSpPr>
              <a:spLocks noChangeShapeType="1"/>
            </p:cNvSpPr>
            <p:nvPr/>
          </p:nvSpPr>
          <p:spPr bwMode="auto">
            <a:xfrm>
              <a:off x="898" y="1626"/>
              <a:ext cx="115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908" name="Rectangle 420"/>
          <p:cNvSpPr>
            <a:spLocks noChangeArrowheads="1"/>
          </p:cNvSpPr>
          <p:nvPr/>
        </p:nvSpPr>
        <p:spPr bwMode="auto">
          <a:xfrm>
            <a:off x="768350" y="5286375"/>
            <a:ext cx="542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>
                <a:ea typeface="楷体_GB2312" pitchFamily="49" charset="-122"/>
              </a:rPr>
              <a:t>  (2)  </a:t>
            </a:r>
            <a:r>
              <a:rPr lang="zh-CN" altLang="en-US">
                <a:ea typeface="隶书" pitchFamily="49" charset="-122"/>
                <a:sym typeface="Symbol" pitchFamily="18" charset="2"/>
              </a:rPr>
              <a:t>水平投影和侧面投影为</a:t>
            </a:r>
            <a:r>
              <a:rPr lang="zh-CN" altLang="en-US">
                <a:ea typeface="隶书" pitchFamily="49" charset="-122"/>
              </a:rPr>
              <a:t>类似形；</a:t>
            </a:r>
            <a:endParaRPr lang="zh-CN" altLang="en-US">
              <a:ea typeface="楷体_GB2312" pitchFamily="49" charset="-122"/>
              <a:sym typeface="Math1" pitchFamily="2" charset="2"/>
            </a:endParaRPr>
          </a:p>
        </p:txBody>
      </p:sp>
      <p:sp>
        <p:nvSpPr>
          <p:cNvPr id="63909" name="Rectangle 421"/>
          <p:cNvSpPr>
            <a:spLocks noChangeArrowheads="1"/>
          </p:cNvSpPr>
          <p:nvPr/>
        </p:nvSpPr>
        <p:spPr bwMode="auto">
          <a:xfrm>
            <a:off x="827584" y="5765800"/>
            <a:ext cx="828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rgbClr val="FFFFCC">
                        <a:gamma/>
                        <a:tint val="0"/>
                        <a:invGamma/>
                      </a:srgbClr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dirty="0">
                <a:ea typeface="楷体_GB2312" pitchFamily="49" charset="-122"/>
              </a:rPr>
              <a:t> (3)  </a:t>
            </a:r>
            <a:r>
              <a:rPr lang="zh-CN" altLang="en-US" dirty="0">
                <a:ea typeface="隶书" pitchFamily="49" charset="-122"/>
              </a:rPr>
              <a:t>正面投影与</a:t>
            </a:r>
            <a:r>
              <a:rPr lang="en-US" altLang="zh-CN" i="1" dirty="0">
                <a:ea typeface="楷体_GB2312" pitchFamily="49" charset="-122"/>
              </a:rPr>
              <a:t>OX</a:t>
            </a:r>
            <a:r>
              <a:rPr lang="zh-CN" altLang="en-US" dirty="0">
                <a:ea typeface="楷体_GB2312" pitchFamily="49" charset="-122"/>
              </a:rPr>
              <a:t>、</a:t>
            </a:r>
            <a:r>
              <a:rPr lang="en-US" altLang="zh-CN" i="1" dirty="0">
                <a:ea typeface="楷体_GB2312" pitchFamily="49" charset="-122"/>
              </a:rPr>
              <a:t>OZ</a:t>
            </a:r>
            <a:r>
              <a:rPr lang="en-US" altLang="zh-CN" b="1" i="1" dirty="0">
                <a:latin typeface="ISOCP" pitchFamily="2" charset="0"/>
                <a:ea typeface="楷体_GB2312" pitchFamily="49" charset="-122"/>
              </a:rPr>
              <a:t> </a:t>
            </a:r>
            <a:r>
              <a:rPr lang="zh-CN" altLang="en-US" dirty="0">
                <a:ea typeface="隶书" pitchFamily="49" charset="-122"/>
              </a:rPr>
              <a:t>的夹角</a:t>
            </a:r>
            <a:r>
              <a:rPr lang="zh-CN" altLang="zh-CN" dirty="0">
                <a:ea typeface="隶书" pitchFamily="49" charset="-122"/>
              </a:rPr>
              <a:t>反映</a:t>
            </a:r>
            <a:r>
              <a:rPr lang="en-US" altLang="zh-CN" i="1" dirty="0">
                <a:ea typeface="楷体_GB2312" pitchFamily="49" charset="-122"/>
                <a:sym typeface="Symbol" pitchFamily="18" charset="2"/>
              </a:rPr>
              <a:t>α</a:t>
            </a:r>
            <a:r>
              <a:rPr lang="zh-CN" altLang="en-US" dirty="0">
                <a:ea typeface="楷体_GB2312" pitchFamily="49" charset="-122"/>
                <a:sym typeface="Math1" pitchFamily="2" charset="2"/>
              </a:rPr>
              <a:t>、</a:t>
            </a:r>
            <a:r>
              <a:rPr lang="zh-CN" altLang="en-US" i="1" dirty="0">
                <a:ea typeface="楷体_GB2312" pitchFamily="49" charset="-122"/>
                <a:sym typeface="Symbol" pitchFamily="18" charset="2"/>
              </a:rPr>
              <a:t>  </a:t>
            </a:r>
            <a:r>
              <a:rPr lang="zh-CN" altLang="en-US" dirty="0">
                <a:latin typeface="隶书" pitchFamily="49" charset="-122"/>
                <a:ea typeface="隶书" pitchFamily="49" charset="-122"/>
                <a:sym typeface="Math1" pitchFamily="2" charset="2"/>
              </a:rPr>
              <a:t>角的真实大小。</a:t>
            </a:r>
          </a:p>
        </p:txBody>
      </p:sp>
    </p:spTree>
    <p:extLst>
      <p:ext uri="{BB962C8B-B14F-4D97-AF65-F5344CB8AC3E}">
        <p14:creationId xmlns:p14="http://schemas.microsoft.com/office/powerpoint/2010/main" val="35239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6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45" grpId="0" autoUpdateAnimBg="0"/>
      <p:bldP spid="63908" grpId="0" build="p" autoUpdateAnimBg="0" advAuto="0"/>
      <p:bldP spid="63909" grpId="0" build="p" autoUpdateAnimBg="0" advAuto="0"/>
    </p:bldLst>
  </p:timing>
</p:sld>
</file>

<file path=ppt/theme/theme1.xml><?xml version="1.0" encoding="utf-8"?>
<a:theme xmlns:a="http://schemas.openxmlformats.org/drawingml/2006/main" name="默认设计模板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FF000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9155</TotalTime>
  <Words>1324</Words>
  <Application>Microsoft Office PowerPoint</Application>
  <PresentationFormat>全屏显示(4:3)</PresentationFormat>
  <Paragraphs>257</Paragraphs>
  <Slides>34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7" baseType="lpstr">
      <vt:lpstr>默认设计模板</vt:lpstr>
      <vt:lpstr>Image</vt:lpstr>
      <vt:lpstr>BMP 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281</cp:revision>
  <dcterms:created xsi:type="dcterms:W3CDTF">2003-08-24T06:37:01Z</dcterms:created>
  <dcterms:modified xsi:type="dcterms:W3CDTF">2017-10-31T03:17:16Z</dcterms:modified>
</cp:coreProperties>
</file>