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397" r:id="rId3"/>
    <p:sldId id="398" r:id="rId4"/>
    <p:sldId id="399" r:id="rId5"/>
    <p:sldId id="402" r:id="rId6"/>
    <p:sldId id="403" r:id="rId7"/>
    <p:sldId id="405" r:id="rId8"/>
    <p:sldId id="412" r:id="rId9"/>
    <p:sldId id="415" r:id="rId10"/>
    <p:sldId id="414" r:id="rId11"/>
    <p:sldId id="407" r:id="rId12"/>
    <p:sldId id="416" r:id="rId13"/>
    <p:sldId id="417" r:id="rId14"/>
    <p:sldId id="418" r:id="rId15"/>
    <p:sldId id="419" r:id="rId16"/>
    <p:sldId id="420" r:id="rId17"/>
    <p:sldId id="424" r:id="rId18"/>
    <p:sldId id="426" r:id="rId19"/>
    <p:sldId id="427" r:id="rId20"/>
    <p:sldId id="428" r:id="rId21"/>
    <p:sldId id="430" r:id="rId22"/>
    <p:sldId id="396" r:id="rId23"/>
    <p:sldId id="268" r:id="rId2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33"/>
    <a:srgbClr val="00CCFF"/>
    <a:srgbClr val="00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9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E57B61-DCB0-4C04-8032-CA56A597FCCA}" type="datetimeFigureOut">
              <a:rPr lang="zh-CN" altLang="en-US"/>
              <a:pPr>
                <a:defRPr/>
              </a:pPr>
              <a:t>2017/11/14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54DD2A-D627-4EEC-B116-BA341915D4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1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fld id="{1772650C-DD4C-452C-BFC8-11490067D39E}" type="slidenum">
              <a:rPr lang="zh-CN" altLang="en-US" sz="1200" smtClean="0"/>
              <a:pPr eaLnBrk="1" hangingPunct="1"/>
              <a:t>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83075" y="5292725"/>
            <a:ext cx="3325813" cy="4443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</a:t>
            </a:r>
            <a:r>
              <a:rPr lang="zh-CN" altLang="en-US" sz="28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自动化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行楷"/>
              <a:ea typeface="华文行楷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195103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2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383337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3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0" y="-15489"/>
            <a:ext cx="55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CN" altLang="en-US" sz="1800" b="1" dirty="0" smtClean="0">
                <a:ea typeface="华文新魏" pitchFamily="2" charset="-122"/>
              </a:rPr>
              <a:t> 　机械制图</a:t>
            </a:r>
            <a:r>
              <a:rPr lang="zh-CN" altLang="en-US" dirty="0" smtClean="0">
                <a:ea typeface="宋体" charset="-122"/>
              </a:rPr>
              <a:t>  　　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第</a:t>
            </a:r>
            <a:r>
              <a:rPr lang="en-US" altLang="zh-CN" sz="1800" dirty="0" smtClean="0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章　立体的投影</a:t>
            </a:r>
            <a:r>
              <a:rPr lang="zh-CN" altLang="en-US" dirty="0" smtClean="0">
                <a:ea typeface="宋体" charset="-122"/>
              </a:rPr>
              <a:t> 　 </a:t>
            </a:r>
            <a:r>
              <a:rPr lang="zh-CN" altLang="en-US" sz="1800" dirty="0" smtClean="0">
                <a:latin typeface="华文新魏" pitchFamily="2" charset="-122"/>
                <a:ea typeface="华文新魏" pitchFamily="2" charset="-122"/>
              </a:rPr>
              <a:t>佛山科学技术学院</a:t>
            </a:r>
            <a:r>
              <a:rPr lang="zh-CN" altLang="en-US" sz="1200" dirty="0" smtClean="0">
                <a:latin typeface="宋体" charset="-122"/>
                <a:ea typeface="宋体" charset="-122"/>
              </a:rPr>
              <a:t> </a:t>
            </a:r>
          </a:p>
        </p:txBody>
      </p:sp>
      <p:sp>
        <p:nvSpPr>
          <p:cNvPr id="2051" name="Rectangle 21"/>
          <p:cNvSpPr>
            <a:spLocks noChangeArrowheads="1"/>
          </p:cNvSpPr>
          <p:nvPr userDrawn="1"/>
        </p:nvSpPr>
        <p:spPr bwMode="auto">
          <a:xfrm>
            <a:off x="0" y="10478"/>
            <a:ext cx="457200" cy="6858000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pn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20845;&#26865;&#21488;.ex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&#19977;&#26865;&#26609;.ex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hyperlink" Target="&#19977;&#26865;&#38181;_64.exe" TargetMode="Externa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/>
            <a:endParaRPr lang="zh-CN" altLang="zh-CN">
              <a:ea typeface="宋体" charset="-122"/>
            </a:endParaRPr>
          </a:p>
        </p:txBody>
      </p:sp>
      <p:sp>
        <p:nvSpPr>
          <p:cNvPr id="6147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zh-CN">
              <a:ea typeface="宋体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2016224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defRPr/>
            </a:pP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第</a:t>
            </a:r>
            <a:r>
              <a:rPr lang="en-US" altLang="zh-CN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3</a:t>
            </a: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章</a:t>
            </a:r>
            <a:endParaRPr lang="zh-CN" altLang="en-US" sz="4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隶书"/>
              <a:ea typeface="隶书"/>
            </a:endParaRPr>
          </a:p>
        </p:txBody>
      </p:sp>
      <p:sp>
        <p:nvSpPr>
          <p:cNvPr id="6149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3635895" y="668338"/>
            <a:ext cx="4320481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zh-CN" altLang="en-US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立体的投影</a:t>
            </a:r>
            <a:endParaRPr lang="zh-CN" altLang="en-US" sz="48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隶书"/>
              <a:ea typeface="隶书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立体投影间的方位对应关系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83213" y="1750403"/>
            <a:ext cx="358140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Times New Roman" pitchFamily="18" charset="0"/>
                <a:ea typeface="楷体_GB2312"/>
                <a:cs typeface="楷体_GB2312"/>
              </a:rPr>
              <a:t>    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/>
                <a:cs typeface="楷体_GB2312"/>
              </a:rPr>
              <a:t>(1)  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itchFamily="18" charset="0"/>
                <a:ea typeface="楷体_GB2312"/>
                <a:cs typeface="楷体_GB2312"/>
              </a:rPr>
              <a:t>度量关系：</a:t>
            </a:r>
          </a:p>
          <a:p>
            <a:pPr algn="l"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</a:rPr>
              <a:t>　　　长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</a:rPr>
              <a:t>对正，</a:t>
            </a:r>
          </a:p>
          <a:p>
            <a:pPr algn="l"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</a:rPr>
              <a:t>　　　高平齐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</a:rPr>
              <a:t>，</a:t>
            </a:r>
          </a:p>
          <a:p>
            <a:pPr algn="l"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</a:rPr>
              <a:t>　　　宽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</a:rPr>
              <a:t>相等。</a:t>
            </a:r>
          </a:p>
          <a:p>
            <a:pPr algn="l">
              <a:lnSpc>
                <a:spcPct val="120000"/>
              </a:lnSpc>
            </a:pPr>
            <a:r>
              <a:rPr kumimoji="1" lang="zh-CN" altLang="en-US" sz="2400" b="1" dirty="0">
                <a:latin typeface="Times New Roman" pitchFamily="18" charset="0"/>
                <a:ea typeface="楷体_GB2312"/>
                <a:cs typeface="楷体_GB2312"/>
              </a:rPr>
              <a:t>    </a:t>
            </a:r>
            <a:r>
              <a:rPr kumimoji="1" lang="en-US" altLang="zh-CN" sz="2800" b="1" dirty="0">
                <a:solidFill>
                  <a:srgbClr val="0000FF"/>
                </a:solidFill>
                <a:latin typeface="Times New Roman" pitchFamily="18" charset="0"/>
                <a:ea typeface="楷体_GB2312"/>
                <a:cs typeface="楷体_GB2312"/>
              </a:rPr>
              <a:t>(2)  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itchFamily="18" charset="0"/>
                <a:ea typeface="楷体_GB2312"/>
                <a:cs typeface="楷体_GB2312"/>
              </a:rPr>
              <a:t>位置关系：</a:t>
            </a:r>
          </a:p>
          <a:p>
            <a:pPr algn="l">
              <a:lnSpc>
                <a:spcPct val="120000"/>
              </a:lnSpc>
            </a:pPr>
            <a:r>
              <a:rPr kumimoji="1" lang="zh-CN" altLang="en-US" sz="2400" b="1" dirty="0">
                <a:latin typeface="Times New Roman" pitchFamily="18" charset="0"/>
                <a:ea typeface="楷体_GB2312"/>
                <a:cs typeface="楷体_GB2312"/>
              </a:rPr>
              <a:t>水平投影</a:t>
            </a:r>
            <a:r>
              <a:rPr kumimoji="1" lang="en-US" altLang="zh-CN" sz="2400" b="1" dirty="0">
                <a:latin typeface="Times New Roman" pitchFamily="18" charset="0"/>
                <a:ea typeface="楷体_GB2312"/>
                <a:cs typeface="楷体_GB2312"/>
              </a:rPr>
              <a:t>—</a:t>
            </a:r>
            <a:r>
              <a:rPr kumimoji="1" lang="zh-CN" altLang="en-US" sz="2400" b="1" dirty="0">
                <a:latin typeface="Times New Roman" pitchFamily="18" charset="0"/>
                <a:ea typeface="楷体_GB2312"/>
                <a:cs typeface="楷体_GB2312"/>
              </a:rPr>
              <a:t>前后、左右；</a:t>
            </a:r>
          </a:p>
          <a:p>
            <a:pPr algn="l">
              <a:lnSpc>
                <a:spcPct val="120000"/>
              </a:lnSpc>
            </a:pPr>
            <a:r>
              <a:rPr kumimoji="1" lang="zh-CN" altLang="en-US" sz="2400" b="1" dirty="0">
                <a:latin typeface="Times New Roman" pitchFamily="18" charset="0"/>
                <a:ea typeface="楷体_GB2312"/>
                <a:cs typeface="楷体_GB2312"/>
              </a:rPr>
              <a:t>正面投影</a:t>
            </a:r>
            <a:r>
              <a:rPr kumimoji="1" lang="en-US" altLang="zh-CN" sz="2400" b="1" dirty="0">
                <a:latin typeface="Times New Roman" pitchFamily="18" charset="0"/>
                <a:ea typeface="楷体_GB2312"/>
                <a:cs typeface="楷体_GB2312"/>
              </a:rPr>
              <a:t>—</a:t>
            </a:r>
            <a:r>
              <a:rPr kumimoji="1" lang="zh-CN" altLang="en-US" sz="2400" b="1" dirty="0">
                <a:latin typeface="Times New Roman" pitchFamily="18" charset="0"/>
                <a:ea typeface="楷体_GB2312"/>
                <a:cs typeface="楷体_GB2312"/>
              </a:rPr>
              <a:t>上下、左右；</a:t>
            </a:r>
          </a:p>
          <a:p>
            <a:pPr algn="l">
              <a:lnSpc>
                <a:spcPct val="120000"/>
              </a:lnSpc>
            </a:pPr>
            <a:r>
              <a:rPr kumimoji="1" lang="zh-CN" altLang="en-US" sz="2400" b="1" dirty="0">
                <a:latin typeface="Times New Roman" pitchFamily="18" charset="0"/>
                <a:ea typeface="楷体_GB2312"/>
                <a:cs typeface="楷体_GB2312"/>
              </a:rPr>
              <a:t>侧面投影</a:t>
            </a:r>
            <a:r>
              <a:rPr kumimoji="1" lang="en-US" altLang="zh-CN" sz="2400" b="1" dirty="0">
                <a:latin typeface="Times New Roman" pitchFamily="18" charset="0"/>
                <a:ea typeface="楷体_GB2312"/>
                <a:cs typeface="楷体_GB2312"/>
              </a:rPr>
              <a:t>—</a:t>
            </a:r>
            <a:r>
              <a:rPr kumimoji="1" lang="zh-CN" altLang="en-US" sz="2400" b="1" dirty="0">
                <a:latin typeface="Times New Roman" pitchFamily="18" charset="0"/>
                <a:ea typeface="楷体_GB2312"/>
                <a:cs typeface="楷体_GB2312"/>
              </a:rPr>
              <a:t>上下、前后。</a:t>
            </a: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900113" y="1700213"/>
            <a:ext cx="4241800" cy="4465637"/>
            <a:chOff x="768" y="912"/>
            <a:chExt cx="2400" cy="2448"/>
          </a:xfrm>
        </p:grpSpPr>
        <p:graphicFrame>
          <p:nvGraphicFramePr>
            <p:cNvPr id="8" name="Object 13"/>
            <p:cNvGraphicFramePr>
              <a:graphicFrameLocks noChangeAspect="1"/>
            </p:cNvGraphicFramePr>
            <p:nvPr/>
          </p:nvGraphicFramePr>
          <p:xfrm>
            <a:off x="768" y="912"/>
            <a:ext cx="2382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91" name="Image" r:id="rId4" imgW="7382986" imgH="4472997" progId="Photoshop.Image.4">
                    <p:embed/>
                  </p:oleObj>
                </mc:Choice>
                <mc:Fallback>
                  <p:oleObj name="Image" r:id="rId4" imgW="7382986" imgH="4472997" progId="Photoshop.Image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373" t="5634"/>
                        <a:stretch>
                          <a:fillRect/>
                        </a:stretch>
                      </p:blipFill>
                      <p:spPr bwMode="auto">
                        <a:xfrm>
                          <a:off x="768" y="912"/>
                          <a:ext cx="2382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49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768" y="912"/>
              <a:ext cx="2400" cy="2448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98525" y="4891088"/>
            <a:ext cx="538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/>
                <a:cs typeface="楷体_GB2312"/>
              </a:rPr>
              <a:t>前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919163" y="4302125"/>
            <a:ext cx="53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/>
                <a:cs typeface="楷体_GB2312"/>
              </a:rPr>
              <a:t>后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557338" y="5707063"/>
            <a:ext cx="53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/>
                <a:cs typeface="楷体_GB2312"/>
              </a:rPr>
              <a:t>左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266950" y="5694363"/>
            <a:ext cx="538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/>
                <a:cs typeface="楷体_GB2312"/>
              </a:rPr>
              <a:t>右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903288" y="2500313"/>
            <a:ext cx="53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/>
                <a:cs typeface="楷体_GB2312"/>
              </a:rPr>
              <a:t>上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74713" y="3067050"/>
            <a:ext cx="53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/>
                <a:cs typeface="楷体_GB2312"/>
              </a:rPr>
              <a:t>下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576388" y="1779588"/>
            <a:ext cx="53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/>
                <a:cs typeface="楷体_GB2312"/>
              </a:rPr>
              <a:t>左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257425" y="1795463"/>
            <a:ext cx="538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/>
                <a:cs typeface="楷体_GB2312"/>
              </a:rPr>
              <a:t>右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664075" y="2501900"/>
            <a:ext cx="538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/>
                <a:cs typeface="楷体_GB2312"/>
              </a:rPr>
              <a:t>上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668838" y="3057525"/>
            <a:ext cx="53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/>
                <a:cs typeface="楷体_GB2312"/>
              </a:rPr>
              <a:t>下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110038" y="1790700"/>
            <a:ext cx="53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/>
                <a:cs typeface="楷体_GB2312"/>
              </a:rPr>
              <a:t>前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3390900" y="1795463"/>
            <a:ext cx="538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/>
                <a:cs typeface="楷体_GB2312"/>
              </a:rPr>
              <a:t>后</a:t>
            </a:r>
          </a:p>
        </p:txBody>
      </p:sp>
    </p:spTree>
    <p:extLst>
      <p:ext uri="{BB962C8B-B14F-4D97-AF65-F5344CB8AC3E}">
        <p14:creationId xmlns:p14="http://schemas.microsoft.com/office/powerpoint/2010/main" val="32799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 autoUpdateAnimBg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371600" y="332656"/>
            <a:ext cx="70866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kumimoji="1" lang="en-US" altLang="zh-CN" sz="2400" b="1" dirty="0">
                <a:latin typeface="Times New Roman" pitchFamily="18" charset="0"/>
              </a:rPr>
              <a:t>        </a:t>
            </a:r>
            <a:r>
              <a:rPr kumimoji="1" lang="zh-CN" altLang="en-US" sz="2400" b="1" dirty="0">
                <a:latin typeface="Times New Roman" pitchFamily="18" charset="0"/>
                <a:ea typeface="楷体_GB2312"/>
                <a:cs typeface="楷体_GB2312"/>
              </a:rPr>
              <a:t>由于物体三投影的形状和大小，与物体对投影面距离的大小无关，所以，在画图时为了合理布置图幅，可以</a:t>
            </a:r>
            <a:r>
              <a:rPr kumimoji="1" lang="zh-CN" altLang="en-US" sz="2400" b="1" dirty="0">
                <a:solidFill>
                  <a:srgbClr val="0000FF"/>
                </a:solidFill>
                <a:latin typeface="Times New Roman" pitchFamily="18" charset="0"/>
                <a:ea typeface="楷体_GB2312"/>
                <a:cs typeface="楷体_GB2312"/>
              </a:rPr>
              <a:t>去掉投影轴</a:t>
            </a:r>
            <a:r>
              <a:rPr kumimoji="1" lang="zh-CN" altLang="en-US" sz="2400" b="1" dirty="0">
                <a:latin typeface="Times New Roman" pitchFamily="18" charset="0"/>
                <a:ea typeface="楷体_GB2312"/>
                <a:cs typeface="楷体_GB2312"/>
              </a:rPr>
              <a:t>。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553200" y="2362200"/>
            <a:ext cx="20574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CC"/>
                    </a:gs>
                    <a:gs pos="50000">
                      <a:schemeClr val="bg1"/>
                    </a:gs>
                    <a:gs pos="100000">
                      <a:srgbClr val="FF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</a:rPr>
              <a:t>   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</a:rPr>
              <a:t>但三投影之间的投影关系，应严格遵守。</a:t>
            </a:r>
          </a:p>
        </p:txBody>
      </p:sp>
      <p:pic>
        <p:nvPicPr>
          <p:cNvPr id="20486" name="Picture 6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1447800" y="1752600"/>
            <a:ext cx="4876800" cy="4413250"/>
            <a:chOff x="912" y="1104"/>
            <a:chExt cx="3072" cy="2780"/>
          </a:xfrm>
        </p:grpSpPr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912" y="1104"/>
              <a:ext cx="3072" cy="278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975" y="1162"/>
            <a:ext cx="2948" cy="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3" name="位图图像" r:id="rId4" imgW="3514286" imgH="3219899" progId="Paint.Picture">
                    <p:embed/>
                  </p:oleObj>
                </mc:Choice>
                <mc:Fallback>
                  <p:oleObj name="位图图像" r:id="rId4" imgW="3514286" imgH="321989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1162"/>
                          <a:ext cx="2948" cy="2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rgbClr val="FFFF66"/>
                                  </a:gs>
                                  <a:gs pos="50000">
                                    <a:schemeClr val="bg1"/>
                                  </a:gs>
                                  <a:gs pos="100000">
                                    <a:srgbClr val="FFFF66"/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4511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平面立体投影的画法举例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799481" cy="19235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71800" y="1674386"/>
            <a:ext cx="1430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kumimoji="1" lang="zh-CN" altLang="en-US" sz="28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楷体_GB2312"/>
                <a:sym typeface="Symbol" pitchFamily="18" charset="2"/>
              </a:rPr>
              <a:t>六棱柱</a:t>
            </a:r>
            <a:endParaRPr kumimoji="1" lang="zh-CN" altLang="en-US" sz="2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  <a:cs typeface="楷体_GB2312"/>
              <a:sym typeface="Symbol" pitchFamily="18" charset="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508" name="ShockwaveFlash1" r:id="rId2" imgW="6625066" imgH="3744839"/>
        </mc:Choice>
        <mc:Fallback>
          <p:control name="ShockwaveFlash1" r:id="rId2" imgW="6625066" imgH="374483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4075" y="2565400"/>
                  <a:ext cx="6624638" cy="3744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722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平面立体投影的画法举例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20977" y="1772816"/>
            <a:ext cx="1430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kumimoji="1" lang="zh-CN" altLang="en-US" sz="28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楷体_GB2312"/>
                <a:sym typeface="Symbol" pitchFamily="18" charset="2"/>
              </a:rPr>
              <a:t>四棱锥</a:t>
            </a:r>
            <a:endParaRPr kumimoji="1" lang="zh-CN" altLang="en-US" sz="2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  <a:cs typeface="楷体_GB2312"/>
              <a:sym typeface="Symbol" pitchFamily="18" charset="2"/>
            </a:endParaRP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6" y="1391072"/>
            <a:ext cx="1850901" cy="196604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7533" name="ShockwaveFlash1" r:id="rId2" imgW="6625066" imgH="3456229"/>
        </mc:Choice>
        <mc:Fallback>
          <p:control name="ShockwaveFlash1" r:id="rId2" imgW="6625066" imgH="3456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8538" y="2852738"/>
                  <a:ext cx="6624637" cy="3455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002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882116" y="1340768"/>
            <a:ext cx="7920880" cy="154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dirty="0" smtClean="0"/>
              <a:t>　　平面</a:t>
            </a:r>
            <a:r>
              <a:rPr lang="zh-CN" altLang="en-US" dirty="0"/>
              <a:t>立体的表面是由若干个平面多边形构成</a:t>
            </a:r>
            <a:r>
              <a:rPr lang="zh-CN" altLang="en-US" dirty="0" smtClean="0"/>
              <a:t>的，因此求解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立体表面上的点和线</a:t>
            </a:r>
            <a:r>
              <a:rPr lang="zh-CN" altLang="en-US" dirty="0"/>
              <a:t>的</a:t>
            </a:r>
            <a:r>
              <a:rPr lang="zh-CN" altLang="en-US" dirty="0" smtClean="0"/>
              <a:t>投影，实际上就是求解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平面上的点和线</a:t>
            </a:r>
            <a:r>
              <a:rPr lang="zh-CN" altLang="en-US" dirty="0"/>
              <a:t>的</a:t>
            </a:r>
            <a:r>
              <a:rPr lang="zh-CN" altLang="en-US" dirty="0" smtClean="0"/>
              <a:t>投影。</a:t>
            </a:r>
          </a:p>
        </p:txBody>
      </p:sp>
      <p:sp>
        <p:nvSpPr>
          <p:cNvPr id="6" name="文本占位符 1"/>
          <p:cNvSpPr txBox="1">
            <a:spLocks/>
          </p:cNvSpPr>
          <p:nvPr/>
        </p:nvSpPr>
        <p:spPr bwMode="auto">
          <a:xfrm>
            <a:off x="539552" y="260350"/>
            <a:ext cx="842493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3.1.2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平面立体表面上的点和线的投影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43608" y="2996953"/>
            <a:ext cx="2088232" cy="463846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面上求点</a:t>
            </a:r>
            <a:endParaRPr lang="zh-CN" altLang="en-US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129" y="3573016"/>
            <a:ext cx="633717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/>
              <a:t>平面</a:t>
            </a:r>
            <a:r>
              <a:rPr lang="zh-CN" altLang="en-US" dirty="0"/>
              <a:t>上的</a:t>
            </a:r>
            <a:r>
              <a:rPr lang="zh-CN" altLang="en-US" dirty="0" smtClean="0"/>
              <a:t>点一定</a:t>
            </a:r>
            <a:r>
              <a:rPr lang="zh-CN" altLang="en-US" dirty="0"/>
              <a:t>在平面内的</a:t>
            </a:r>
            <a:r>
              <a:rPr lang="zh-CN" altLang="en-US" dirty="0" smtClean="0"/>
              <a:t>直线；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07433" y="2980366"/>
            <a:ext cx="2448272" cy="46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“求点先求线”</a:t>
            </a:r>
            <a:endParaRPr lang="zh-CN" altLang="en-US" dirty="0" smtClean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81254" y="4149080"/>
            <a:ext cx="78217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/>
              <a:t>平面</a:t>
            </a:r>
            <a:r>
              <a:rPr lang="zh-CN" altLang="en-US" dirty="0"/>
              <a:t>上过所求点的直线有无数</a:t>
            </a:r>
            <a:r>
              <a:rPr lang="zh-CN" altLang="en-US" dirty="0" smtClean="0"/>
              <a:t>条，作出</a:t>
            </a:r>
            <a:r>
              <a:rPr lang="zh-CN" altLang="en-US" dirty="0"/>
              <a:t>某一条过该点的</a:t>
            </a:r>
            <a:r>
              <a:rPr lang="zh-CN" altLang="en-US" dirty="0" smtClean="0"/>
              <a:t>直线；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98731" y="5229200"/>
            <a:ext cx="78217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/>
              <a:t>平面</a:t>
            </a:r>
            <a:r>
              <a:rPr lang="zh-CN" altLang="en-US" dirty="0"/>
              <a:t>上求点的问题就可转化成直线上求点</a:t>
            </a:r>
            <a:r>
              <a:rPr lang="zh-CN" altLang="en-US" dirty="0" smtClean="0"/>
              <a:t>的问题。</a:t>
            </a:r>
          </a:p>
        </p:txBody>
      </p:sp>
    </p:spTree>
    <p:extLst>
      <p:ext uri="{BB962C8B-B14F-4D97-AF65-F5344CB8AC3E}">
        <p14:creationId xmlns:p14="http://schemas.microsoft.com/office/powerpoint/2010/main" val="19153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utoUpdateAnimBg="0"/>
      <p:bldP spid="6" grpId="0" build="p"/>
      <p:bldP spid="5" grpId="0" animBg="1" autoUpdateAnimBg="0"/>
      <p:bldP spid="8" grpId="0" build="p" autoUpdateAnimBg="0"/>
      <p:bldP spid="9" grpId="0" build="p" autoUpdateAnimBg="0"/>
      <p:bldP spid="10" grpId="0" build="p" autoUpdateAnimBg="0"/>
      <p:bldP spid="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882116" y="1340768"/>
            <a:ext cx="7920880" cy="154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dirty="0" smtClean="0"/>
              <a:t>　　平面</a:t>
            </a:r>
            <a:r>
              <a:rPr lang="zh-CN" altLang="en-US" dirty="0"/>
              <a:t>立体的表面是由若干个平面多边形构成</a:t>
            </a:r>
            <a:r>
              <a:rPr lang="zh-CN" altLang="en-US" dirty="0" smtClean="0"/>
              <a:t>的，因此求解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立体表面上的点和线</a:t>
            </a:r>
            <a:r>
              <a:rPr lang="zh-CN" altLang="en-US" dirty="0"/>
              <a:t>的</a:t>
            </a:r>
            <a:r>
              <a:rPr lang="zh-CN" altLang="en-US" dirty="0" smtClean="0"/>
              <a:t>投影，实际上就是求解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平面上的点和线</a:t>
            </a:r>
            <a:r>
              <a:rPr lang="zh-CN" altLang="en-US" dirty="0"/>
              <a:t>的</a:t>
            </a:r>
            <a:r>
              <a:rPr lang="zh-CN" altLang="en-US" dirty="0" smtClean="0"/>
              <a:t>投影。</a:t>
            </a:r>
          </a:p>
        </p:txBody>
      </p:sp>
      <p:sp>
        <p:nvSpPr>
          <p:cNvPr id="6" name="文本占位符 1"/>
          <p:cNvSpPr txBox="1">
            <a:spLocks/>
          </p:cNvSpPr>
          <p:nvPr/>
        </p:nvSpPr>
        <p:spPr bwMode="auto">
          <a:xfrm>
            <a:off x="539552" y="260350"/>
            <a:ext cx="842493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3.1.2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平面立体表面上的点和线的投影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43608" y="2996953"/>
            <a:ext cx="2088232" cy="463846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面上求线</a:t>
            </a:r>
            <a:endParaRPr lang="zh-CN" altLang="en-US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129" y="3573016"/>
            <a:ext cx="633717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/>
              <a:t>先</a:t>
            </a:r>
            <a:r>
              <a:rPr lang="zh-CN" altLang="en-US" dirty="0" smtClean="0"/>
              <a:t>作出直线的</a:t>
            </a:r>
            <a:r>
              <a:rPr lang="zh-CN" altLang="en-US" dirty="0"/>
              <a:t>两个</a:t>
            </a:r>
            <a:r>
              <a:rPr lang="zh-CN" altLang="en-US" dirty="0" smtClean="0"/>
              <a:t>端点；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707433" y="2980366"/>
            <a:ext cx="244827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“求线先求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点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”</a:t>
            </a:r>
            <a:endParaRPr lang="zh-CN" altLang="en-US" dirty="0" smtClean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81254" y="4149080"/>
            <a:ext cx="782174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/>
              <a:t>将两</a:t>
            </a:r>
            <a:r>
              <a:rPr lang="zh-CN" altLang="en-US" dirty="0"/>
              <a:t>个端点用相应线型的直线</a:t>
            </a:r>
            <a:r>
              <a:rPr lang="zh-CN" altLang="en-US" dirty="0" smtClean="0"/>
              <a:t>连接。</a:t>
            </a: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684064" y="4941168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本质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339752" y="5141045"/>
            <a:ext cx="2088232" cy="463846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面上求点</a:t>
            </a:r>
            <a:endParaRPr lang="zh-CN" altLang="en-US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13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8" grpId="0" build="p" autoUpdateAnimBg="0"/>
      <p:bldP spid="9" grpId="0" build="p" autoUpdateAnimBg="0"/>
      <p:bldP spid="10" grpId="0" build="p" autoUpdateAnimBg="0"/>
      <p:bldP spid="1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539552" y="260350"/>
            <a:ext cx="842493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3.1.2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平面立体表面上的点和线的投影</a:t>
            </a: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539552" y="1464698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例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148064" y="1262517"/>
            <a:ext cx="331236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不可见点要加括号</a:t>
            </a:r>
            <a:endParaRPr lang="zh-CN" altLang="en-US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8555" name="ShockwaveFlash1" r:id="rId2" imgW="7306695" imgH="4464305"/>
        </mc:Choice>
        <mc:Fallback>
          <p:control name="ShockwaveFlash1" r:id="rId2" imgW="7306695" imgH="446430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2275" y="1844675"/>
                  <a:ext cx="7307263" cy="4464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610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539552" y="499368"/>
            <a:ext cx="5512544" cy="6025976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5127" name="Oval 31"/>
          <p:cNvSpPr>
            <a:spLocks noChangeArrowheads="1"/>
          </p:cNvSpPr>
          <p:nvPr/>
        </p:nvSpPr>
        <p:spPr bwMode="auto">
          <a:xfrm>
            <a:off x="907852" y="1997968"/>
            <a:ext cx="139700" cy="127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130" name="Rectangle 41"/>
          <p:cNvSpPr>
            <a:spLocks noChangeArrowheads="1"/>
          </p:cNvSpPr>
          <p:nvPr/>
        </p:nvSpPr>
        <p:spPr bwMode="auto">
          <a:xfrm>
            <a:off x="690365" y="1528068"/>
            <a:ext cx="62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Calibri" pitchFamily="34" charset="0"/>
              </a:rPr>
              <a:t>(b</a:t>
            </a:r>
            <a:r>
              <a:rPr lang="en-US" altLang="zh-CN" sz="2400" i="1">
                <a:latin typeface="Calibri" pitchFamily="34" charset="0"/>
                <a:sym typeface="Symbol" pitchFamily="18" charset="2"/>
              </a:rPr>
              <a:t>)</a:t>
            </a:r>
          </a:p>
        </p:txBody>
      </p:sp>
      <p:grpSp>
        <p:nvGrpSpPr>
          <p:cNvPr id="5148" name="Group 89"/>
          <p:cNvGrpSpPr>
            <a:grpSpLocks/>
          </p:cNvGrpSpPr>
          <p:nvPr/>
        </p:nvGrpSpPr>
        <p:grpSpPr bwMode="auto">
          <a:xfrm>
            <a:off x="539552" y="499368"/>
            <a:ext cx="4953000" cy="5891213"/>
            <a:chOff x="224" y="496"/>
            <a:chExt cx="3120" cy="3711"/>
          </a:xfrm>
        </p:grpSpPr>
        <p:grpSp>
          <p:nvGrpSpPr>
            <p:cNvPr id="5165" name="Group 8"/>
            <p:cNvGrpSpPr>
              <a:grpSpLocks/>
            </p:cNvGrpSpPr>
            <p:nvPr/>
          </p:nvGrpSpPr>
          <p:grpSpPr bwMode="auto">
            <a:xfrm>
              <a:off x="224" y="496"/>
              <a:ext cx="3120" cy="3696"/>
              <a:chOff x="1296" y="288"/>
              <a:chExt cx="3120" cy="3696"/>
            </a:xfrm>
          </p:grpSpPr>
          <p:sp>
            <p:nvSpPr>
              <p:cNvPr id="5171" name="Rectangle 9"/>
              <p:cNvSpPr>
                <a:spLocks noChangeArrowheads="1"/>
              </p:cNvSpPr>
              <p:nvPr/>
            </p:nvSpPr>
            <p:spPr bwMode="auto">
              <a:xfrm>
                <a:off x="1440" y="432"/>
                <a:ext cx="1344" cy="158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72" name="Rectangle 10"/>
              <p:cNvSpPr>
                <a:spLocks noChangeArrowheads="1"/>
              </p:cNvSpPr>
              <p:nvPr/>
            </p:nvSpPr>
            <p:spPr bwMode="auto">
              <a:xfrm>
                <a:off x="3264" y="432"/>
                <a:ext cx="1152" cy="158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73" name="Freeform 11"/>
              <p:cNvSpPr>
                <a:spLocks/>
              </p:cNvSpPr>
              <p:nvPr/>
            </p:nvSpPr>
            <p:spPr bwMode="auto">
              <a:xfrm>
                <a:off x="1488" y="2592"/>
                <a:ext cx="1248" cy="1248"/>
              </a:xfrm>
              <a:custGeom>
                <a:avLst/>
                <a:gdLst>
                  <a:gd name="T0" fmla="*/ 336 w 1248"/>
                  <a:gd name="T1" fmla="*/ 0 h 1248"/>
                  <a:gd name="T2" fmla="*/ 864 w 1248"/>
                  <a:gd name="T3" fmla="*/ 0 h 1248"/>
                  <a:gd name="T4" fmla="*/ 1248 w 1248"/>
                  <a:gd name="T5" fmla="*/ 624 h 1248"/>
                  <a:gd name="T6" fmla="*/ 912 w 1248"/>
                  <a:gd name="T7" fmla="*/ 1248 h 1248"/>
                  <a:gd name="T8" fmla="*/ 336 w 1248"/>
                  <a:gd name="T9" fmla="*/ 1248 h 1248"/>
                  <a:gd name="T10" fmla="*/ 0 w 1248"/>
                  <a:gd name="T11" fmla="*/ 624 h 1248"/>
                  <a:gd name="T12" fmla="*/ 336 w 1248"/>
                  <a:gd name="T13" fmla="*/ 0 h 1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8"/>
                  <a:gd name="T22" fmla="*/ 0 h 1248"/>
                  <a:gd name="T23" fmla="*/ 1248 w 1248"/>
                  <a:gd name="T24" fmla="*/ 1248 h 1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8" h="1248">
                    <a:moveTo>
                      <a:pt x="336" y="0"/>
                    </a:moveTo>
                    <a:lnTo>
                      <a:pt x="864" y="0"/>
                    </a:lnTo>
                    <a:lnTo>
                      <a:pt x="1248" y="624"/>
                    </a:lnTo>
                    <a:lnTo>
                      <a:pt x="912" y="1248"/>
                    </a:lnTo>
                    <a:lnTo>
                      <a:pt x="336" y="1248"/>
                    </a:lnTo>
                    <a:lnTo>
                      <a:pt x="0" y="624"/>
                    </a:lnTo>
                    <a:lnTo>
                      <a:pt x="336" y="0"/>
                    </a:lnTo>
                    <a:close/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4" name="Line 12"/>
              <p:cNvSpPr>
                <a:spLocks noChangeShapeType="1"/>
              </p:cNvSpPr>
              <p:nvPr/>
            </p:nvSpPr>
            <p:spPr bwMode="auto">
              <a:xfrm>
                <a:off x="1776" y="432"/>
                <a:ext cx="0" cy="15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5" name="Line 13"/>
              <p:cNvSpPr>
                <a:spLocks noChangeShapeType="1"/>
              </p:cNvSpPr>
              <p:nvPr/>
            </p:nvSpPr>
            <p:spPr bwMode="auto">
              <a:xfrm>
                <a:off x="2400" y="432"/>
                <a:ext cx="0" cy="15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6" name="Line 14"/>
              <p:cNvSpPr>
                <a:spLocks noChangeShapeType="1"/>
              </p:cNvSpPr>
              <p:nvPr/>
            </p:nvSpPr>
            <p:spPr bwMode="auto">
              <a:xfrm>
                <a:off x="3840" y="432"/>
                <a:ext cx="0" cy="15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7" name="Line 15"/>
              <p:cNvSpPr>
                <a:spLocks noChangeShapeType="1"/>
              </p:cNvSpPr>
              <p:nvPr/>
            </p:nvSpPr>
            <p:spPr bwMode="auto">
              <a:xfrm>
                <a:off x="2112" y="288"/>
                <a:ext cx="0" cy="192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8" name="Line 16"/>
              <p:cNvSpPr>
                <a:spLocks noChangeShapeType="1"/>
              </p:cNvSpPr>
              <p:nvPr/>
            </p:nvSpPr>
            <p:spPr bwMode="auto">
              <a:xfrm>
                <a:off x="1296" y="3216"/>
                <a:ext cx="168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9" name="Line 17"/>
              <p:cNvSpPr>
                <a:spLocks noChangeShapeType="1"/>
              </p:cNvSpPr>
              <p:nvPr/>
            </p:nvSpPr>
            <p:spPr bwMode="auto">
              <a:xfrm flipV="1">
                <a:off x="2112" y="2352"/>
                <a:ext cx="0" cy="16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0" name="Line 18"/>
              <p:cNvSpPr>
                <a:spLocks noChangeShapeType="1"/>
              </p:cNvSpPr>
              <p:nvPr/>
            </p:nvSpPr>
            <p:spPr bwMode="auto">
              <a:xfrm>
                <a:off x="3840" y="2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1" name="Oval 19"/>
              <p:cNvSpPr>
                <a:spLocks noChangeArrowheads="1"/>
              </p:cNvSpPr>
              <p:nvPr/>
            </p:nvSpPr>
            <p:spPr bwMode="auto">
              <a:xfrm>
                <a:off x="2544" y="86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82" name="Text Box 20"/>
              <p:cNvSpPr txBox="1">
                <a:spLocks noChangeArrowheads="1"/>
              </p:cNvSpPr>
              <p:nvPr/>
            </p:nvSpPr>
            <p:spPr bwMode="auto">
              <a:xfrm>
                <a:off x="2400" y="624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i="1"/>
                  <a:t>a</a:t>
                </a:r>
                <a:r>
                  <a:rPr lang="en-US" altLang="zh-CN" sz="2400" i="1">
                    <a:sym typeface="Symbol" pitchFamily="18" charset="2"/>
                  </a:rPr>
                  <a:t></a:t>
                </a:r>
                <a:endParaRPr lang="en-US" altLang="zh-CN" sz="2400" i="1"/>
              </a:p>
            </p:txBody>
          </p:sp>
        </p:grpSp>
        <p:grpSp>
          <p:nvGrpSpPr>
            <p:cNvPr id="5166" name="Group 88"/>
            <p:cNvGrpSpPr>
              <a:grpSpLocks/>
            </p:cNvGrpSpPr>
            <p:nvPr/>
          </p:nvGrpSpPr>
          <p:grpSpPr bwMode="auto">
            <a:xfrm>
              <a:off x="386" y="2645"/>
              <a:ext cx="1307" cy="1562"/>
              <a:chOff x="386" y="2645"/>
              <a:chExt cx="1307" cy="1562"/>
            </a:xfrm>
          </p:grpSpPr>
          <p:sp>
            <p:nvSpPr>
              <p:cNvPr id="5167" name="Rectangle 84"/>
              <p:cNvSpPr>
                <a:spLocks noChangeArrowheads="1"/>
              </p:cNvSpPr>
              <p:nvPr/>
            </p:nvSpPr>
            <p:spPr bwMode="auto">
              <a:xfrm>
                <a:off x="391" y="2650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68" name="Rectangle 85"/>
              <p:cNvSpPr>
                <a:spLocks noChangeArrowheads="1"/>
              </p:cNvSpPr>
              <p:nvPr/>
            </p:nvSpPr>
            <p:spPr bwMode="auto">
              <a:xfrm>
                <a:off x="1047" y="2645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69" name="Rectangle 86"/>
              <p:cNvSpPr>
                <a:spLocks noChangeArrowheads="1"/>
              </p:cNvSpPr>
              <p:nvPr/>
            </p:nvSpPr>
            <p:spPr bwMode="auto">
              <a:xfrm>
                <a:off x="1047" y="3432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70" name="Rectangle 87"/>
              <p:cNvSpPr>
                <a:spLocks noChangeArrowheads="1"/>
              </p:cNvSpPr>
              <p:nvPr/>
            </p:nvSpPr>
            <p:spPr bwMode="auto">
              <a:xfrm>
                <a:off x="386" y="3436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5149" name="Freeform 81"/>
          <p:cNvSpPr>
            <a:spLocks/>
          </p:cNvSpPr>
          <p:nvPr/>
        </p:nvSpPr>
        <p:spPr bwMode="auto">
          <a:xfrm>
            <a:off x="768152" y="4234756"/>
            <a:ext cx="2128838" cy="1835150"/>
          </a:xfrm>
          <a:custGeom>
            <a:avLst/>
            <a:gdLst>
              <a:gd name="T0" fmla="*/ 5376 w 5377"/>
              <a:gd name="T1" fmla="*/ 2330 h 4661"/>
              <a:gd name="T2" fmla="*/ 4032 w 5377"/>
              <a:gd name="T3" fmla="*/ 0 h 4661"/>
              <a:gd name="T4" fmla="*/ 1344 w 5377"/>
              <a:gd name="T5" fmla="*/ 0 h 4661"/>
              <a:gd name="T6" fmla="*/ 0 w 5377"/>
              <a:gd name="T7" fmla="*/ 2330 h 4661"/>
              <a:gd name="T8" fmla="*/ 1344 w 5377"/>
              <a:gd name="T9" fmla="*/ 4661 h 4661"/>
              <a:gd name="T10" fmla="*/ 4032 w 5377"/>
              <a:gd name="T11" fmla="*/ 4661 h 4661"/>
              <a:gd name="T12" fmla="*/ 5376 w 5377"/>
              <a:gd name="T13" fmla="*/ 2330 h 4661"/>
              <a:gd name="T14" fmla="*/ 5377 w 5377"/>
              <a:gd name="T15" fmla="*/ 2330 h 46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77"/>
              <a:gd name="T25" fmla="*/ 0 h 4661"/>
              <a:gd name="T26" fmla="*/ 5377 w 5377"/>
              <a:gd name="T27" fmla="*/ 4661 h 46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77" h="4661">
                <a:moveTo>
                  <a:pt x="5376" y="2330"/>
                </a:moveTo>
                <a:lnTo>
                  <a:pt x="4032" y="0"/>
                </a:lnTo>
                <a:lnTo>
                  <a:pt x="1344" y="0"/>
                </a:lnTo>
                <a:lnTo>
                  <a:pt x="0" y="2330"/>
                </a:lnTo>
                <a:lnTo>
                  <a:pt x="1344" y="4661"/>
                </a:lnTo>
                <a:lnTo>
                  <a:pt x="4032" y="4661"/>
                </a:lnTo>
                <a:lnTo>
                  <a:pt x="5376" y="2330"/>
                </a:lnTo>
                <a:lnTo>
                  <a:pt x="5377" y="2330"/>
                </a:lnTo>
              </a:path>
            </a:pathLst>
          </a:custGeom>
          <a:noFill/>
          <a:ln w="889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AutoShape 36"/>
          <p:cNvSpPr>
            <a:spLocks noChangeArrowheads="1"/>
          </p:cNvSpPr>
          <p:nvPr/>
        </p:nvSpPr>
        <p:spPr bwMode="auto">
          <a:xfrm>
            <a:off x="6270147" y="2390081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b="1" dirty="0" smtClean="0">
                <a:solidFill>
                  <a:srgbClr val="FFFF66"/>
                </a:solidFill>
                <a:ea typeface="华文行楷" pitchFamily="2" charset="-122"/>
              </a:rPr>
              <a:t>注意</a:t>
            </a:r>
            <a:endParaRPr lang="zh-CN" altLang="en-US" b="1" dirty="0">
              <a:solidFill>
                <a:srgbClr val="FFFF66"/>
              </a:solidFill>
              <a:ea typeface="华文行楷" pitchFamily="2" charset="-122"/>
            </a:endParaRPr>
          </a:p>
        </p:txBody>
      </p:sp>
      <p:sp>
        <p:nvSpPr>
          <p:cNvPr id="86" name="Text Box 30"/>
          <p:cNvSpPr txBox="1">
            <a:spLocks noChangeArrowheads="1"/>
          </p:cNvSpPr>
          <p:nvPr/>
        </p:nvSpPr>
        <p:spPr bwMode="auto">
          <a:xfrm>
            <a:off x="6232276" y="344665"/>
            <a:ext cx="276289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>
                <a:solidFill>
                  <a:srgbClr val="0033CC"/>
                </a:solidFill>
                <a:latin typeface="楷体_GB2312"/>
                <a:ea typeface="楷体_GB2312"/>
                <a:cs typeface="楷体_GB2312"/>
              </a:rPr>
              <a:t>【</a:t>
            </a:r>
            <a:r>
              <a:rPr lang="zh-CN" altLang="en-US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  <a:cs typeface="楷体_GB2312"/>
              </a:rPr>
              <a:t>例</a:t>
            </a:r>
            <a:r>
              <a:rPr lang="en-US" altLang="zh-CN" dirty="0" smtClean="0">
                <a:solidFill>
                  <a:srgbClr val="0033CC"/>
                </a:solidFill>
                <a:latin typeface="楷体_GB2312"/>
                <a:ea typeface="楷体_GB2312"/>
                <a:cs typeface="楷体_GB2312"/>
              </a:rPr>
              <a:t>】</a:t>
            </a:r>
            <a:r>
              <a:rPr lang="zh-CN" altLang="en-US" dirty="0" smtClean="0"/>
              <a:t>求正六棱柱</a:t>
            </a:r>
            <a:r>
              <a:rPr lang="zh-CN" altLang="en-US" dirty="0"/>
              <a:t>表面</a:t>
            </a:r>
            <a:r>
              <a:rPr lang="zh-CN" altLang="en-US" dirty="0" smtClean="0"/>
              <a:t>上点</a:t>
            </a:r>
            <a:r>
              <a:rPr lang="en-US" altLang="zh-CN" dirty="0" smtClean="0"/>
              <a:t>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</a:t>
            </a:r>
            <a:r>
              <a:rPr lang="zh-CN" altLang="en-US" dirty="0" smtClean="0"/>
              <a:t>的其它两个投影。</a:t>
            </a:r>
            <a:endParaRPr lang="zh-CN" altLang="en-US" dirty="0"/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auto">
          <a:xfrm>
            <a:off x="6232273" y="3760415"/>
            <a:ext cx="2762895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zh-CN" altLang="en-US" dirty="0" smtClean="0"/>
              <a:t>　　当立体</a:t>
            </a:r>
            <a:r>
              <a:rPr lang="zh-CN" altLang="en-US" dirty="0"/>
              <a:t>的表面投影具有积聚</a:t>
            </a:r>
            <a:r>
              <a:rPr lang="zh-CN" altLang="en-US" dirty="0" smtClean="0"/>
              <a:t>性时，则可利用积聚性</a:t>
            </a:r>
            <a:r>
              <a:rPr lang="zh-CN" altLang="en-US" dirty="0"/>
              <a:t>直接</a:t>
            </a:r>
            <a:r>
              <a:rPr lang="zh-CN" altLang="en-US" dirty="0" smtClean="0"/>
              <a:t>求出。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5827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539552" y="499368"/>
            <a:ext cx="5512544" cy="6025976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5127" name="Oval 31"/>
          <p:cNvSpPr>
            <a:spLocks noChangeArrowheads="1"/>
          </p:cNvSpPr>
          <p:nvPr/>
        </p:nvSpPr>
        <p:spPr bwMode="auto">
          <a:xfrm>
            <a:off x="907852" y="1997968"/>
            <a:ext cx="139700" cy="127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130" name="Rectangle 41"/>
          <p:cNvSpPr>
            <a:spLocks noChangeArrowheads="1"/>
          </p:cNvSpPr>
          <p:nvPr/>
        </p:nvSpPr>
        <p:spPr bwMode="auto">
          <a:xfrm>
            <a:off x="690365" y="1528068"/>
            <a:ext cx="62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Calibri" pitchFamily="34" charset="0"/>
              </a:rPr>
              <a:t>(b</a:t>
            </a:r>
            <a:r>
              <a:rPr lang="en-US" altLang="zh-CN" sz="2400" i="1">
                <a:latin typeface="Calibri" pitchFamily="34" charset="0"/>
                <a:sym typeface="Symbol" pitchFamily="18" charset="2"/>
              </a:rPr>
              <a:t>)</a:t>
            </a:r>
          </a:p>
        </p:txBody>
      </p:sp>
      <p:grpSp>
        <p:nvGrpSpPr>
          <p:cNvPr id="5148" name="Group 89"/>
          <p:cNvGrpSpPr>
            <a:grpSpLocks/>
          </p:cNvGrpSpPr>
          <p:nvPr/>
        </p:nvGrpSpPr>
        <p:grpSpPr bwMode="auto">
          <a:xfrm>
            <a:off x="539552" y="499368"/>
            <a:ext cx="4953000" cy="5891213"/>
            <a:chOff x="224" y="496"/>
            <a:chExt cx="3120" cy="3711"/>
          </a:xfrm>
        </p:grpSpPr>
        <p:grpSp>
          <p:nvGrpSpPr>
            <p:cNvPr id="5165" name="Group 8"/>
            <p:cNvGrpSpPr>
              <a:grpSpLocks/>
            </p:cNvGrpSpPr>
            <p:nvPr/>
          </p:nvGrpSpPr>
          <p:grpSpPr bwMode="auto">
            <a:xfrm>
              <a:off x="224" y="496"/>
              <a:ext cx="3120" cy="3696"/>
              <a:chOff x="1296" y="288"/>
              <a:chExt cx="3120" cy="3696"/>
            </a:xfrm>
          </p:grpSpPr>
          <p:sp>
            <p:nvSpPr>
              <p:cNvPr id="5171" name="Rectangle 9"/>
              <p:cNvSpPr>
                <a:spLocks noChangeArrowheads="1"/>
              </p:cNvSpPr>
              <p:nvPr/>
            </p:nvSpPr>
            <p:spPr bwMode="auto">
              <a:xfrm>
                <a:off x="1440" y="432"/>
                <a:ext cx="1344" cy="158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72" name="Rectangle 10"/>
              <p:cNvSpPr>
                <a:spLocks noChangeArrowheads="1"/>
              </p:cNvSpPr>
              <p:nvPr/>
            </p:nvSpPr>
            <p:spPr bwMode="auto">
              <a:xfrm>
                <a:off x="3264" y="432"/>
                <a:ext cx="1152" cy="158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73" name="Freeform 11"/>
              <p:cNvSpPr>
                <a:spLocks/>
              </p:cNvSpPr>
              <p:nvPr/>
            </p:nvSpPr>
            <p:spPr bwMode="auto">
              <a:xfrm>
                <a:off x="1488" y="2592"/>
                <a:ext cx="1248" cy="1248"/>
              </a:xfrm>
              <a:custGeom>
                <a:avLst/>
                <a:gdLst>
                  <a:gd name="T0" fmla="*/ 336 w 1248"/>
                  <a:gd name="T1" fmla="*/ 0 h 1248"/>
                  <a:gd name="T2" fmla="*/ 864 w 1248"/>
                  <a:gd name="T3" fmla="*/ 0 h 1248"/>
                  <a:gd name="T4" fmla="*/ 1248 w 1248"/>
                  <a:gd name="T5" fmla="*/ 624 h 1248"/>
                  <a:gd name="T6" fmla="*/ 912 w 1248"/>
                  <a:gd name="T7" fmla="*/ 1248 h 1248"/>
                  <a:gd name="T8" fmla="*/ 336 w 1248"/>
                  <a:gd name="T9" fmla="*/ 1248 h 1248"/>
                  <a:gd name="T10" fmla="*/ 0 w 1248"/>
                  <a:gd name="T11" fmla="*/ 624 h 1248"/>
                  <a:gd name="T12" fmla="*/ 336 w 1248"/>
                  <a:gd name="T13" fmla="*/ 0 h 1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8"/>
                  <a:gd name="T22" fmla="*/ 0 h 1248"/>
                  <a:gd name="T23" fmla="*/ 1248 w 1248"/>
                  <a:gd name="T24" fmla="*/ 1248 h 1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8" h="1248">
                    <a:moveTo>
                      <a:pt x="336" y="0"/>
                    </a:moveTo>
                    <a:lnTo>
                      <a:pt x="864" y="0"/>
                    </a:lnTo>
                    <a:lnTo>
                      <a:pt x="1248" y="624"/>
                    </a:lnTo>
                    <a:lnTo>
                      <a:pt x="912" y="1248"/>
                    </a:lnTo>
                    <a:lnTo>
                      <a:pt x="336" y="1248"/>
                    </a:lnTo>
                    <a:lnTo>
                      <a:pt x="0" y="624"/>
                    </a:lnTo>
                    <a:lnTo>
                      <a:pt x="336" y="0"/>
                    </a:lnTo>
                    <a:close/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4" name="Line 12"/>
              <p:cNvSpPr>
                <a:spLocks noChangeShapeType="1"/>
              </p:cNvSpPr>
              <p:nvPr/>
            </p:nvSpPr>
            <p:spPr bwMode="auto">
              <a:xfrm>
                <a:off x="1776" y="432"/>
                <a:ext cx="0" cy="15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5" name="Line 13"/>
              <p:cNvSpPr>
                <a:spLocks noChangeShapeType="1"/>
              </p:cNvSpPr>
              <p:nvPr/>
            </p:nvSpPr>
            <p:spPr bwMode="auto">
              <a:xfrm>
                <a:off x="2400" y="432"/>
                <a:ext cx="0" cy="15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6" name="Line 14"/>
              <p:cNvSpPr>
                <a:spLocks noChangeShapeType="1"/>
              </p:cNvSpPr>
              <p:nvPr/>
            </p:nvSpPr>
            <p:spPr bwMode="auto">
              <a:xfrm>
                <a:off x="3840" y="432"/>
                <a:ext cx="0" cy="15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7" name="Line 15"/>
              <p:cNvSpPr>
                <a:spLocks noChangeShapeType="1"/>
              </p:cNvSpPr>
              <p:nvPr/>
            </p:nvSpPr>
            <p:spPr bwMode="auto">
              <a:xfrm>
                <a:off x="2112" y="288"/>
                <a:ext cx="0" cy="192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8" name="Line 16"/>
              <p:cNvSpPr>
                <a:spLocks noChangeShapeType="1"/>
              </p:cNvSpPr>
              <p:nvPr/>
            </p:nvSpPr>
            <p:spPr bwMode="auto">
              <a:xfrm>
                <a:off x="1296" y="3216"/>
                <a:ext cx="168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79" name="Line 17"/>
              <p:cNvSpPr>
                <a:spLocks noChangeShapeType="1"/>
              </p:cNvSpPr>
              <p:nvPr/>
            </p:nvSpPr>
            <p:spPr bwMode="auto">
              <a:xfrm flipV="1">
                <a:off x="2112" y="2352"/>
                <a:ext cx="0" cy="16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0" name="Line 18"/>
              <p:cNvSpPr>
                <a:spLocks noChangeShapeType="1"/>
              </p:cNvSpPr>
              <p:nvPr/>
            </p:nvSpPr>
            <p:spPr bwMode="auto">
              <a:xfrm>
                <a:off x="3840" y="2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81" name="Oval 19"/>
              <p:cNvSpPr>
                <a:spLocks noChangeArrowheads="1"/>
              </p:cNvSpPr>
              <p:nvPr/>
            </p:nvSpPr>
            <p:spPr bwMode="auto">
              <a:xfrm>
                <a:off x="2544" y="86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82" name="Text Box 20"/>
              <p:cNvSpPr txBox="1">
                <a:spLocks noChangeArrowheads="1"/>
              </p:cNvSpPr>
              <p:nvPr/>
            </p:nvSpPr>
            <p:spPr bwMode="auto">
              <a:xfrm>
                <a:off x="2400" y="624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i="1"/>
                  <a:t>a</a:t>
                </a:r>
                <a:r>
                  <a:rPr lang="en-US" altLang="zh-CN" sz="2400" i="1">
                    <a:sym typeface="Symbol" pitchFamily="18" charset="2"/>
                  </a:rPr>
                  <a:t></a:t>
                </a:r>
                <a:endParaRPr lang="en-US" altLang="zh-CN" sz="2400" i="1"/>
              </a:p>
            </p:txBody>
          </p:sp>
        </p:grpSp>
        <p:grpSp>
          <p:nvGrpSpPr>
            <p:cNvPr id="5166" name="Group 88"/>
            <p:cNvGrpSpPr>
              <a:grpSpLocks/>
            </p:cNvGrpSpPr>
            <p:nvPr/>
          </p:nvGrpSpPr>
          <p:grpSpPr bwMode="auto">
            <a:xfrm>
              <a:off x="386" y="2645"/>
              <a:ext cx="1307" cy="1562"/>
              <a:chOff x="386" y="2645"/>
              <a:chExt cx="1307" cy="1562"/>
            </a:xfrm>
          </p:grpSpPr>
          <p:sp>
            <p:nvSpPr>
              <p:cNvPr id="5167" name="Rectangle 84"/>
              <p:cNvSpPr>
                <a:spLocks noChangeArrowheads="1"/>
              </p:cNvSpPr>
              <p:nvPr/>
            </p:nvSpPr>
            <p:spPr bwMode="auto">
              <a:xfrm>
                <a:off x="391" y="2650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68" name="Rectangle 85"/>
              <p:cNvSpPr>
                <a:spLocks noChangeArrowheads="1"/>
              </p:cNvSpPr>
              <p:nvPr/>
            </p:nvSpPr>
            <p:spPr bwMode="auto">
              <a:xfrm>
                <a:off x="1047" y="2645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69" name="Rectangle 86"/>
              <p:cNvSpPr>
                <a:spLocks noChangeArrowheads="1"/>
              </p:cNvSpPr>
              <p:nvPr/>
            </p:nvSpPr>
            <p:spPr bwMode="auto">
              <a:xfrm>
                <a:off x="1047" y="3432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5170" name="Rectangle 87"/>
              <p:cNvSpPr>
                <a:spLocks noChangeArrowheads="1"/>
              </p:cNvSpPr>
              <p:nvPr/>
            </p:nvSpPr>
            <p:spPr bwMode="auto">
              <a:xfrm>
                <a:off x="386" y="3436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5149" name="Freeform 81"/>
          <p:cNvSpPr>
            <a:spLocks/>
          </p:cNvSpPr>
          <p:nvPr/>
        </p:nvSpPr>
        <p:spPr bwMode="auto">
          <a:xfrm>
            <a:off x="768152" y="4234756"/>
            <a:ext cx="2128838" cy="1835150"/>
          </a:xfrm>
          <a:custGeom>
            <a:avLst/>
            <a:gdLst>
              <a:gd name="T0" fmla="*/ 5376 w 5377"/>
              <a:gd name="T1" fmla="*/ 2330 h 4661"/>
              <a:gd name="T2" fmla="*/ 4032 w 5377"/>
              <a:gd name="T3" fmla="*/ 0 h 4661"/>
              <a:gd name="T4" fmla="*/ 1344 w 5377"/>
              <a:gd name="T5" fmla="*/ 0 h 4661"/>
              <a:gd name="T6" fmla="*/ 0 w 5377"/>
              <a:gd name="T7" fmla="*/ 2330 h 4661"/>
              <a:gd name="T8" fmla="*/ 1344 w 5377"/>
              <a:gd name="T9" fmla="*/ 4661 h 4661"/>
              <a:gd name="T10" fmla="*/ 4032 w 5377"/>
              <a:gd name="T11" fmla="*/ 4661 h 4661"/>
              <a:gd name="T12" fmla="*/ 5376 w 5377"/>
              <a:gd name="T13" fmla="*/ 2330 h 4661"/>
              <a:gd name="T14" fmla="*/ 5377 w 5377"/>
              <a:gd name="T15" fmla="*/ 2330 h 46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77"/>
              <a:gd name="T25" fmla="*/ 0 h 4661"/>
              <a:gd name="T26" fmla="*/ 5377 w 5377"/>
              <a:gd name="T27" fmla="*/ 4661 h 46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77" h="4661">
                <a:moveTo>
                  <a:pt x="5376" y="2330"/>
                </a:moveTo>
                <a:lnTo>
                  <a:pt x="4032" y="0"/>
                </a:lnTo>
                <a:lnTo>
                  <a:pt x="1344" y="0"/>
                </a:lnTo>
                <a:lnTo>
                  <a:pt x="0" y="2330"/>
                </a:lnTo>
                <a:lnTo>
                  <a:pt x="1344" y="4661"/>
                </a:lnTo>
                <a:lnTo>
                  <a:pt x="4032" y="4661"/>
                </a:lnTo>
                <a:lnTo>
                  <a:pt x="5376" y="2330"/>
                </a:lnTo>
                <a:lnTo>
                  <a:pt x="5377" y="2330"/>
                </a:lnTo>
              </a:path>
            </a:pathLst>
          </a:custGeom>
          <a:noFill/>
          <a:ln w="889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Text Box 30"/>
          <p:cNvSpPr txBox="1">
            <a:spLocks noChangeArrowheads="1"/>
          </p:cNvSpPr>
          <p:nvPr/>
        </p:nvSpPr>
        <p:spPr bwMode="auto">
          <a:xfrm>
            <a:off x="6232276" y="344665"/>
            <a:ext cx="276289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>
                <a:solidFill>
                  <a:srgbClr val="0033CC"/>
                </a:solidFill>
                <a:latin typeface="楷体_GB2312"/>
                <a:ea typeface="楷体_GB2312"/>
                <a:cs typeface="楷体_GB2312"/>
              </a:rPr>
              <a:t>【</a:t>
            </a:r>
            <a:r>
              <a:rPr lang="zh-CN" altLang="en-US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  <a:cs typeface="楷体_GB2312"/>
              </a:rPr>
              <a:t>例</a:t>
            </a:r>
            <a:r>
              <a:rPr lang="en-US" altLang="zh-CN" dirty="0" smtClean="0">
                <a:solidFill>
                  <a:srgbClr val="0033CC"/>
                </a:solidFill>
                <a:latin typeface="楷体_GB2312"/>
                <a:ea typeface="楷体_GB2312"/>
                <a:cs typeface="楷体_GB2312"/>
              </a:rPr>
              <a:t>】</a:t>
            </a:r>
            <a:r>
              <a:rPr lang="zh-CN" altLang="en-US" dirty="0" smtClean="0"/>
              <a:t>求正六棱柱</a:t>
            </a:r>
            <a:r>
              <a:rPr lang="zh-CN" altLang="en-US" dirty="0"/>
              <a:t>表面</a:t>
            </a:r>
            <a:r>
              <a:rPr lang="zh-CN" altLang="en-US" dirty="0" smtClean="0"/>
              <a:t>上点</a:t>
            </a:r>
            <a:r>
              <a:rPr lang="en-US" altLang="zh-CN" dirty="0" smtClean="0"/>
              <a:t>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</a:t>
            </a:r>
            <a:r>
              <a:rPr lang="zh-CN" altLang="en-US" dirty="0" smtClean="0"/>
              <a:t>的其它两个投影。</a:t>
            </a:r>
            <a:endParaRPr lang="zh-CN" altLang="en-US" dirty="0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6232275" y="2061468"/>
            <a:ext cx="269262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空间分析</a:t>
            </a:r>
            <a:r>
              <a:rPr lang="zh-CN" altLang="en-US" dirty="0" smtClean="0"/>
              <a:t>：分析点的位置；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6473687" y="3852664"/>
            <a:ext cx="2209800" cy="231264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楷体_GB2312" pitchFamily="49" charset="-122"/>
            </a:endParaRPr>
          </a:p>
        </p:txBody>
      </p:sp>
      <p:grpSp>
        <p:nvGrpSpPr>
          <p:cNvPr id="30" name="Group 59"/>
          <p:cNvGrpSpPr>
            <a:grpSpLocks/>
          </p:cNvGrpSpPr>
          <p:nvPr/>
        </p:nvGrpSpPr>
        <p:grpSpPr bwMode="auto">
          <a:xfrm>
            <a:off x="6851724" y="3976390"/>
            <a:ext cx="1524000" cy="1981200"/>
            <a:chOff x="0" y="0"/>
            <a:chExt cx="960" cy="1248"/>
          </a:xfrm>
        </p:grpSpPr>
        <p:sp>
          <p:nvSpPr>
            <p:cNvPr id="31" name="未知"/>
            <p:cNvSpPr>
              <a:spLocks/>
            </p:cNvSpPr>
            <p:nvPr/>
          </p:nvSpPr>
          <p:spPr bwMode="auto">
            <a:xfrm>
              <a:off x="0" y="184"/>
              <a:ext cx="240" cy="1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04"/>
                </a:cxn>
                <a:cxn ang="0">
                  <a:pos x="288" y="1392"/>
                </a:cxn>
                <a:cxn ang="0">
                  <a:pos x="288" y="288"/>
                </a:cxn>
                <a:cxn ang="0">
                  <a:pos x="0" y="0"/>
                </a:cxn>
              </a:cxnLst>
              <a:rect l="0" t="0" r="r" b="b"/>
              <a:pathLst>
                <a:path w="288" h="1392">
                  <a:moveTo>
                    <a:pt x="0" y="0"/>
                  </a:moveTo>
                  <a:lnTo>
                    <a:pt x="0" y="1104"/>
                  </a:lnTo>
                  <a:lnTo>
                    <a:pt x="288" y="1392"/>
                  </a:lnTo>
                  <a:lnTo>
                    <a:pt x="288" y="28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28575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未知"/>
            <p:cNvSpPr>
              <a:spLocks/>
            </p:cNvSpPr>
            <p:nvPr/>
          </p:nvSpPr>
          <p:spPr bwMode="auto">
            <a:xfrm>
              <a:off x="240" y="404"/>
              <a:ext cx="480" cy="844"/>
            </a:xfrm>
            <a:custGeom>
              <a:avLst/>
              <a:gdLst>
                <a:gd name="T0" fmla="*/ 0 w 576"/>
                <a:gd name="T1" fmla="*/ 0 h 1104"/>
                <a:gd name="T2" fmla="*/ 576 w 576"/>
                <a:gd name="T3" fmla="*/ 0 h 1104"/>
                <a:gd name="T4" fmla="*/ 576 w 576"/>
                <a:gd name="T5" fmla="*/ 1104 h 1104"/>
                <a:gd name="T6" fmla="*/ 0 w 576"/>
                <a:gd name="T7" fmla="*/ 1104 h 1104"/>
                <a:gd name="T8" fmla="*/ 0 w 576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104"/>
                <a:gd name="T17" fmla="*/ 576 w 576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104">
                  <a:moveTo>
                    <a:pt x="0" y="0"/>
                  </a:moveTo>
                  <a:lnTo>
                    <a:pt x="576" y="0"/>
                  </a:lnTo>
                  <a:lnTo>
                    <a:pt x="576" y="1104"/>
                  </a:lnTo>
                  <a:lnTo>
                    <a:pt x="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>
              <a:off x="720" y="220"/>
              <a:ext cx="240" cy="1028"/>
            </a:xfrm>
            <a:custGeom>
              <a:avLst/>
              <a:gdLst/>
              <a:ahLst/>
              <a:cxnLst>
                <a:cxn ang="0">
                  <a:pos x="0" y="1344"/>
                </a:cxn>
                <a:cxn ang="0">
                  <a:pos x="288" y="1104"/>
                </a:cxn>
                <a:cxn ang="0">
                  <a:pos x="288" y="0"/>
                </a:cxn>
                <a:cxn ang="0">
                  <a:pos x="0" y="240"/>
                </a:cxn>
                <a:cxn ang="0">
                  <a:pos x="0" y="1344"/>
                </a:cxn>
              </a:cxnLst>
              <a:rect l="0" t="0" r="r" b="b"/>
              <a:pathLst>
                <a:path w="288" h="1344">
                  <a:moveTo>
                    <a:pt x="0" y="1344"/>
                  </a:moveTo>
                  <a:lnTo>
                    <a:pt x="288" y="1104"/>
                  </a:lnTo>
                  <a:lnTo>
                    <a:pt x="288" y="0"/>
                  </a:lnTo>
                  <a:lnTo>
                    <a:pt x="0" y="240"/>
                  </a:lnTo>
                  <a:lnTo>
                    <a:pt x="0" y="134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28575" cap="flat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未知"/>
            <p:cNvSpPr>
              <a:spLocks/>
            </p:cNvSpPr>
            <p:nvPr/>
          </p:nvSpPr>
          <p:spPr bwMode="auto">
            <a:xfrm>
              <a:off x="0" y="0"/>
              <a:ext cx="960" cy="404"/>
            </a:xfrm>
            <a:custGeom>
              <a:avLst/>
              <a:gdLst>
                <a:gd name="T0" fmla="*/ 0 w 1152"/>
                <a:gd name="T1" fmla="*/ 240 h 528"/>
                <a:gd name="T2" fmla="*/ 288 w 1152"/>
                <a:gd name="T3" fmla="*/ 0 h 528"/>
                <a:gd name="T4" fmla="*/ 864 w 1152"/>
                <a:gd name="T5" fmla="*/ 0 h 528"/>
                <a:gd name="T6" fmla="*/ 1152 w 1152"/>
                <a:gd name="T7" fmla="*/ 288 h 528"/>
                <a:gd name="T8" fmla="*/ 864 w 1152"/>
                <a:gd name="T9" fmla="*/ 528 h 528"/>
                <a:gd name="T10" fmla="*/ 288 w 1152"/>
                <a:gd name="T11" fmla="*/ 528 h 528"/>
                <a:gd name="T12" fmla="*/ 0 w 1152"/>
                <a:gd name="T13" fmla="*/ 24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528"/>
                <a:gd name="T23" fmla="*/ 1152 w 1152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528">
                  <a:moveTo>
                    <a:pt x="0" y="240"/>
                  </a:moveTo>
                  <a:lnTo>
                    <a:pt x="288" y="0"/>
                  </a:lnTo>
                  <a:lnTo>
                    <a:pt x="864" y="0"/>
                  </a:lnTo>
                  <a:lnTo>
                    <a:pt x="1152" y="288"/>
                  </a:lnTo>
                  <a:lnTo>
                    <a:pt x="864" y="528"/>
                  </a:lnTo>
                  <a:lnTo>
                    <a:pt x="288" y="528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" name="Group 71"/>
          <p:cNvGrpSpPr>
            <a:grpSpLocks/>
          </p:cNvGrpSpPr>
          <p:nvPr/>
        </p:nvGrpSpPr>
        <p:grpSpPr bwMode="auto">
          <a:xfrm>
            <a:off x="6846961" y="5314652"/>
            <a:ext cx="1517650" cy="647700"/>
            <a:chOff x="4088" y="2670"/>
            <a:chExt cx="956" cy="408"/>
          </a:xfrm>
        </p:grpSpPr>
        <p:sp>
          <p:nvSpPr>
            <p:cNvPr id="36" name="Line 65"/>
            <p:cNvSpPr>
              <a:spLocks noChangeShapeType="1"/>
            </p:cNvSpPr>
            <p:nvPr/>
          </p:nvSpPr>
          <p:spPr bwMode="auto">
            <a:xfrm>
              <a:off x="4329" y="3078"/>
              <a:ext cx="47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7" name="Line 66"/>
            <p:cNvSpPr>
              <a:spLocks noChangeShapeType="1"/>
            </p:cNvSpPr>
            <p:nvPr/>
          </p:nvSpPr>
          <p:spPr bwMode="auto">
            <a:xfrm>
              <a:off x="4327" y="2672"/>
              <a:ext cx="47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 flipH="1">
              <a:off x="4092" y="2670"/>
              <a:ext cx="238" cy="18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>
              <a:off x="4088" y="2852"/>
              <a:ext cx="240" cy="2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>
              <a:off x="4804" y="2670"/>
              <a:ext cx="240" cy="2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41" name="Line 70"/>
            <p:cNvSpPr>
              <a:spLocks noChangeShapeType="1"/>
            </p:cNvSpPr>
            <p:nvPr/>
          </p:nvSpPr>
          <p:spPr bwMode="auto">
            <a:xfrm flipH="1">
              <a:off x="4802" y="2896"/>
              <a:ext cx="238" cy="18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2" name="Freeform 72"/>
          <p:cNvSpPr>
            <a:spLocks/>
          </p:cNvSpPr>
          <p:nvPr/>
        </p:nvSpPr>
        <p:spPr bwMode="auto">
          <a:xfrm>
            <a:off x="6850136" y="3974802"/>
            <a:ext cx="381000" cy="1631950"/>
          </a:xfrm>
          <a:custGeom>
            <a:avLst/>
            <a:gdLst>
              <a:gd name="T0" fmla="*/ 0 w 240"/>
              <a:gd name="T1" fmla="*/ 1028 h 1028"/>
              <a:gd name="T2" fmla="*/ 240 w 240"/>
              <a:gd name="T3" fmla="*/ 842 h 1028"/>
              <a:gd name="T4" fmla="*/ 240 w 240"/>
              <a:gd name="T5" fmla="*/ 0 h 1028"/>
              <a:gd name="T6" fmla="*/ 2 w 240"/>
              <a:gd name="T7" fmla="*/ 182 h 1028"/>
              <a:gd name="T8" fmla="*/ 0 w 240"/>
              <a:gd name="T9" fmla="*/ 1028 h 10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028"/>
              <a:gd name="T17" fmla="*/ 240 w 240"/>
              <a:gd name="T18" fmla="*/ 1028 h 10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028">
                <a:moveTo>
                  <a:pt x="0" y="1028"/>
                </a:moveTo>
                <a:lnTo>
                  <a:pt x="240" y="842"/>
                </a:lnTo>
                <a:lnTo>
                  <a:pt x="240" y="0"/>
                </a:lnTo>
                <a:lnTo>
                  <a:pt x="2" y="182"/>
                </a:lnTo>
                <a:lnTo>
                  <a:pt x="0" y="1028"/>
                </a:lnTo>
                <a:close/>
              </a:path>
            </a:pathLst>
          </a:custGeom>
          <a:solidFill>
            <a:srgbClr val="FF00FF">
              <a:alpha val="21176"/>
            </a:srgbClr>
          </a:solidFill>
          <a:ln w="6350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43" name="Line 73"/>
          <p:cNvSpPr>
            <a:spLocks noChangeShapeType="1"/>
          </p:cNvSpPr>
          <p:nvPr/>
        </p:nvSpPr>
        <p:spPr bwMode="auto">
          <a:xfrm flipV="1">
            <a:off x="7989961" y="3981152"/>
            <a:ext cx="0" cy="1971675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44" name="Freeform 74"/>
          <p:cNvSpPr>
            <a:spLocks/>
          </p:cNvSpPr>
          <p:nvPr/>
        </p:nvSpPr>
        <p:spPr bwMode="auto">
          <a:xfrm>
            <a:off x="7993136" y="4330402"/>
            <a:ext cx="381000" cy="1631950"/>
          </a:xfrm>
          <a:custGeom>
            <a:avLst/>
            <a:gdLst>
              <a:gd name="T0" fmla="*/ 0 w 240"/>
              <a:gd name="T1" fmla="*/ 1028 h 1028"/>
              <a:gd name="T2" fmla="*/ 240 w 240"/>
              <a:gd name="T3" fmla="*/ 842 h 1028"/>
              <a:gd name="T4" fmla="*/ 240 w 240"/>
              <a:gd name="T5" fmla="*/ 0 h 1028"/>
              <a:gd name="T6" fmla="*/ 2 w 240"/>
              <a:gd name="T7" fmla="*/ 182 h 1028"/>
              <a:gd name="T8" fmla="*/ 0 w 240"/>
              <a:gd name="T9" fmla="*/ 1028 h 10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028"/>
              <a:gd name="T17" fmla="*/ 240 w 240"/>
              <a:gd name="T18" fmla="*/ 1028 h 10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028">
                <a:moveTo>
                  <a:pt x="0" y="1028"/>
                </a:moveTo>
                <a:lnTo>
                  <a:pt x="240" y="842"/>
                </a:lnTo>
                <a:lnTo>
                  <a:pt x="240" y="0"/>
                </a:lnTo>
                <a:lnTo>
                  <a:pt x="2" y="182"/>
                </a:lnTo>
                <a:lnTo>
                  <a:pt x="0" y="1028"/>
                </a:lnTo>
                <a:close/>
              </a:path>
            </a:pathLst>
          </a:custGeom>
          <a:solidFill>
            <a:srgbClr val="00FF00">
              <a:alpha val="21176"/>
            </a:srgbClr>
          </a:solidFill>
          <a:ln w="6350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47" name="Text Box 75"/>
          <p:cNvSpPr txBox="1">
            <a:spLocks noChangeArrowheads="1"/>
          </p:cNvSpPr>
          <p:nvPr/>
        </p:nvSpPr>
        <p:spPr bwMode="auto">
          <a:xfrm>
            <a:off x="6776873" y="4385965"/>
            <a:ext cx="478314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000" dirty="0" smtClean="0"/>
              <a:t>(B)</a:t>
            </a:r>
            <a:endParaRPr lang="en-US" altLang="zh-CN" sz="2000" dirty="0"/>
          </a:p>
          <a:p>
            <a:r>
              <a:rPr lang="en-US" altLang="zh-CN" sz="2400" dirty="0">
                <a:solidFill>
                  <a:srgbClr val="0000FF"/>
                </a:solidFill>
                <a:cs typeface="Times New Roman" pitchFamily="18" charset="0"/>
              </a:rPr>
              <a:t>•</a:t>
            </a:r>
          </a:p>
        </p:txBody>
      </p:sp>
      <p:sp>
        <p:nvSpPr>
          <p:cNvPr id="48" name="Text Box 76"/>
          <p:cNvSpPr txBox="1">
            <a:spLocks noChangeArrowheads="1"/>
          </p:cNvSpPr>
          <p:nvPr/>
        </p:nvSpPr>
        <p:spPr bwMode="auto">
          <a:xfrm>
            <a:off x="7986786" y="4603452"/>
            <a:ext cx="401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cs typeface="Times New Roman" pitchFamily="18" charset="0"/>
              </a:rPr>
              <a:t>•</a:t>
            </a:r>
          </a:p>
          <a:p>
            <a:r>
              <a:rPr lang="en-US" altLang="zh-CN" sz="2400" dirty="0">
                <a:solidFill>
                  <a:srgbClr val="FF0000"/>
                </a:solidFill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47590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utoUpdateAnimBg="0"/>
      <p:bldP spid="29" grpId="0" animBg="1"/>
      <p:bldP spid="42" grpId="0" animBg="1"/>
      <p:bldP spid="43" grpId="0" animBg="1"/>
      <p:bldP spid="44" grpId="0" animBg="1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30"/>
          <p:cNvSpPr txBox="1">
            <a:spLocks noChangeArrowheads="1"/>
          </p:cNvSpPr>
          <p:nvPr/>
        </p:nvSpPr>
        <p:spPr bwMode="auto">
          <a:xfrm>
            <a:off x="6232276" y="344665"/>
            <a:ext cx="276289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>
                <a:solidFill>
                  <a:srgbClr val="0033CC"/>
                </a:solidFill>
                <a:latin typeface="楷体_GB2312"/>
                <a:ea typeface="楷体_GB2312"/>
                <a:cs typeface="楷体_GB2312"/>
              </a:rPr>
              <a:t>【</a:t>
            </a:r>
            <a:r>
              <a:rPr lang="zh-CN" altLang="en-US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  <a:cs typeface="楷体_GB2312"/>
              </a:rPr>
              <a:t>例</a:t>
            </a:r>
            <a:r>
              <a:rPr lang="en-US" altLang="zh-CN" dirty="0" smtClean="0">
                <a:solidFill>
                  <a:srgbClr val="0033CC"/>
                </a:solidFill>
                <a:latin typeface="楷体_GB2312"/>
                <a:ea typeface="楷体_GB2312"/>
                <a:cs typeface="楷体_GB2312"/>
              </a:rPr>
              <a:t>】</a:t>
            </a:r>
            <a:r>
              <a:rPr lang="zh-CN" altLang="en-US" dirty="0" smtClean="0"/>
              <a:t>求正六棱柱</a:t>
            </a:r>
            <a:r>
              <a:rPr lang="zh-CN" altLang="en-US" dirty="0"/>
              <a:t>表面</a:t>
            </a:r>
            <a:r>
              <a:rPr lang="zh-CN" altLang="en-US" dirty="0" smtClean="0"/>
              <a:t>上点</a:t>
            </a:r>
            <a:r>
              <a:rPr lang="en-US" altLang="zh-CN" dirty="0" smtClean="0"/>
              <a:t>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</a:t>
            </a:r>
            <a:r>
              <a:rPr lang="zh-CN" altLang="en-US" dirty="0" smtClean="0"/>
              <a:t>的其它两个投影。</a:t>
            </a:r>
            <a:endParaRPr lang="zh-CN" altLang="en-US" dirty="0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6232275" y="2061468"/>
            <a:ext cx="2692623" cy="46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面上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取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点</a:t>
            </a:r>
            <a:r>
              <a:rPr lang="zh-CN" altLang="en-US" dirty="0" smtClean="0"/>
              <a:t>；</a:t>
            </a:r>
            <a:endParaRPr lang="en-US" altLang="zh-CN" dirty="0" smtClean="0"/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6232275" y="2680171"/>
            <a:ext cx="269262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判断可见性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>
              <a:lnSpc>
                <a:spcPct val="125000"/>
              </a:lnSpc>
              <a:buClr>
                <a:srgbClr val="FF0000"/>
              </a:buClr>
            </a:pPr>
            <a:r>
              <a:rPr lang="zh-CN" altLang="en-US" dirty="0" smtClean="0"/>
              <a:t>（即注意遮挡关系）</a:t>
            </a:r>
          </a:p>
        </p:txBody>
      </p:sp>
      <p:sp>
        <p:nvSpPr>
          <p:cNvPr id="66" name="矩形 65"/>
          <p:cNvSpPr/>
          <p:nvPr/>
        </p:nvSpPr>
        <p:spPr bwMode="auto">
          <a:xfrm>
            <a:off x="539552" y="499368"/>
            <a:ext cx="5512544" cy="6025976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楷体_GB2312" pitchFamily="49" charset="-122"/>
            </a:endParaRPr>
          </a:p>
        </p:txBody>
      </p:sp>
      <p:grpSp>
        <p:nvGrpSpPr>
          <p:cNvPr id="67" name="Group 2"/>
          <p:cNvGrpSpPr>
            <a:grpSpLocks/>
          </p:cNvGrpSpPr>
          <p:nvPr/>
        </p:nvGrpSpPr>
        <p:grpSpPr bwMode="auto">
          <a:xfrm>
            <a:off x="2800152" y="3382268"/>
            <a:ext cx="3048000" cy="3048000"/>
            <a:chOff x="1648" y="2312"/>
            <a:chExt cx="1920" cy="1920"/>
          </a:xfrm>
        </p:grpSpPr>
        <p:sp>
          <p:nvSpPr>
            <p:cNvPr id="68" name="Line 3"/>
            <p:cNvSpPr>
              <a:spLocks noChangeShapeType="1"/>
            </p:cNvSpPr>
            <p:nvPr/>
          </p:nvSpPr>
          <p:spPr bwMode="auto">
            <a:xfrm>
              <a:off x="1904" y="3424"/>
              <a:ext cx="864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Line 4"/>
            <p:cNvSpPr>
              <a:spLocks noChangeShapeType="1"/>
            </p:cNvSpPr>
            <p:nvPr/>
          </p:nvSpPr>
          <p:spPr bwMode="auto">
            <a:xfrm>
              <a:off x="2768" y="2464"/>
              <a:ext cx="0" cy="96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>
              <a:off x="1648" y="2312"/>
              <a:ext cx="1920" cy="192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" name="Line 7"/>
          <p:cNvSpPr>
            <a:spLocks noChangeShapeType="1"/>
          </p:cNvSpPr>
          <p:nvPr/>
        </p:nvSpPr>
        <p:spPr bwMode="auto">
          <a:xfrm>
            <a:off x="2596952" y="1489968"/>
            <a:ext cx="2473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2" name="Group 26"/>
          <p:cNvGrpSpPr>
            <a:grpSpLocks/>
          </p:cNvGrpSpPr>
          <p:nvPr/>
        </p:nvGrpSpPr>
        <p:grpSpPr bwMode="auto">
          <a:xfrm>
            <a:off x="4716265" y="1040706"/>
            <a:ext cx="762000" cy="4622800"/>
            <a:chOff x="3857" y="624"/>
            <a:chExt cx="480" cy="2832"/>
          </a:xfrm>
        </p:grpSpPr>
        <p:sp>
          <p:nvSpPr>
            <p:cNvPr id="73" name="Line 27"/>
            <p:cNvSpPr>
              <a:spLocks noChangeShapeType="1"/>
            </p:cNvSpPr>
            <p:nvPr/>
          </p:nvSpPr>
          <p:spPr bwMode="auto">
            <a:xfrm flipV="1">
              <a:off x="4080" y="912"/>
              <a:ext cx="0" cy="2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Oval 28"/>
            <p:cNvSpPr>
              <a:spLocks noChangeArrowheads="1"/>
            </p:cNvSpPr>
            <p:nvPr/>
          </p:nvSpPr>
          <p:spPr bwMode="auto">
            <a:xfrm>
              <a:off x="4032" y="86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75" name="Text Box 29"/>
            <p:cNvSpPr txBox="1">
              <a:spLocks noChangeArrowheads="1"/>
            </p:cNvSpPr>
            <p:nvPr/>
          </p:nvSpPr>
          <p:spPr bwMode="auto">
            <a:xfrm>
              <a:off x="3857" y="624"/>
              <a:ext cx="48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i="1" dirty="0"/>
                <a:t>(a</a:t>
              </a:r>
              <a:r>
                <a:rPr lang="en-US" altLang="zh-CN" sz="2400" i="1" dirty="0">
                  <a:sym typeface="Symbol" pitchFamily="18" charset="2"/>
                </a:rPr>
                <a:t>)</a:t>
              </a:r>
              <a:endParaRPr lang="en-US" altLang="zh-CN" sz="2400" i="1" dirty="0"/>
            </a:p>
          </p:txBody>
        </p:sp>
      </p:grpSp>
      <p:sp>
        <p:nvSpPr>
          <p:cNvPr id="76" name="Oval 31"/>
          <p:cNvSpPr>
            <a:spLocks noChangeArrowheads="1"/>
          </p:cNvSpPr>
          <p:nvPr/>
        </p:nvSpPr>
        <p:spPr bwMode="auto">
          <a:xfrm>
            <a:off x="907852" y="1997968"/>
            <a:ext cx="139700" cy="127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77" name="Group 35"/>
          <p:cNvGrpSpPr>
            <a:grpSpLocks/>
          </p:cNvGrpSpPr>
          <p:nvPr/>
        </p:nvGrpSpPr>
        <p:grpSpPr bwMode="auto">
          <a:xfrm>
            <a:off x="4208265" y="2021781"/>
            <a:ext cx="12700" cy="2857500"/>
            <a:chOff x="3672" y="1272"/>
            <a:chExt cx="8" cy="1800"/>
          </a:xfrm>
        </p:grpSpPr>
        <p:sp>
          <p:nvSpPr>
            <p:cNvPr id="78" name="Line 36"/>
            <p:cNvSpPr>
              <a:spLocks noChangeShapeType="1"/>
            </p:cNvSpPr>
            <p:nvPr/>
          </p:nvSpPr>
          <p:spPr bwMode="auto">
            <a:xfrm flipV="1">
              <a:off x="3680" y="1272"/>
              <a:ext cx="0" cy="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Line 37"/>
            <p:cNvSpPr>
              <a:spLocks noChangeShapeType="1"/>
            </p:cNvSpPr>
            <p:nvPr/>
          </p:nvSpPr>
          <p:spPr bwMode="auto">
            <a:xfrm flipV="1">
              <a:off x="3672" y="2512"/>
              <a:ext cx="8" cy="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0" name="Group 38"/>
          <p:cNvGrpSpPr>
            <a:grpSpLocks/>
          </p:cNvGrpSpPr>
          <p:nvPr/>
        </p:nvGrpSpPr>
        <p:grpSpPr bwMode="auto">
          <a:xfrm>
            <a:off x="996752" y="2061468"/>
            <a:ext cx="3327400" cy="12700"/>
            <a:chOff x="1584" y="1272"/>
            <a:chExt cx="2096" cy="8"/>
          </a:xfrm>
        </p:grpSpPr>
        <p:sp>
          <p:nvSpPr>
            <p:cNvPr id="81" name="Line 39"/>
            <p:cNvSpPr>
              <a:spLocks noChangeShapeType="1"/>
            </p:cNvSpPr>
            <p:nvPr/>
          </p:nvSpPr>
          <p:spPr bwMode="auto">
            <a:xfrm>
              <a:off x="1584" y="1280"/>
              <a:ext cx="20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" name="Line 40"/>
            <p:cNvSpPr>
              <a:spLocks noChangeShapeType="1"/>
            </p:cNvSpPr>
            <p:nvPr/>
          </p:nvSpPr>
          <p:spPr bwMode="auto">
            <a:xfrm flipV="1">
              <a:off x="3080" y="1272"/>
              <a:ext cx="88" cy="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3" name="Rectangle 41"/>
          <p:cNvSpPr>
            <a:spLocks noChangeArrowheads="1"/>
          </p:cNvSpPr>
          <p:nvPr/>
        </p:nvSpPr>
        <p:spPr bwMode="auto">
          <a:xfrm>
            <a:off x="690365" y="1528068"/>
            <a:ext cx="62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Calibri" pitchFamily="34" charset="0"/>
              </a:rPr>
              <a:t>(b</a:t>
            </a:r>
            <a:r>
              <a:rPr lang="en-US" altLang="zh-CN" sz="2400" i="1">
                <a:latin typeface="Calibri" pitchFamily="34" charset="0"/>
                <a:sym typeface="Symbol" pitchFamily="18" charset="2"/>
              </a:rPr>
              <a:t>)</a:t>
            </a:r>
          </a:p>
        </p:txBody>
      </p:sp>
      <p:grpSp>
        <p:nvGrpSpPr>
          <p:cNvPr id="84" name="Group 48"/>
          <p:cNvGrpSpPr>
            <a:grpSpLocks/>
          </p:cNvGrpSpPr>
          <p:nvPr/>
        </p:nvGrpSpPr>
        <p:grpSpPr bwMode="auto">
          <a:xfrm>
            <a:off x="3803452" y="1620143"/>
            <a:ext cx="893763" cy="520700"/>
            <a:chOff x="3407" y="984"/>
            <a:chExt cx="563" cy="328"/>
          </a:xfrm>
        </p:grpSpPr>
        <p:sp>
          <p:nvSpPr>
            <p:cNvPr id="85" name="Oval 49"/>
            <p:cNvSpPr>
              <a:spLocks noChangeArrowheads="1"/>
            </p:cNvSpPr>
            <p:nvPr/>
          </p:nvSpPr>
          <p:spPr bwMode="auto">
            <a:xfrm>
              <a:off x="3624" y="1232"/>
              <a:ext cx="88" cy="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87" name="Rectangle 50"/>
            <p:cNvSpPr>
              <a:spLocks noChangeArrowheads="1"/>
            </p:cNvSpPr>
            <p:nvPr/>
          </p:nvSpPr>
          <p:spPr bwMode="auto">
            <a:xfrm>
              <a:off x="3407" y="984"/>
              <a:ext cx="5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latin typeface="Calibri" pitchFamily="34" charset="0"/>
                </a:rPr>
                <a:t>b </a:t>
              </a:r>
              <a:r>
                <a:rPr lang="en-US" altLang="zh-CN" sz="2400" i="1">
                  <a:latin typeface="Calibri" pitchFamily="34" charset="0"/>
                  <a:sym typeface="Symbol" pitchFamily="18" charset="2"/>
                </a:rPr>
                <a:t></a:t>
              </a:r>
              <a:r>
                <a:rPr lang="en-US" altLang="zh-CN" sz="2400" i="1">
                  <a:latin typeface="Calibri" pitchFamily="34" charset="0"/>
                </a:rPr>
                <a:t> </a:t>
              </a:r>
              <a:r>
                <a:rPr lang="en-US" altLang="zh-CN" sz="2400" i="1">
                  <a:latin typeface="Calibri" pitchFamily="34" charset="0"/>
                  <a:sym typeface="Symbol" pitchFamily="18" charset="2"/>
                </a:rPr>
                <a:t></a:t>
              </a:r>
            </a:p>
          </p:txBody>
        </p:sp>
      </p:grpSp>
      <p:grpSp>
        <p:nvGrpSpPr>
          <p:cNvPr id="89" name="Group 89"/>
          <p:cNvGrpSpPr>
            <a:grpSpLocks/>
          </p:cNvGrpSpPr>
          <p:nvPr/>
        </p:nvGrpSpPr>
        <p:grpSpPr bwMode="auto">
          <a:xfrm>
            <a:off x="539552" y="499368"/>
            <a:ext cx="4953000" cy="5891213"/>
            <a:chOff x="224" y="496"/>
            <a:chExt cx="3120" cy="3711"/>
          </a:xfrm>
        </p:grpSpPr>
        <p:grpSp>
          <p:nvGrpSpPr>
            <p:cNvPr id="90" name="Group 8"/>
            <p:cNvGrpSpPr>
              <a:grpSpLocks/>
            </p:cNvGrpSpPr>
            <p:nvPr/>
          </p:nvGrpSpPr>
          <p:grpSpPr bwMode="auto">
            <a:xfrm>
              <a:off x="224" y="496"/>
              <a:ext cx="3120" cy="3696"/>
              <a:chOff x="1296" y="288"/>
              <a:chExt cx="3120" cy="3696"/>
            </a:xfrm>
          </p:grpSpPr>
          <p:sp>
            <p:nvSpPr>
              <p:cNvPr id="96" name="Rectangle 9"/>
              <p:cNvSpPr>
                <a:spLocks noChangeArrowheads="1"/>
              </p:cNvSpPr>
              <p:nvPr/>
            </p:nvSpPr>
            <p:spPr bwMode="auto">
              <a:xfrm>
                <a:off x="1440" y="432"/>
                <a:ext cx="1344" cy="158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97" name="Rectangle 10"/>
              <p:cNvSpPr>
                <a:spLocks noChangeArrowheads="1"/>
              </p:cNvSpPr>
              <p:nvPr/>
            </p:nvSpPr>
            <p:spPr bwMode="auto">
              <a:xfrm>
                <a:off x="3264" y="432"/>
                <a:ext cx="1152" cy="158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>
                <a:off x="1488" y="2592"/>
                <a:ext cx="1248" cy="1248"/>
              </a:xfrm>
              <a:custGeom>
                <a:avLst/>
                <a:gdLst>
                  <a:gd name="T0" fmla="*/ 336 w 1248"/>
                  <a:gd name="T1" fmla="*/ 0 h 1248"/>
                  <a:gd name="T2" fmla="*/ 864 w 1248"/>
                  <a:gd name="T3" fmla="*/ 0 h 1248"/>
                  <a:gd name="T4" fmla="*/ 1248 w 1248"/>
                  <a:gd name="T5" fmla="*/ 624 h 1248"/>
                  <a:gd name="T6" fmla="*/ 912 w 1248"/>
                  <a:gd name="T7" fmla="*/ 1248 h 1248"/>
                  <a:gd name="T8" fmla="*/ 336 w 1248"/>
                  <a:gd name="T9" fmla="*/ 1248 h 1248"/>
                  <a:gd name="T10" fmla="*/ 0 w 1248"/>
                  <a:gd name="T11" fmla="*/ 624 h 1248"/>
                  <a:gd name="T12" fmla="*/ 336 w 1248"/>
                  <a:gd name="T13" fmla="*/ 0 h 1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8"/>
                  <a:gd name="T22" fmla="*/ 0 h 1248"/>
                  <a:gd name="T23" fmla="*/ 1248 w 1248"/>
                  <a:gd name="T24" fmla="*/ 1248 h 1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8" h="1248">
                    <a:moveTo>
                      <a:pt x="336" y="0"/>
                    </a:moveTo>
                    <a:lnTo>
                      <a:pt x="864" y="0"/>
                    </a:lnTo>
                    <a:lnTo>
                      <a:pt x="1248" y="624"/>
                    </a:lnTo>
                    <a:lnTo>
                      <a:pt x="912" y="1248"/>
                    </a:lnTo>
                    <a:lnTo>
                      <a:pt x="336" y="1248"/>
                    </a:lnTo>
                    <a:lnTo>
                      <a:pt x="0" y="624"/>
                    </a:lnTo>
                    <a:lnTo>
                      <a:pt x="336" y="0"/>
                    </a:lnTo>
                    <a:close/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" name="Line 12"/>
              <p:cNvSpPr>
                <a:spLocks noChangeShapeType="1"/>
              </p:cNvSpPr>
              <p:nvPr/>
            </p:nvSpPr>
            <p:spPr bwMode="auto">
              <a:xfrm>
                <a:off x="1776" y="432"/>
                <a:ext cx="0" cy="15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" name="Line 13"/>
              <p:cNvSpPr>
                <a:spLocks noChangeShapeType="1"/>
              </p:cNvSpPr>
              <p:nvPr/>
            </p:nvSpPr>
            <p:spPr bwMode="auto">
              <a:xfrm>
                <a:off x="2400" y="432"/>
                <a:ext cx="0" cy="15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" name="Line 14"/>
              <p:cNvSpPr>
                <a:spLocks noChangeShapeType="1"/>
              </p:cNvSpPr>
              <p:nvPr/>
            </p:nvSpPr>
            <p:spPr bwMode="auto">
              <a:xfrm>
                <a:off x="3840" y="432"/>
                <a:ext cx="0" cy="15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" name="Line 15"/>
              <p:cNvSpPr>
                <a:spLocks noChangeShapeType="1"/>
              </p:cNvSpPr>
              <p:nvPr/>
            </p:nvSpPr>
            <p:spPr bwMode="auto">
              <a:xfrm>
                <a:off x="2112" y="288"/>
                <a:ext cx="0" cy="192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" name="Line 16"/>
              <p:cNvSpPr>
                <a:spLocks noChangeShapeType="1"/>
              </p:cNvSpPr>
              <p:nvPr/>
            </p:nvSpPr>
            <p:spPr bwMode="auto">
              <a:xfrm>
                <a:off x="1296" y="3216"/>
                <a:ext cx="168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" name="Line 17"/>
              <p:cNvSpPr>
                <a:spLocks noChangeShapeType="1"/>
              </p:cNvSpPr>
              <p:nvPr/>
            </p:nvSpPr>
            <p:spPr bwMode="auto">
              <a:xfrm flipV="1">
                <a:off x="2112" y="2352"/>
                <a:ext cx="0" cy="16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" name="Line 18"/>
              <p:cNvSpPr>
                <a:spLocks noChangeShapeType="1"/>
              </p:cNvSpPr>
              <p:nvPr/>
            </p:nvSpPr>
            <p:spPr bwMode="auto">
              <a:xfrm>
                <a:off x="3840" y="2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" name="Oval 19"/>
              <p:cNvSpPr>
                <a:spLocks noChangeArrowheads="1"/>
              </p:cNvSpPr>
              <p:nvPr/>
            </p:nvSpPr>
            <p:spPr bwMode="auto">
              <a:xfrm>
                <a:off x="2544" y="86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07" name="Text Box 20"/>
              <p:cNvSpPr txBox="1">
                <a:spLocks noChangeArrowheads="1"/>
              </p:cNvSpPr>
              <p:nvPr/>
            </p:nvSpPr>
            <p:spPr bwMode="auto">
              <a:xfrm>
                <a:off x="2400" y="624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i="1"/>
                  <a:t>a</a:t>
                </a:r>
                <a:r>
                  <a:rPr lang="en-US" altLang="zh-CN" sz="2400" i="1">
                    <a:sym typeface="Symbol" pitchFamily="18" charset="2"/>
                  </a:rPr>
                  <a:t></a:t>
                </a:r>
                <a:endParaRPr lang="en-US" altLang="zh-CN" sz="2400" i="1"/>
              </a:p>
            </p:txBody>
          </p:sp>
        </p:grpSp>
        <p:grpSp>
          <p:nvGrpSpPr>
            <p:cNvPr id="91" name="Group 88"/>
            <p:cNvGrpSpPr>
              <a:grpSpLocks/>
            </p:cNvGrpSpPr>
            <p:nvPr/>
          </p:nvGrpSpPr>
          <p:grpSpPr bwMode="auto">
            <a:xfrm>
              <a:off x="386" y="2645"/>
              <a:ext cx="1307" cy="1562"/>
              <a:chOff x="386" y="2645"/>
              <a:chExt cx="1307" cy="1562"/>
            </a:xfrm>
          </p:grpSpPr>
          <p:sp>
            <p:nvSpPr>
              <p:cNvPr id="92" name="Rectangle 84"/>
              <p:cNvSpPr>
                <a:spLocks noChangeArrowheads="1"/>
              </p:cNvSpPr>
              <p:nvPr/>
            </p:nvSpPr>
            <p:spPr bwMode="auto">
              <a:xfrm>
                <a:off x="391" y="2650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93" name="Rectangle 85"/>
              <p:cNvSpPr>
                <a:spLocks noChangeArrowheads="1"/>
              </p:cNvSpPr>
              <p:nvPr/>
            </p:nvSpPr>
            <p:spPr bwMode="auto">
              <a:xfrm>
                <a:off x="1047" y="2645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94" name="Rectangle 86"/>
              <p:cNvSpPr>
                <a:spLocks noChangeArrowheads="1"/>
              </p:cNvSpPr>
              <p:nvPr/>
            </p:nvSpPr>
            <p:spPr bwMode="auto">
              <a:xfrm>
                <a:off x="1047" y="3432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95" name="Rectangle 87"/>
              <p:cNvSpPr>
                <a:spLocks noChangeArrowheads="1"/>
              </p:cNvSpPr>
              <p:nvPr/>
            </p:nvSpPr>
            <p:spPr bwMode="auto">
              <a:xfrm>
                <a:off x="386" y="3436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108" name="Freeform 81"/>
          <p:cNvSpPr>
            <a:spLocks/>
          </p:cNvSpPr>
          <p:nvPr/>
        </p:nvSpPr>
        <p:spPr bwMode="auto">
          <a:xfrm>
            <a:off x="768152" y="4234756"/>
            <a:ext cx="2128838" cy="1835150"/>
          </a:xfrm>
          <a:custGeom>
            <a:avLst/>
            <a:gdLst>
              <a:gd name="T0" fmla="*/ 5376 w 5377"/>
              <a:gd name="T1" fmla="*/ 2330 h 4661"/>
              <a:gd name="T2" fmla="*/ 4032 w 5377"/>
              <a:gd name="T3" fmla="*/ 0 h 4661"/>
              <a:gd name="T4" fmla="*/ 1344 w 5377"/>
              <a:gd name="T5" fmla="*/ 0 h 4661"/>
              <a:gd name="T6" fmla="*/ 0 w 5377"/>
              <a:gd name="T7" fmla="*/ 2330 h 4661"/>
              <a:gd name="T8" fmla="*/ 1344 w 5377"/>
              <a:gd name="T9" fmla="*/ 4661 h 4661"/>
              <a:gd name="T10" fmla="*/ 4032 w 5377"/>
              <a:gd name="T11" fmla="*/ 4661 h 4661"/>
              <a:gd name="T12" fmla="*/ 5376 w 5377"/>
              <a:gd name="T13" fmla="*/ 2330 h 4661"/>
              <a:gd name="T14" fmla="*/ 5377 w 5377"/>
              <a:gd name="T15" fmla="*/ 2330 h 46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77"/>
              <a:gd name="T25" fmla="*/ 0 h 4661"/>
              <a:gd name="T26" fmla="*/ 5377 w 5377"/>
              <a:gd name="T27" fmla="*/ 4661 h 46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77" h="4661">
                <a:moveTo>
                  <a:pt x="5376" y="2330"/>
                </a:moveTo>
                <a:lnTo>
                  <a:pt x="4032" y="0"/>
                </a:lnTo>
                <a:lnTo>
                  <a:pt x="1344" y="0"/>
                </a:lnTo>
                <a:lnTo>
                  <a:pt x="0" y="2330"/>
                </a:lnTo>
                <a:lnTo>
                  <a:pt x="1344" y="4661"/>
                </a:lnTo>
                <a:lnTo>
                  <a:pt x="4032" y="4661"/>
                </a:lnTo>
                <a:lnTo>
                  <a:pt x="5376" y="2330"/>
                </a:lnTo>
                <a:lnTo>
                  <a:pt x="5377" y="2330"/>
                </a:lnTo>
              </a:path>
            </a:pathLst>
          </a:custGeom>
          <a:noFill/>
          <a:ln w="889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6"/>
          <p:cNvSpPr>
            <a:spLocks noChangeShapeType="1"/>
          </p:cNvSpPr>
          <p:nvPr/>
        </p:nvSpPr>
        <p:spPr bwMode="auto">
          <a:xfrm>
            <a:off x="2596952" y="5655568"/>
            <a:ext cx="2497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0" name="Group 32"/>
          <p:cNvGrpSpPr>
            <a:grpSpLocks/>
          </p:cNvGrpSpPr>
          <p:nvPr/>
        </p:nvGrpSpPr>
        <p:grpSpPr bwMode="auto">
          <a:xfrm>
            <a:off x="968177" y="4795143"/>
            <a:ext cx="3340100" cy="0"/>
            <a:chOff x="1576" y="3064"/>
            <a:chExt cx="2104" cy="0"/>
          </a:xfrm>
        </p:grpSpPr>
        <p:sp>
          <p:nvSpPr>
            <p:cNvPr id="111" name="Line 33"/>
            <p:cNvSpPr>
              <a:spLocks noChangeShapeType="1"/>
            </p:cNvSpPr>
            <p:nvPr/>
          </p:nvSpPr>
          <p:spPr bwMode="auto">
            <a:xfrm>
              <a:off x="1576" y="3064"/>
              <a:ext cx="2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" name="Line 34"/>
            <p:cNvSpPr>
              <a:spLocks noChangeShapeType="1"/>
            </p:cNvSpPr>
            <p:nvPr/>
          </p:nvSpPr>
          <p:spPr bwMode="auto">
            <a:xfrm>
              <a:off x="2920" y="3064"/>
              <a:ext cx="3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3" name="Group 42"/>
          <p:cNvGrpSpPr>
            <a:grpSpLocks/>
          </p:cNvGrpSpPr>
          <p:nvPr/>
        </p:nvGrpSpPr>
        <p:grpSpPr bwMode="auto">
          <a:xfrm>
            <a:off x="550665" y="2066231"/>
            <a:ext cx="627062" cy="2806700"/>
            <a:chOff x="1303" y="1320"/>
            <a:chExt cx="395" cy="1768"/>
          </a:xfrm>
        </p:grpSpPr>
        <p:sp>
          <p:nvSpPr>
            <p:cNvPr id="114" name="Oval 43"/>
            <p:cNvSpPr>
              <a:spLocks noChangeArrowheads="1"/>
            </p:cNvSpPr>
            <p:nvPr/>
          </p:nvSpPr>
          <p:spPr bwMode="auto">
            <a:xfrm>
              <a:off x="1536" y="3000"/>
              <a:ext cx="88" cy="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115" name="Group 44"/>
            <p:cNvGrpSpPr>
              <a:grpSpLocks/>
            </p:cNvGrpSpPr>
            <p:nvPr/>
          </p:nvGrpSpPr>
          <p:grpSpPr bwMode="auto">
            <a:xfrm>
              <a:off x="1568" y="1320"/>
              <a:ext cx="0" cy="1760"/>
              <a:chOff x="1568" y="1320"/>
              <a:chExt cx="0" cy="1760"/>
            </a:xfrm>
          </p:grpSpPr>
          <p:sp>
            <p:nvSpPr>
              <p:cNvPr id="117" name="Line 45"/>
              <p:cNvSpPr>
                <a:spLocks noChangeShapeType="1"/>
              </p:cNvSpPr>
              <p:nvPr/>
            </p:nvSpPr>
            <p:spPr bwMode="auto">
              <a:xfrm>
                <a:off x="1568" y="1320"/>
                <a:ext cx="0" cy="17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8" name="Line 46"/>
              <p:cNvSpPr>
                <a:spLocks noChangeShapeType="1"/>
              </p:cNvSpPr>
              <p:nvPr/>
            </p:nvSpPr>
            <p:spPr bwMode="auto">
              <a:xfrm>
                <a:off x="1568" y="2112"/>
                <a:ext cx="0" cy="8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6" name="Rectangle 47"/>
            <p:cNvSpPr>
              <a:spLocks noChangeArrowheads="1"/>
            </p:cNvSpPr>
            <p:nvPr/>
          </p:nvSpPr>
          <p:spPr bwMode="auto">
            <a:xfrm>
              <a:off x="1303" y="2800"/>
              <a:ext cx="3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latin typeface="Calibri" pitchFamily="34" charset="0"/>
                </a:rPr>
                <a:t>b</a:t>
              </a:r>
              <a:endParaRPr lang="en-US" altLang="zh-CN" sz="2400" i="1">
                <a:latin typeface="Calibri" pitchFamily="34" charset="0"/>
                <a:sym typeface="Symbol" pitchFamily="18" charset="2"/>
              </a:endParaRPr>
            </a:p>
          </p:txBody>
        </p:sp>
      </p:grpSp>
      <p:grpSp>
        <p:nvGrpSpPr>
          <p:cNvPr id="119" name="Group 21"/>
          <p:cNvGrpSpPr>
            <a:grpSpLocks/>
          </p:cNvGrpSpPr>
          <p:nvPr/>
        </p:nvGrpSpPr>
        <p:grpSpPr bwMode="auto">
          <a:xfrm>
            <a:off x="1979416" y="1526481"/>
            <a:ext cx="762000" cy="4265612"/>
            <a:chOff x="2203" y="960"/>
            <a:chExt cx="480" cy="2580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>
              <a:off x="2592" y="960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2592" y="2355"/>
              <a:ext cx="1" cy="1101"/>
            </a:xfrm>
            <a:custGeom>
              <a:avLst/>
              <a:gdLst>
                <a:gd name="T0" fmla="*/ 0 w 1"/>
                <a:gd name="T1" fmla="*/ 0 h 1101"/>
                <a:gd name="T2" fmla="*/ 1 w 1"/>
                <a:gd name="T3" fmla="*/ 1101 h 1101"/>
                <a:gd name="T4" fmla="*/ 0 60000 65536"/>
                <a:gd name="T5" fmla="*/ 0 60000 65536"/>
                <a:gd name="T6" fmla="*/ 0 w 1"/>
                <a:gd name="T7" fmla="*/ 0 h 1101"/>
                <a:gd name="T8" fmla="*/ 1 w 1"/>
                <a:gd name="T9" fmla="*/ 1101 h 11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01">
                  <a:moveTo>
                    <a:pt x="0" y="0"/>
                  </a:moveTo>
                  <a:lnTo>
                    <a:pt x="1" y="1101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" name="Oval 24"/>
            <p:cNvSpPr>
              <a:spLocks noChangeArrowheads="1"/>
            </p:cNvSpPr>
            <p:nvPr/>
          </p:nvSpPr>
          <p:spPr bwMode="auto">
            <a:xfrm>
              <a:off x="2544" y="3408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23" name="Text Box 25"/>
            <p:cNvSpPr txBox="1">
              <a:spLocks noChangeArrowheads="1"/>
            </p:cNvSpPr>
            <p:nvPr/>
          </p:nvSpPr>
          <p:spPr bwMode="auto">
            <a:xfrm>
              <a:off x="2203" y="3264"/>
              <a:ext cx="48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i="1" dirty="0"/>
                <a:t>a</a:t>
              </a:r>
            </a:p>
          </p:txBody>
        </p:sp>
      </p:grpSp>
      <p:sp>
        <p:nvSpPr>
          <p:cNvPr id="124" name="Text Box 55"/>
          <p:cNvSpPr txBox="1">
            <a:spLocks noChangeArrowheads="1"/>
          </p:cNvSpPr>
          <p:nvPr/>
        </p:nvSpPr>
        <p:spPr bwMode="auto">
          <a:xfrm>
            <a:off x="6462053" y="4481087"/>
            <a:ext cx="2233066" cy="1323439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67059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67059"/>
                  <a:invGamma/>
                </a:srgbClr>
              </a:gs>
            </a:gsLst>
            <a:lin ang="5400000" scaled="1"/>
          </a:gradFill>
          <a:ln w="1905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rPr>
              <a:t>平</a:t>
            </a:r>
            <a:r>
              <a:rPr lang="zh-CN" altLang="en-US" sz="2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rPr>
              <a:t>面</a:t>
            </a:r>
            <a:r>
              <a:rPr lang="zh-CN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rPr>
              <a:t>的投影可见，</a:t>
            </a:r>
            <a:r>
              <a:rPr lang="zh-CN" altLang="en-US" sz="2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rPr>
              <a:t>点</a:t>
            </a:r>
            <a:r>
              <a:rPr lang="zh-CN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rPr>
              <a:t>的投影</a:t>
            </a:r>
            <a:r>
              <a:rPr lang="zh-CN" altLang="en-US" sz="2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rPr>
              <a:t>可见</a:t>
            </a:r>
            <a:r>
              <a:rPr lang="zh-CN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rPr>
              <a:t>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楷体_GB2312" pitchFamily="49" charset="-122"/>
              </a:rPr>
              <a:t>平面积聚成直线，点的投影可见</a:t>
            </a:r>
          </a:p>
        </p:txBody>
      </p:sp>
    </p:spTree>
    <p:extLst>
      <p:ext uri="{BB962C8B-B14F-4D97-AF65-F5344CB8AC3E}">
        <p14:creationId xmlns:p14="http://schemas.microsoft.com/office/powerpoint/2010/main" val="3945849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utoUpdateAnimBg="0"/>
      <p:bldP spid="65" grpId="0" build="p" autoUpdateAnimBg="0"/>
      <p:bldP spid="71" grpId="0" animBg="1"/>
      <p:bldP spid="109" grpId="0" animBg="1"/>
      <p:bldP spid="1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87450" y="1752600"/>
            <a:ext cx="6858000" cy="412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40000"/>
              </a:spcBef>
            </a:pPr>
            <a:r>
              <a:rPr lang="en-US" altLang="zh-CN" sz="2800" b="1">
                <a:ea typeface="楷体_GB2312" pitchFamily="49" charset="-122"/>
              </a:rPr>
              <a:t>            </a:t>
            </a:r>
            <a:r>
              <a:rPr lang="zh-CN" altLang="en-US" sz="2800" b="1">
                <a:ea typeface="楷体_GB2312" pitchFamily="49" charset="-122"/>
              </a:rPr>
              <a:t>空间物体可以看作是由一些简单的几何体所组成。而这些简单的几何体又是由一些表面围成。根据这些表面的性质，几何体可分为</a:t>
            </a:r>
            <a:r>
              <a:rPr lang="zh-CN" altLang="en-US" sz="2800" b="1">
                <a:solidFill>
                  <a:srgbClr val="0000FF"/>
                </a:solidFill>
                <a:ea typeface="楷体_GB2312" pitchFamily="49" charset="-122"/>
              </a:rPr>
              <a:t>平面立体</a:t>
            </a:r>
            <a:r>
              <a:rPr lang="zh-CN" altLang="en-US" sz="2800" b="1">
                <a:ea typeface="楷体_GB2312" pitchFamily="49" charset="-122"/>
              </a:rPr>
              <a:t>和</a:t>
            </a:r>
            <a:r>
              <a:rPr lang="zh-CN" altLang="en-US" sz="2800" b="1">
                <a:solidFill>
                  <a:srgbClr val="0000FF"/>
                </a:solidFill>
                <a:ea typeface="楷体_GB2312" pitchFamily="49" charset="-122"/>
              </a:rPr>
              <a:t>曲面立体</a:t>
            </a:r>
            <a:r>
              <a:rPr lang="zh-CN" altLang="en-US" sz="2800" b="1">
                <a:ea typeface="楷体_GB2312" pitchFamily="49" charset="-122"/>
              </a:rPr>
              <a:t>两类。</a:t>
            </a:r>
          </a:p>
          <a:p>
            <a:pPr marL="342900" indent="-342900" algn="l">
              <a:lnSpc>
                <a:spcPct val="110000"/>
              </a:lnSpc>
              <a:spcBef>
                <a:spcPct val="40000"/>
              </a:spcBef>
            </a:pPr>
            <a:r>
              <a:rPr lang="zh-CN" altLang="en-US" sz="2800" b="1">
                <a:ea typeface="楷体_GB2312" pitchFamily="49" charset="-122"/>
              </a:rPr>
              <a:t>            本章主要介绍常见的一些立体的投影表达及画法，为进一步分析复杂的物体打下基础。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627313" y="549275"/>
            <a:ext cx="426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概    述</a:t>
            </a:r>
            <a:endParaRPr lang="zh-CN" altLang="en-US" sz="5400">
              <a:solidFill>
                <a:srgbClr val="FF33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2292" name="Picture 4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858000" cy="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0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30"/>
          <p:cNvSpPr txBox="1">
            <a:spLocks noChangeArrowheads="1"/>
          </p:cNvSpPr>
          <p:nvPr/>
        </p:nvSpPr>
        <p:spPr bwMode="auto">
          <a:xfrm>
            <a:off x="6232276" y="344665"/>
            <a:ext cx="276289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 smtClean="0">
                <a:solidFill>
                  <a:srgbClr val="0033CC"/>
                </a:solidFill>
                <a:latin typeface="楷体_GB2312"/>
                <a:ea typeface="楷体_GB2312"/>
                <a:cs typeface="楷体_GB2312"/>
              </a:rPr>
              <a:t>【</a:t>
            </a:r>
            <a:r>
              <a:rPr lang="zh-CN" altLang="en-US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  <a:cs typeface="楷体_GB2312"/>
              </a:rPr>
              <a:t>例</a:t>
            </a:r>
            <a:r>
              <a:rPr lang="en-US" altLang="zh-CN" dirty="0" smtClean="0">
                <a:solidFill>
                  <a:srgbClr val="0033CC"/>
                </a:solidFill>
                <a:latin typeface="楷体_GB2312"/>
                <a:ea typeface="楷体_GB2312"/>
                <a:cs typeface="楷体_GB2312"/>
              </a:rPr>
              <a:t>】</a:t>
            </a:r>
            <a:r>
              <a:rPr lang="zh-CN" altLang="en-US" dirty="0" smtClean="0"/>
              <a:t>求正六棱柱</a:t>
            </a:r>
            <a:r>
              <a:rPr lang="zh-CN" altLang="en-US" dirty="0"/>
              <a:t>表面</a:t>
            </a:r>
            <a:r>
              <a:rPr lang="zh-CN" altLang="en-US" dirty="0" smtClean="0"/>
              <a:t>上点</a:t>
            </a:r>
            <a:r>
              <a:rPr lang="en-US" altLang="zh-CN" dirty="0" smtClean="0"/>
              <a:t>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</a:t>
            </a:r>
            <a:r>
              <a:rPr lang="zh-CN" altLang="en-US" dirty="0" smtClean="0"/>
              <a:t>的其它两个投影。</a:t>
            </a:r>
            <a:endParaRPr lang="zh-CN" altLang="en-US" dirty="0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6232275" y="2061468"/>
            <a:ext cx="2692623" cy="46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面上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取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点</a:t>
            </a:r>
            <a:r>
              <a:rPr lang="zh-CN" altLang="en-US" dirty="0" smtClean="0"/>
              <a:t>；</a:t>
            </a:r>
            <a:endParaRPr lang="en-US" altLang="zh-CN" dirty="0" smtClean="0"/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6232275" y="2680171"/>
            <a:ext cx="269262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判断可见性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>
              <a:lnSpc>
                <a:spcPct val="125000"/>
              </a:lnSpc>
              <a:buClr>
                <a:srgbClr val="FF0000"/>
              </a:buClr>
            </a:pPr>
            <a:r>
              <a:rPr lang="zh-CN" altLang="en-US" dirty="0" smtClean="0"/>
              <a:t>（即注意遮挡关系）</a:t>
            </a:r>
          </a:p>
        </p:txBody>
      </p:sp>
      <p:sp>
        <p:nvSpPr>
          <p:cNvPr id="66" name="矩形 65"/>
          <p:cNvSpPr/>
          <p:nvPr/>
        </p:nvSpPr>
        <p:spPr bwMode="auto">
          <a:xfrm>
            <a:off x="539552" y="499368"/>
            <a:ext cx="5512544" cy="6025976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楷体_GB2312" pitchFamily="49" charset="-122"/>
            </a:endParaRPr>
          </a:p>
        </p:txBody>
      </p:sp>
      <p:grpSp>
        <p:nvGrpSpPr>
          <p:cNvPr id="67" name="Group 2"/>
          <p:cNvGrpSpPr>
            <a:grpSpLocks/>
          </p:cNvGrpSpPr>
          <p:nvPr/>
        </p:nvGrpSpPr>
        <p:grpSpPr bwMode="auto">
          <a:xfrm>
            <a:off x="2800152" y="3382268"/>
            <a:ext cx="3048000" cy="3048000"/>
            <a:chOff x="1648" y="2312"/>
            <a:chExt cx="1920" cy="1920"/>
          </a:xfrm>
        </p:grpSpPr>
        <p:sp>
          <p:nvSpPr>
            <p:cNvPr id="68" name="Line 3"/>
            <p:cNvSpPr>
              <a:spLocks noChangeShapeType="1"/>
            </p:cNvSpPr>
            <p:nvPr/>
          </p:nvSpPr>
          <p:spPr bwMode="auto">
            <a:xfrm>
              <a:off x="1904" y="3424"/>
              <a:ext cx="864" cy="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Line 4"/>
            <p:cNvSpPr>
              <a:spLocks noChangeShapeType="1"/>
            </p:cNvSpPr>
            <p:nvPr/>
          </p:nvSpPr>
          <p:spPr bwMode="auto">
            <a:xfrm>
              <a:off x="2768" y="2464"/>
              <a:ext cx="0" cy="960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>
              <a:off x="1648" y="2312"/>
              <a:ext cx="1920" cy="192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" name="Line 7"/>
          <p:cNvSpPr>
            <a:spLocks noChangeShapeType="1"/>
          </p:cNvSpPr>
          <p:nvPr/>
        </p:nvSpPr>
        <p:spPr bwMode="auto">
          <a:xfrm>
            <a:off x="2596952" y="1489968"/>
            <a:ext cx="2473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2" name="Group 26"/>
          <p:cNvGrpSpPr>
            <a:grpSpLocks/>
          </p:cNvGrpSpPr>
          <p:nvPr/>
        </p:nvGrpSpPr>
        <p:grpSpPr bwMode="auto">
          <a:xfrm>
            <a:off x="4716265" y="1040706"/>
            <a:ext cx="762000" cy="4622800"/>
            <a:chOff x="3857" y="624"/>
            <a:chExt cx="480" cy="2832"/>
          </a:xfrm>
        </p:grpSpPr>
        <p:sp>
          <p:nvSpPr>
            <p:cNvPr id="73" name="Line 27"/>
            <p:cNvSpPr>
              <a:spLocks noChangeShapeType="1"/>
            </p:cNvSpPr>
            <p:nvPr/>
          </p:nvSpPr>
          <p:spPr bwMode="auto">
            <a:xfrm flipV="1">
              <a:off x="4080" y="912"/>
              <a:ext cx="0" cy="2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Oval 28"/>
            <p:cNvSpPr>
              <a:spLocks noChangeArrowheads="1"/>
            </p:cNvSpPr>
            <p:nvPr/>
          </p:nvSpPr>
          <p:spPr bwMode="auto">
            <a:xfrm>
              <a:off x="4032" y="86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75" name="Text Box 29"/>
            <p:cNvSpPr txBox="1">
              <a:spLocks noChangeArrowheads="1"/>
            </p:cNvSpPr>
            <p:nvPr/>
          </p:nvSpPr>
          <p:spPr bwMode="auto">
            <a:xfrm>
              <a:off x="3857" y="624"/>
              <a:ext cx="48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i="1" dirty="0"/>
                <a:t>(a</a:t>
              </a:r>
              <a:r>
                <a:rPr lang="en-US" altLang="zh-CN" sz="2400" i="1" dirty="0">
                  <a:sym typeface="Symbol" pitchFamily="18" charset="2"/>
                </a:rPr>
                <a:t>)</a:t>
              </a:r>
              <a:endParaRPr lang="en-US" altLang="zh-CN" sz="2400" i="1" dirty="0"/>
            </a:p>
          </p:txBody>
        </p:sp>
      </p:grpSp>
      <p:sp>
        <p:nvSpPr>
          <p:cNvPr id="76" name="Oval 31"/>
          <p:cNvSpPr>
            <a:spLocks noChangeArrowheads="1"/>
          </p:cNvSpPr>
          <p:nvPr/>
        </p:nvSpPr>
        <p:spPr bwMode="auto">
          <a:xfrm>
            <a:off x="907852" y="1997968"/>
            <a:ext cx="139700" cy="127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77" name="Group 35"/>
          <p:cNvGrpSpPr>
            <a:grpSpLocks/>
          </p:cNvGrpSpPr>
          <p:nvPr/>
        </p:nvGrpSpPr>
        <p:grpSpPr bwMode="auto">
          <a:xfrm>
            <a:off x="4208265" y="2021781"/>
            <a:ext cx="12700" cy="2857500"/>
            <a:chOff x="3672" y="1272"/>
            <a:chExt cx="8" cy="1800"/>
          </a:xfrm>
        </p:grpSpPr>
        <p:sp>
          <p:nvSpPr>
            <p:cNvPr id="78" name="Line 36"/>
            <p:cNvSpPr>
              <a:spLocks noChangeShapeType="1"/>
            </p:cNvSpPr>
            <p:nvPr/>
          </p:nvSpPr>
          <p:spPr bwMode="auto">
            <a:xfrm flipV="1">
              <a:off x="3680" y="1272"/>
              <a:ext cx="0" cy="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Line 37"/>
            <p:cNvSpPr>
              <a:spLocks noChangeShapeType="1"/>
            </p:cNvSpPr>
            <p:nvPr/>
          </p:nvSpPr>
          <p:spPr bwMode="auto">
            <a:xfrm flipV="1">
              <a:off x="3672" y="2512"/>
              <a:ext cx="8" cy="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0" name="Group 38"/>
          <p:cNvGrpSpPr>
            <a:grpSpLocks/>
          </p:cNvGrpSpPr>
          <p:nvPr/>
        </p:nvGrpSpPr>
        <p:grpSpPr bwMode="auto">
          <a:xfrm>
            <a:off x="996752" y="2061468"/>
            <a:ext cx="3327400" cy="12700"/>
            <a:chOff x="1584" y="1272"/>
            <a:chExt cx="2096" cy="8"/>
          </a:xfrm>
        </p:grpSpPr>
        <p:sp>
          <p:nvSpPr>
            <p:cNvPr id="81" name="Line 39"/>
            <p:cNvSpPr>
              <a:spLocks noChangeShapeType="1"/>
            </p:cNvSpPr>
            <p:nvPr/>
          </p:nvSpPr>
          <p:spPr bwMode="auto">
            <a:xfrm>
              <a:off x="1584" y="1280"/>
              <a:ext cx="20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" name="Line 40"/>
            <p:cNvSpPr>
              <a:spLocks noChangeShapeType="1"/>
            </p:cNvSpPr>
            <p:nvPr/>
          </p:nvSpPr>
          <p:spPr bwMode="auto">
            <a:xfrm flipV="1">
              <a:off x="3080" y="1272"/>
              <a:ext cx="88" cy="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3" name="Rectangle 41"/>
          <p:cNvSpPr>
            <a:spLocks noChangeArrowheads="1"/>
          </p:cNvSpPr>
          <p:nvPr/>
        </p:nvSpPr>
        <p:spPr bwMode="auto">
          <a:xfrm>
            <a:off x="690365" y="1528068"/>
            <a:ext cx="62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latin typeface="Calibri" pitchFamily="34" charset="0"/>
              </a:rPr>
              <a:t>(b</a:t>
            </a:r>
            <a:r>
              <a:rPr lang="en-US" altLang="zh-CN" sz="2400" i="1">
                <a:latin typeface="Calibri" pitchFamily="34" charset="0"/>
                <a:sym typeface="Symbol" pitchFamily="18" charset="2"/>
              </a:rPr>
              <a:t>)</a:t>
            </a:r>
          </a:p>
        </p:txBody>
      </p:sp>
      <p:grpSp>
        <p:nvGrpSpPr>
          <p:cNvPr id="84" name="Group 48"/>
          <p:cNvGrpSpPr>
            <a:grpSpLocks/>
          </p:cNvGrpSpPr>
          <p:nvPr/>
        </p:nvGrpSpPr>
        <p:grpSpPr bwMode="auto">
          <a:xfrm>
            <a:off x="3803452" y="1620143"/>
            <a:ext cx="893763" cy="520700"/>
            <a:chOff x="3407" y="984"/>
            <a:chExt cx="563" cy="328"/>
          </a:xfrm>
        </p:grpSpPr>
        <p:sp>
          <p:nvSpPr>
            <p:cNvPr id="85" name="Oval 49"/>
            <p:cNvSpPr>
              <a:spLocks noChangeArrowheads="1"/>
            </p:cNvSpPr>
            <p:nvPr/>
          </p:nvSpPr>
          <p:spPr bwMode="auto">
            <a:xfrm>
              <a:off x="3624" y="1232"/>
              <a:ext cx="88" cy="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87" name="Rectangle 50"/>
            <p:cNvSpPr>
              <a:spLocks noChangeArrowheads="1"/>
            </p:cNvSpPr>
            <p:nvPr/>
          </p:nvSpPr>
          <p:spPr bwMode="auto">
            <a:xfrm>
              <a:off x="3407" y="984"/>
              <a:ext cx="5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latin typeface="Calibri" pitchFamily="34" charset="0"/>
                </a:rPr>
                <a:t>b </a:t>
              </a:r>
              <a:r>
                <a:rPr lang="en-US" altLang="zh-CN" sz="2400" i="1">
                  <a:latin typeface="Calibri" pitchFamily="34" charset="0"/>
                  <a:sym typeface="Symbol" pitchFamily="18" charset="2"/>
                </a:rPr>
                <a:t></a:t>
              </a:r>
              <a:r>
                <a:rPr lang="en-US" altLang="zh-CN" sz="2400" i="1">
                  <a:latin typeface="Calibri" pitchFamily="34" charset="0"/>
                </a:rPr>
                <a:t> </a:t>
              </a:r>
              <a:r>
                <a:rPr lang="en-US" altLang="zh-CN" sz="2400" i="1">
                  <a:latin typeface="Calibri" pitchFamily="34" charset="0"/>
                  <a:sym typeface="Symbol" pitchFamily="18" charset="2"/>
                </a:rPr>
                <a:t></a:t>
              </a:r>
            </a:p>
          </p:txBody>
        </p:sp>
      </p:grpSp>
      <p:sp>
        <p:nvSpPr>
          <p:cNvPr id="88" name="Line 53"/>
          <p:cNvSpPr>
            <a:spLocks noChangeShapeType="1"/>
          </p:cNvSpPr>
          <p:nvPr/>
        </p:nvSpPr>
        <p:spPr bwMode="auto">
          <a:xfrm>
            <a:off x="2800152" y="3382268"/>
            <a:ext cx="3035300" cy="30353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9" name="Group 89"/>
          <p:cNvGrpSpPr>
            <a:grpSpLocks/>
          </p:cNvGrpSpPr>
          <p:nvPr/>
        </p:nvGrpSpPr>
        <p:grpSpPr bwMode="auto">
          <a:xfrm>
            <a:off x="539552" y="499368"/>
            <a:ext cx="4953000" cy="5891213"/>
            <a:chOff x="224" y="496"/>
            <a:chExt cx="3120" cy="3711"/>
          </a:xfrm>
        </p:grpSpPr>
        <p:grpSp>
          <p:nvGrpSpPr>
            <p:cNvPr id="90" name="Group 8"/>
            <p:cNvGrpSpPr>
              <a:grpSpLocks/>
            </p:cNvGrpSpPr>
            <p:nvPr/>
          </p:nvGrpSpPr>
          <p:grpSpPr bwMode="auto">
            <a:xfrm>
              <a:off x="224" y="496"/>
              <a:ext cx="3120" cy="3696"/>
              <a:chOff x="1296" y="288"/>
              <a:chExt cx="3120" cy="3696"/>
            </a:xfrm>
          </p:grpSpPr>
          <p:sp>
            <p:nvSpPr>
              <p:cNvPr id="96" name="Rectangle 9"/>
              <p:cNvSpPr>
                <a:spLocks noChangeArrowheads="1"/>
              </p:cNvSpPr>
              <p:nvPr/>
            </p:nvSpPr>
            <p:spPr bwMode="auto">
              <a:xfrm>
                <a:off x="1440" y="432"/>
                <a:ext cx="1344" cy="158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97" name="Rectangle 10"/>
              <p:cNvSpPr>
                <a:spLocks noChangeArrowheads="1"/>
              </p:cNvSpPr>
              <p:nvPr/>
            </p:nvSpPr>
            <p:spPr bwMode="auto">
              <a:xfrm>
                <a:off x="3264" y="432"/>
                <a:ext cx="1152" cy="158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>
                <a:off x="1488" y="2592"/>
                <a:ext cx="1248" cy="1248"/>
              </a:xfrm>
              <a:custGeom>
                <a:avLst/>
                <a:gdLst>
                  <a:gd name="T0" fmla="*/ 336 w 1248"/>
                  <a:gd name="T1" fmla="*/ 0 h 1248"/>
                  <a:gd name="T2" fmla="*/ 864 w 1248"/>
                  <a:gd name="T3" fmla="*/ 0 h 1248"/>
                  <a:gd name="T4" fmla="*/ 1248 w 1248"/>
                  <a:gd name="T5" fmla="*/ 624 h 1248"/>
                  <a:gd name="T6" fmla="*/ 912 w 1248"/>
                  <a:gd name="T7" fmla="*/ 1248 h 1248"/>
                  <a:gd name="T8" fmla="*/ 336 w 1248"/>
                  <a:gd name="T9" fmla="*/ 1248 h 1248"/>
                  <a:gd name="T10" fmla="*/ 0 w 1248"/>
                  <a:gd name="T11" fmla="*/ 624 h 1248"/>
                  <a:gd name="T12" fmla="*/ 336 w 1248"/>
                  <a:gd name="T13" fmla="*/ 0 h 1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8"/>
                  <a:gd name="T22" fmla="*/ 0 h 1248"/>
                  <a:gd name="T23" fmla="*/ 1248 w 1248"/>
                  <a:gd name="T24" fmla="*/ 1248 h 1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8" h="1248">
                    <a:moveTo>
                      <a:pt x="336" y="0"/>
                    </a:moveTo>
                    <a:lnTo>
                      <a:pt x="864" y="0"/>
                    </a:lnTo>
                    <a:lnTo>
                      <a:pt x="1248" y="624"/>
                    </a:lnTo>
                    <a:lnTo>
                      <a:pt x="912" y="1248"/>
                    </a:lnTo>
                    <a:lnTo>
                      <a:pt x="336" y="1248"/>
                    </a:lnTo>
                    <a:lnTo>
                      <a:pt x="0" y="624"/>
                    </a:lnTo>
                    <a:lnTo>
                      <a:pt x="336" y="0"/>
                    </a:lnTo>
                    <a:close/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" name="Line 12"/>
              <p:cNvSpPr>
                <a:spLocks noChangeShapeType="1"/>
              </p:cNvSpPr>
              <p:nvPr/>
            </p:nvSpPr>
            <p:spPr bwMode="auto">
              <a:xfrm>
                <a:off x="1776" y="432"/>
                <a:ext cx="0" cy="15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" name="Line 13"/>
              <p:cNvSpPr>
                <a:spLocks noChangeShapeType="1"/>
              </p:cNvSpPr>
              <p:nvPr/>
            </p:nvSpPr>
            <p:spPr bwMode="auto">
              <a:xfrm>
                <a:off x="2400" y="432"/>
                <a:ext cx="0" cy="15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" name="Line 14"/>
              <p:cNvSpPr>
                <a:spLocks noChangeShapeType="1"/>
              </p:cNvSpPr>
              <p:nvPr/>
            </p:nvSpPr>
            <p:spPr bwMode="auto">
              <a:xfrm>
                <a:off x="3840" y="432"/>
                <a:ext cx="0" cy="15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" name="Line 15"/>
              <p:cNvSpPr>
                <a:spLocks noChangeShapeType="1"/>
              </p:cNvSpPr>
              <p:nvPr/>
            </p:nvSpPr>
            <p:spPr bwMode="auto">
              <a:xfrm>
                <a:off x="2112" y="288"/>
                <a:ext cx="0" cy="192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" name="Line 16"/>
              <p:cNvSpPr>
                <a:spLocks noChangeShapeType="1"/>
              </p:cNvSpPr>
              <p:nvPr/>
            </p:nvSpPr>
            <p:spPr bwMode="auto">
              <a:xfrm>
                <a:off x="1296" y="3216"/>
                <a:ext cx="168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" name="Line 17"/>
              <p:cNvSpPr>
                <a:spLocks noChangeShapeType="1"/>
              </p:cNvSpPr>
              <p:nvPr/>
            </p:nvSpPr>
            <p:spPr bwMode="auto">
              <a:xfrm flipV="1">
                <a:off x="2112" y="2352"/>
                <a:ext cx="0" cy="16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" name="Line 18"/>
              <p:cNvSpPr>
                <a:spLocks noChangeShapeType="1"/>
              </p:cNvSpPr>
              <p:nvPr/>
            </p:nvSpPr>
            <p:spPr bwMode="auto">
              <a:xfrm>
                <a:off x="3840" y="28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" name="Oval 19"/>
              <p:cNvSpPr>
                <a:spLocks noChangeArrowheads="1"/>
              </p:cNvSpPr>
              <p:nvPr/>
            </p:nvSpPr>
            <p:spPr bwMode="auto">
              <a:xfrm>
                <a:off x="2544" y="86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07" name="Text Box 20"/>
              <p:cNvSpPr txBox="1">
                <a:spLocks noChangeArrowheads="1"/>
              </p:cNvSpPr>
              <p:nvPr/>
            </p:nvSpPr>
            <p:spPr bwMode="auto">
              <a:xfrm>
                <a:off x="2400" y="624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i="1"/>
                  <a:t>a</a:t>
                </a:r>
                <a:r>
                  <a:rPr lang="en-US" altLang="zh-CN" sz="2400" i="1">
                    <a:sym typeface="Symbol" pitchFamily="18" charset="2"/>
                  </a:rPr>
                  <a:t></a:t>
                </a:r>
                <a:endParaRPr lang="en-US" altLang="zh-CN" sz="2400" i="1"/>
              </a:p>
            </p:txBody>
          </p:sp>
        </p:grpSp>
        <p:grpSp>
          <p:nvGrpSpPr>
            <p:cNvPr id="91" name="Group 88"/>
            <p:cNvGrpSpPr>
              <a:grpSpLocks/>
            </p:cNvGrpSpPr>
            <p:nvPr/>
          </p:nvGrpSpPr>
          <p:grpSpPr bwMode="auto">
            <a:xfrm>
              <a:off x="386" y="2645"/>
              <a:ext cx="1307" cy="1562"/>
              <a:chOff x="386" y="2645"/>
              <a:chExt cx="1307" cy="1562"/>
            </a:xfrm>
          </p:grpSpPr>
          <p:sp>
            <p:nvSpPr>
              <p:cNvPr id="92" name="Rectangle 84"/>
              <p:cNvSpPr>
                <a:spLocks noChangeArrowheads="1"/>
              </p:cNvSpPr>
              <p:nvPr/>
            </p:nvSpPr>
            <p:spPr bwMode="auto">
              <a:xfrm>
                <a:off x="391" y="2650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93" name="Rectangle 85"/>
              <p:cNvSpPr>
                <a:spLocks noChangeArrowheads="1"/>
              </p:cNvSpPr>
              <p:nvPr/>
            </p:nvSpPr>
            <p:spPr bwMode="auto">
              <a:xfrm>
                <a:off x="1047" y="2645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94" name="Rectangle 86"/>
              <p:cNvSpPr>
                <a:spLocks noChangeArrowheads="1"/>
              </p:cNvSpPr>
              <p:nvPr/>
            </p:nvSpPr>
            <p:spPr bwMode="auto">
              <a:xfrm>
                <a:off x="1047" y="3432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95" name="Rectangle 87"/>
              <p:cNvSpPr>
                <a:spLocks noChangeArrowheads="1"/>
              </p:cNvSpPr>
              <p:nvPr/>
            </p:nvSpPr>
            <p:spPr bwMode="auto">
              <a:xfrm>
                <a:off x="386" y="3436"/>
                <a:ext cx="646" cy="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108" name="Freeform 81"/>
          <p:cNvSpPr>
            <a:spLocks/>
          </p:cNvSpPr>
          <p:nvPr/>
        </p:nvSpPr>
        <p:spPr bwMode="auto">
          <a:xfrm>
            <a:off x="768152" y="4234756"/>
            <a:ext cx="2128838" cy="1835150"/>
          </a:xfrm>
          <a:custGeom>
            <a:avLst/>
            <a:gdLst>
              <a:gd name="T0" fmla="*/ 5376 w 5377"/>
              <a:gd name="T1" fmla="*/ 2330 h 4661"/>
              <a:gd name="T2" fmla="*/ 4032 w 5377"/>
              <a:gd name="T3" fmla="*/ 0 h 4661"/>
              <a:gd name="T4" fmla="*/ 1344 w 5377"/>
              <a:gd name="T5" fmla="*/ 0 h 4661"/>
              <a:gd name="T6" fmla="*/ 0 w 5377"/>
              <a:gd name="T7" fmla="*/ 2330 h 4661"/>
              <a:gd name="T8" fmla="*/ 1344 w 5377"/>
              <a:gd name="T9" fmla="*/ 4661 h 4661"/>
              <a:gd name="T10" fmla="*/ 4032 w 5377"/>
              <a:gd name="T11" fmla="*/ 4661 h 4661"/>
              <a:gd name="T12" fmla="*/ 5376 w 5377"/>
              <a:gd name="T13" fmla="*/ 2330 h 4661"/>
              <a:gd name="T14" fmla="*/ 5377 w 5377"/>
              <a:gd name="T15" fmla="*/ 2330 h 46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77"/>
              <a:gd name="T25" fmla="*/ 0 h 4661"/>
              <a:gd name="T26" fmla="*/ 5377 w 5377"/>
              <a:gd name="T27" fmla="*/ 4661 h 46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77" h="4661">
                <a:moveTo>
                  <a:pt x="5376" y="2330"/>
                </a:moveTo>
                <a:lnTo>
                  <a:pt x="4032" y="0"/>
                </a:lnTo>
                <a:lnTo>
                  <a:pt x="1344" y="0"/>
                </a:lnTo>
                <a:lnTo>
                  <a:pt x="0" y="2330"/>
                </a:lnTo>
                <a:lnTo>
                  <a:pt x="1344" y="4661"/>
                </a:lnTo>
                <a:lnTo>
                  <a:pt x="4032" y="4661"/>
                </a:lnTo>
                <a:lnTo>
                  <a:pt x="5376" y="2330"/>
                </a:lnTo>
                <a:lnTo>
                  <a:pt x="5377" y="2330"/>
                </a:lnTo>
              </a:path>
            </a:pathLst>
          </a:custGeom>
          <a:noFill/>
          <a:ln w="889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6"/>
          <p:cNvSpPr>
            <a:spLocks noChangeShapeType="1"/>
          </p:cNvSpPr>
          <p:nvPr/>
        </p:nvSpPr>
        <p:spPr bwMode="auto">
          <a:xfrm>
            <a:off x="2596952" y="5655568"/>
            <a:ext cx="2497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0" name="Group 32"/>
          <p:cNvGrpSpPr>
            <a:grpSpLocks/>
          </p:cNvGrpSpPr>
          <p:nvPr/>
        </p:nvGrpSpPr>
        <p:grpSpPr bwMode="auto">
          <a:xfrm>
            <a:off x="968177" y="4795143"/>
            <a:ext cx="3340100" cy="0"/>
            <a:chOff x="1576" y="3064"/>
            <a:chExt cx="2104" cy="0"/>
          </a:xfrm>
        </p:grpSpPr>
        <p:sp>
          <p:nvSpPr>
            <p:cNvPr id="111" name="Line 33"/>
            <p:cNvSpPr>
              <a:spLocks noChangeShapeType="1"/>
            </p:cNvSpPr>
            <p:nvPr/>
          </p:nvSpPr>
          <p:spPr bwMode="auto">
            <a:xfrm>
              <a:off x="1576" y="3064"/>
              <a:ext cx="2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" name="Line 34"/>
            <p:cNvSpPr>
              <a:spLocks noChangeShapeType="1"/>
            </p:cNvSpPr>
            <p:nvPr/>
          </p:nvSpPr>
          <p:spPr bwMode="auto">
            <a:xfrm>
              <a:off x="2920" y="3064"/>
              <a:ext cx="3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3" name="Group 42"/>
          <p:cNvGrpSpPr>
            <a:grpSpLocks/>
          </p:cNvGrpSpPr>
          <p:nvPr/>
        </p:nvGrpSpPr>
        <p:grpSpPr bwMode="auto">
          <a:xfrm>
            <a:off x="550665" y="2066231"/>
            <a:ext cx="627062" cy="2806700"/>
            <a:chOff x="1303" y="1320"/>
            <a:chExt cx="395" cy="1768"/>
          </a:xfrm>
        </p:grpSpPr>
        <p:sp>
          <p:nvSpPr>
            <p:cNvPr id="114" name="Oval 43"/>
            <p:cNvSpPr>
              <a:spLocks noChangeArrowheads="1"/>
            </p:cNvSpPr>
            <p:nvPr/>
          </p:nvSpPr>
          <p:spPr bwMode="auto">
            <a:xfrm>
              <a:off x="1536" y="3000"/>
              <a:ext cx="88" cy="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115" name="Group 44"/>
            <p:cNvGrpSpPr>
              <a:grpSpLocks/>
            </p:cNvGrpSpPr>
            <p:nvPr/>
          </p:nvGrpSpPr>
          <p:grpSpPr bwMode="auto">
            <a:xfrm>
              <a:off x="1568" y="1320"/>
              <a:ext cx="0" cy="1760"/>
              <a:chOff x="1568" y="1320"/>
              <a:chExt cx="0" cy="1760"/>
            </a:xfrm>
          </p:grpSpPr>
          <p:sp>
            <p:nvSpPr>
              <p:cNvPr id="117" name="Line 45"/>
              <p:cNvSpPr>
                <a:spLocks noChangeShapeType="1"/>
              </p:cNvSpPr>
              <p:nvPr/>
            </p:nvSpPr>
            <p:spPr bwMode="auto">
              <a:xfrm>
                <a:off x="1568" y="1320"/>
                <a:ext cx="0" cy="17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8" name="Line 46"/>
              <p:cNvSpPr>
                <a:spLocks noChangeShapeType="1"/>
              </p:cNvSpPr>
              <p:nvPr/>
            </p:nvSpPr>
            <p:spPr bwMode="auto">
              <a:xfrm>
                <a:off x="1568" y="2112"/>
                <a:ext cx="0" cy="8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16" name="Rectangle 47"/>
            <p:cNvSpPr>
              <a:spLocks noChangeArrowheads="1"/>
            </p:cNvSpPr>
            <p:nvPr/>
          </p:nvSpPr>
          <p:spPr bwMode="auto">
            <a:xfrm>
              <a:off x="1303" y="2800"/>
              <a:ext cx="3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latin typeface="Calibri" pitchFamily="34" charset="0"/>
                </a:rPr>
                <a:t>b</a:t>
              </a:r>
              <a:endParaRPr lang="en-US" altLang="zh-CN" sz="2400" i="1">
                <a:latin typeface="Calibri" pitchFamily="34" charset="0"/>
                <a:sym typeface="Symbol" pitchFamily="18" charset="2"/>
              </a:endParaRPr>
            </a:p>
          </p:txBody>
        </p:sp>
      </p:grpSp>
      <p:grpSp>
        <p:nvGrpSpPr>
          <p:cNvPr id="119" name="Group 21"/>
          <p:cNvGrpSpPr>
            <a:grpSpLocks/>
          </p:cNvGrpSpPr>
          <p:nvPr/>
        </p:nvGrpSpPr>
        <p:grpSpPr bwMode="auto">
          <a:xfrm>
            <a:off x="1979416" y="1526481"/>
            <a:ext cx="762000" cy="4265612"/>
            <a:chOff x="2203" y="960"/>
            <a:chExt cx="480" cy="2580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>
              <a:off x="2592" y="960"/>
              <a:ext cx="0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2592" y="2355"/>
              <a:ext cx="1" cy="1101"/>
            </a:xfrm>
            <a:custGeom>
              <a:avLst/>
              <a:gdLst>
                <a:gd name="T0" fmla="*/ 0 w 1"/>
                <a:gd name="T1" fmla="*/ 0 h 1101"/>
                <a:gd name="T2" fmla="*/ 1 w 1"/>
                <a:gd name="T3" fmla="*/ 1101 h 1101"/>
                <a:gd name="T4" fmla="*/ 0 60000 65536"/>
                <a:gd name="T5" fmla="*/ 0 60000 65536"/>
                <a:gd name="T6" fmla="*/ 0 w 1"/>
                <a:gd name="T7" fmla="*/ 0 h 1101"/>
                <a:gd name="T8" fmla="*/ 1 w 1"/>
                <a:gd name="T9" fmla="*/ 1101 h 11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01">
                  <a:moveTo>
                    <a:pt x="0" y="0"/>
                  </a:moveTo>
                  <a:lnTo>
                    <a:pt x="1" y="1101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" name="Oval 24"/>
            <p:cNvSpPr>
              <a:spLocks noChangeArrowheads="1"/>
            </p:cNvSpPr>
            <p:nvPr/>
          </p:nvSpPr>
          <p:spPr bwMode="auto">
            <a:xfrm>
              <a:off x="2544" y="3408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23" name="Text Box 25"/>
            <p:cNvSpPr txBox="1">
              <a:spLocks noChangeArrowheads="1"/>
            </p:cNvSpPr>
            <p:nvPr/>
          </p:nvSpPr>
          <p:spPr bwMode="auto">
            <a:xfrm>
              <a:off x="2203" y="3264"/>
              <a:ext cx="48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i="1" dirty="0"/>
                <a:t>a</a:t>
              </a:r>
            </a:p>
          </p:txBody>
        </p:sp>
      </p:grpSp>
      <p:sp>
        <p:nvSpPr>
          <p:cNvPr id="63" name="AutoShape 53"/>
          <p:cNvSpPr>
            <a:spLocks noChangeArrowheads="1"/>
          </p:cNvSpPr>
          <p:nvPr/>
        </p:nvSpPr>
        <p:spPr bwMode="auto">
          <a:xfrm>
            <a:off x="6226159" y="4445044"/>
            <a:ext cx="2769012" cy="1504236"/>
          </a:xfrm>
          <a:prstGeom prst="wedgeRoundRectCallout">
            <a:avLst>
              <a:gd name="adj1" fmla="val -75876"/>
              <a:gd name="adj2" fmla="val 50206"/>
              <a:gd name="adj3" fmla="val 16667"/>
            </a:avLst>
          </a:prstGeom>
          <a:solidFill>
            <a:schemeClr val="accent1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楷体_GB2312" pitchFamily="49" charset="-122"/>
              </a:rPr>
              <a:t>这条辅助线有什么特点？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楷体_GB2312" pitchFamily="49" charset="-122"/>
              </a:rPr>
              <a:t>是否一定需要作这条辅助线？</a:t>
            </a:r>
          </a:p>
        </p:txBody>
      </p:sp>
    </p:spTree>
    <p:extLst>
      <p:ext uri="{BB962C8B-B14F-4D97-AF65-F5344CB8AC3E}">
        <p14:creationId xmlns:p14="http://schemas.microsoft.com/office/powerpoint/2010/main" val="1135663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矩形 212"/>
          <p:cNvSpPr/>
          <p:nvPr/>
        </p:nvSpPr>
        <p:spPr bwMode="auto">
          <a:xfrm>
            <a:off x="2555776" y="404664"/>
            <a:ext cx="6336704" cy="587727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341375" name="Line 383"/>
          <p:cNvSpPr>
            <a:spLocks noChangeShapeType="1"/>
          </p:cNvSpPr>
          <p:nvPr/>
        </p:nvSpPr>
        <p:spPr bwMode="auto">
          <a:xfrm>
            <a:off x="3238251" y="2317155"/>
            <a:ext cx="45085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grpSp>
        <p:nvGrpSpPr>
          <p:cNvPr id="341342" name="Group 350"/>
          <p:cNvGrpSpPr>
            <a:grpSpLocks/>
          </p:cNvGrpSpPr>
          <p:nvPr/>
        </p:nvGrpSpPr>
        <p:grpSpPr bwMode="auto">
          <a:xfrm>
            <a:off x="7276851" y="548680"/>
            <a:ext cx="3175" cy="2728913"/>
            <a:chOff x="2614" y="956"/>
            <a:chExt cx="2" cy="1415"/>
          </a:xfrm>
        </p:grpSpPr>
        <p:sp>
          <p:nvSpPr>
            <p:cNvPr id="341343" name="Line 351"/>
            <p:cNvSpPr>
              <a:spLocks noChangeShapeType="1"/>
            </p:cNvSpPr>
            <p:nvPr/>
          </p:nvSpPr>
          <p:spPr bwMode="auto">
            <a:xfrm>
              <a:off x="2614" y="956"/>
              <a:ext cx="2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44" name="Line 352"/>
            <p:cNvSpPr>
              <a:spLocks noChangeShapeType="1"/>
            </p:cNvSpPr>
            <p:nvPr/>
          </p:nvSpPr>
          <p:spPr bwMode="auto">
            <a:xfrm>
              <a:off x="2614" y="1134"/>
              <a:ext cx="2" cy="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45" name="Line 353"/>
            <p:cNvSpPr>
              <a:spLocks noChangeShapeType="1"/>
            </p:cNvSpPr>
            <p:nvPr/>
          </p:nvSpPr>
          <p:spPr bwMode="auto">
            <a:xfrm>
              <a:off x="2614" y="1193"/>
              <a:ext cx="2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46" name="Line 354"/>
            <p:cNvSpPr>
              <a:spLocks noChangeShapeType="1"/>
            </p:cNvSpPr>
            <p:nvPr/>
          </p:nvSpPr>
          <p:spPr bwMode="auto">
            <a:xfrm>
              <a:off x="2614" y="1392"/>
              <a:ext cx="2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47" name="Line 355"/>
            <p:cNvSpPr>
              <a:spLocks noChangeShapeType="1"/>
            </p:cNvSpPr>
            <p:nvPr/>
          </p:nvSpPr>
          <p:spPr bwMode="auto">
            <a:xfrm>
              <a:off x="2614" y="1450"/>
              <a:ext cx="2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48" name="Line 356"/>
            <p:cNvSpPr>
              <a:spLocks noChangeShapeType="1"/>
            </p:cNvSpPr>
            <p:nvPr/>
          </p:nvSpPr>
          <p:spPr bwMode="auto">
            <a:xfrm>
              <a:off x="2614" y="1650"/>
              <a:ext cx="2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49" name="Line 357"/>
            <p:cNvSpPr>
              <a:spLocks noChangeShapeType="1"/>
            </p:cNvSpPr>
            <p:nvPr/>
          </p:nvSpPr>
          <p:spPr bwMode="auto">
            <a:xfrm>
              <a:off x="2614" y="1708"/>
              <a:ext cx="2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50" name="Line 358"/>
            <p:cNvSpPr>
              <a:spLocks noChangeShapeType="1"/>
            </p:cNvSpPr>
            <p:nvPr/>
          </p:nvSpPr>
          <p:spPr bwMode="auto">
            <a:xfrm>
              <a:off x="2614" y="1907"/>
              <a:ext cx="2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51" name="Line 359"/>
            <p:cNvSpPr>
              <a:spLocks noChangeShapeType="1"/>
            </p:cNvSpPr>
            <p:nvPr/>
          </p:nvSpPr>
          <p:spPr bwMode="auto">
            <a:xfrm>
              <a:off x="2614" y="1964"/>
              <a:ext cx="2" cy="1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52" name="Line 360"/>
            <p:cNvSpPr>
              <a:spLocks noChangeShapeType="1"/>
            </p:cNvSpPr>
            <p:nvPr/>
          </p:nvSpPr>
          <p:spPr bwMode="auto">
            <a:xfrm>
              <a:off x="2614" y="2165"/>
              <a:ext cx="2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53" name="Line 361"/>
            <p:cNvSpPr>
              <a:spLocks noChangeShapeType="1"/>
            </p:cNvSpPr>
            <p:nvPr/>
          </p:nvSpPr>
          <p:spPr bwMode="auto">
            <a:xfrm>
              <a:off x="2614" y="2221"/>
              <a:ext cx="2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28" name="Group 336"/>
          <p:cNvGrpSpPr>
            <a:grpSpLocks/>
          </p:cNvGrpSpPr>
          <p:nvPr/>
        </p:nvGrpSpPr>
        <p:grpSpPr bwMode="auto">
          <a:xfrm>
            <a:off x="2906464" y="4930180"/>
            <a:ext cx="2800350" cy="3175"/>
            <a:chOff x="1903" y="3224"/>
            <a:chExt cx="1452" cy="2"/>
          </a:xfrm>
        </p:grpSpPr>
        <p:sp>
          <p:nvSpPr>
            <p:cNvPr id="341176" name="Line 184"/>
            <p:cNvSpPr>
              <a:spLocks noChangeShapeType="1"/>
            </p:cNvSpPr>
            <p:nvPr/>
          </p:nvSpPr>
          <p:spPr bwMode="auto">
            <a:xfrm>
              <a:off x="2941" y="3224"/>
              <a:ext cx="326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79" name="Line 187"/>
            <p:cNvSpPr>
              <a:spLocks noChangeShapeType="1"/>
            </p:cNvSpPr>
            <p:nvPr/>
          </p:nvSpPr>
          <p:spPr bwMode="auto">
            <a:xfrm>
              <a:off x="1961" y="3224"/>
              <a:ext cx="327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82" name="Line 190"/>
            <p:cNvSpPr>
              <a:spLocks noChangeShapeType="1"/>
            </p:cNvSpPr>
            <p:nvPr/>
          </p:nvSpPr>
          <p:spPr bwMode="auto">
            <a:xfrm>
              <a:off x="1903" y="3224"/>
              <a:ext cx="58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99" name="Line 207"/>
            <p:cNvSpPr>
              <a:spLocks noChangeShapeType="1"/>
            </p:cNvSpPr>
            <p:nvPr/>
          </p:nvSpPr>
          <p:spPr bwMode="auto">
            <a:xfrm>
              <a:off x="1961" y="3224"/>
              <a:ext cx="108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46" name="Line 254"/>
            <p:cNvSpPr>
              <a:spLocks noChangeShapeType="1"/>
            </p:cNvSpPr>
            <p:nvPr/>
          </p:nvSpPr>
          <p:spPr bwMode="auto">
            <a:xfrm>
              <a:off x="3267" y="3224"/>
              <a:ext cx="88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47" name="Line 255"/>
            <p:cNvSpPr>
              <a:spLocks noChangeShapeType="1"/>
            </p:cNvSpPr>
            <p:nvPr/>
          </p:nvSpPr>
          <p:spPr bwMode="auto">
            <a:xfrm>
              <a:off x="2288" y="3224"/>
              <a:ext cx="15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48" name="Line 256"/>
            <p:cNvSpPr>
              <a:spLocks noChangeShapeType="1"/>
            </p:cNvSpPr>
            <p:nvPr/>
          </p:nvSpPr>
          <p:spPr bwMode="auto">
            <a:xfrm>
              <a:off x="2471" y="3224"/>
              <a:ext cx="28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49" name="Line 257"/>
            <p:cNvSpPr>
              <a:spLocks noChangeShapeType="1"/>
            </p:cNvSpPr>
            <p:nvPr/>
          </p:nvSpPr>
          <p:spPr bwMode="auto">
            <a:xfrm>
              <a:off x="2528" y="3224"/>
              <a:ext cx="173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50" name="Line 258"/>
            <p:cNvSpPr>
              <a:spLocks noChangeShapeType="1"/>
            </p:cNvSpPr>
            <p:nvPr/>
          </p:nvSpPr>
          <p:spPr bwMode="auto">
            <a:xfrm>
              <a:off x="2729" y="3224"/>
              <a:ext cx="28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51" name="Line 259"/>
            <p:cNvSpPr>
              <a:spLocks noChangeShapeType="1"/>
            </p:cNvSpPr>
            <p:nvPr/>
          </p:nvSpPr>
          <p:spPr bwMode="auto">
            <a:xfrm>
              <a:off x="2785" y="3224"/>
              <a:ext cx="156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1177" name="Line 185"/>
          <p:cNvSpPr>
            <a:spLocks noChangeShapeType="1"/>
          </p:cNvSpPr>
          <p:nvPr/>
        </p:nvSpPr>
        <p:spPr bwMode="auto">
          <a:xfrm flipV="1">
            <a:off x="4589214" y="3836393"/>
            <a:ext cx="319087" cy="547687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178" name="Line 186"/>
          <p:cNvSpPr>
            <a:spLocks noChangeShapeType="1"/>
          </p:cNvSpPr>
          <p:nvPr/>
        </p:nvSpPr>
        <p:spPr bwMode="auto">
          <a:xfrm flipH="1" flipV="1">
            <a:off x="3649414" y="3836393"/>
            <a:ext cx="315912" cy="547687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180" name="Line 188"/>
          <p:cNvSpPr>
            <a:spLocks noChangeShapeType="1"/>
          </p:cNvSpPr>
          <p:nvPr/>
        </p:nvSpPr>
        <p:spPr bwMode="auto">
          <a:xfrm flipH="1">
            <a:off x="3649414" y="5473105"/>
            <a:ext cx="315912" cy="547688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1329" name="Group 337"/>
          <p:cNvGrpSpPr>
            <a:grpSpLocks/>
          </p:cNvGrpSpPr>
          <p:nvPr/>
        </p:nvGrpSpPr>
        <p:grpSpPr bwMode="auto">
          <a:xfrm>
            <a:off x="4278064" y="3706218"/>
            <a:ext cx="3175" cy="2441575"/>
            <a:chOff x="2614" y="2589"/>
            <a:chExt cx="2" cy="1267"/>
          </a:xfrm>
        </p:grpSpPr>
        <p:sp>
          <p:nvSpPr>
            <p:cNvPr id="341183" name="Line 191"/>
            <p:cNvSpPr>
              <a:spLocks noChangeShapeType="1"/>
            </p:cNvSpPr>
            <p:nvPr/>
          </p:nvSpPr>
          <p:spPr bwMode="auto">
            <a:xfrm>
              <a:off x="2614" y="2589"/>
              <a:ext cx="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84" name="Line 192"/>
            <p:cNvSpPr>
              <a:spLocks noChangeShapeType="1"/>
            </p:cNvSpPr>
            <p:nvPr/>
          </p:nvSpPr>
          <p:spPr bwMode="auto">
            <a:xfrm>
              <a:off x="2614" y="2821"/>
              <a:ext cx="2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85" name="Line 193"/>
            <p:cNvSpPr>
              <a:spLocks noChangeShapeType="1"/>
            </p:cNvSpPr>
            <p:nvPr/>
          </p:nvSpPr>
          <p:spPr bwMode="auto">
            <a:xfrm>
              <a:off x="2614" y="2878"/>
              <a:ext cx="2" cy="1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86" name="Line 194"/>
            <p:cNvSpPr>
              <a:spLocks noChangeShapeType="1"/>
            </p:cNvSpPr>
            <p:nvPr/>
          </p:nvSpPr>
          <p:spPr bwMode="auto">
            <a:xfrm>
              <a:off x="2614" y="3079"/>
              <a:ext cx="2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87" name="Line 195"/>
            <p:cNvSpPr>
              <a:spLocks noChangeShapeType="1"/>
            </p:cNvSpPr>
            <p:nvPr/>
          </p:nvSpPr>
          <p:spPr bwMode="auto">
            <a:xfrm>
              <a:off x="2614" y="3136"/>
              <a:ext cx="2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88" name="Line 196"/>
            <p:cNvSpPr>
              <a:spLocks noChangeShapeType="1"/>
            </p:cNvSpPr>
            <p:nvPr/>
          </p:nvSpPr>
          <p:spPr bwMode="auto">
            <a:xfrm>
              <a:off x="2614" y="3337"/>
              <a:ext cx="2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89" name="Line 197"/>
            <p:cNvSpPr>
              <a:spLocks noChangeShapeType="1"/>
            </p:cNvSpPr>
            <p:nvPr/>
          </p:nvSpPr>
          <p:spPr bwMode="auto">
            <a:xfrm>
              <a:off x="2614" y="3393"/>
              <a:ext cx="2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90" name="Line 198"/>
            <p:cNvSpPr>
              <a:spLocks noChangeShapeType="1"/>
            </p:cNvSpPr>
            <p:nvPr/>
          </p:nvSpPr>
          <p:spPr bwMode="auto">
            <a:xfrm>
              <a:off x="2614" y="3594"/>
              <a:ext cx="2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91" name="Line 199"/>
            <p:cNvSpPr>
              <a:spLocks noChangeShapeType="1"/>
            </p:cNvSpPr>
            <p:nvPr/>
          </p:nvSpPr>
          <p:spPr bwMode="auto">
            <a:xfrm>
              <a:off x="2614" y="3651"/>
              <a:ext cx="2" cy="2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71" name="Group 379"/>
          <p:cNvGrpSpPr>
            <a:grpSpLocks/>
          </p:cNvGrpSpPr>
          <p:nvPr/>
        </p:nvGrpSpPr>
        <p:grpSpPr bwMode="auto">
          <a:xfrm>
            <a:off x="3882776" y="5473105"/>
            <a:ext cx="1025525" cy="547688"/>
            <a:chOff x="2518" y="3678"/>
            <a:chExt cx="646" cy="345"/>
          </a:xfrm>
        </p:grpSpPr>
        <p:sp>
          <p:nvSpPr>
            <p:cNvPr id="341181" name="Line 189"/>
            <p:cNvSpPr>
              <a:spLocks noChangeShapeType="1"/>
            </p:cNvSpPr>
            <p:nvPr/>
          </p:nvSpPr>
          <p:spPr bwMode="auto">
            <a:xfrm flipH="1" flipV="1">
              <a:off x="2963" y="3678"/>
              <a:ext cx="201" cy="345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00" name="Line 208"/>
            <p:cNvSpPr>
              <a:spLocks noChangeShapeType="1"/>
            </p:cNvSpPr>
            <p:nvPr/>
          </p:nvSpPr>
          <p:spPr bwMode="auto">
            <a:xfrm flipH="1" flipV="1">
              <a:off x="2518" y="3767"/>
              <a:ext cx="116" cy="256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1202" name="Line 210"/>
          <p:cNvSpPr>
            <a:spLocks noChangeShapeType="1"/>
          </p:cNvSpPr>
          <p:nvPr/>
        </p:nvSpPr>
        <p:spPr bwMode="auto">
          <a:xfrm>
            <a:off x="3649414" y="6020793"/>
            <a:ext cx="1258887" cy="4762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03" name="Line 211"/>
          <p:cNvSpPr>
            <a:spLocks noChangeShapeType="1"/>
          </p:cNvSpPr>
          <p:nvPr/>
        </p:nvSpPr>
        <p:spPr bwMode="auto">
          <a:xfrm flipV="1">
            <a:off x="4908301" y="4930180"/>
            <a:ext cx="628650" cy="1090613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04" name="Line 212"/>
          <p:cNvSpPr>
            <a:spLocks noChangeShapeType="1"/>
          </p:cNvSpPr>
          <p:nvPr/>
        </p:nvSpPr>
        <p:spPr bwMode="auto">
          <a:xfrm flipH="1" flipV="1">
            <a:off x="4908301" y="3836393"/>
            <a:ext cx="628650" cy="1093787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05" name="Line 213"/>
          <p:cNvSpPr>
            <a:spLocks noChangeShapeType="1"/>
          </p:cNvSpPr>
          <p:nvPr/>
        </p:nvSpPr>
        <p:spPr bwMode="auto">
          <a:xfrm flipH="1">
            <a:off x="3649414" y="3836393"/>
            <a:ext cx="1258887" cy="4762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06" name="Line 214"/>
          <p:cNvSpPr>
            <a:spLocks noChangeShapeType="1"/>
          </p:cNvSpPr>
          <p:nvPr/>
        </p:nvSpPr>
        <p:spPr bwMode="auto">
          <a:xfrm flipH="1">
            <a:off x="3017589" y="3836393"/>
            <a:ext cx="631825" cy="1093787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08" name="Line 216"/>
          <p:cNvSpPr>
            <a:spLocks noChangeShapeType="1"/>
          </p:cNvSpPr>
          <p:nvPr/>
        </p:nvSpPr>
        <p:spPr bwMode="auto">
          <a:xfrm>
            <a:off x="3965326" y="5473105"/>
            <a:ext cx="623888" cy="4763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09" name="Line 217"/>
          <p:cNvSpPr>
            <a:spLocks noChangeShapeType="1"/>
          </p:cNvSpPr>
          <p:nvPr/>
        </p:nvSpPr>
        <p:spPr bwMode="auto">
          <a:xfrm flipV="1">
            <a:off x="4589214" y="4930180"/>
            <a:ext cx="319087" cy="542925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10" name="Line 218"/>
          <p:cNvSpPr>
            <a:spLocks noChangeShapeType="1"/>
          </p:cNvSpPr>
          <p:nvPr/>
        </p:nvSpPr>
        <p:spPr bwMode="auto">
          <a:xfrm flipH="1" flipV="1">
            <a:off x="4589214" y="4384080"/>
            <a:ext cx="319087" cy="546100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11" name="Line 219"/>
          <p:cNvSpPr>
            <a:spLocks noChangeShapeType="1"/>
          </p:cNvSpPr>
          <p:nvPr/>
        </p:nvSpPr>
        <p:spPr bwMode="auto">
          <a:xfrm flipH="1">
            <a:off x="3965326" y="4384080"/>
            <a:ext cx="623888" cy="4763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1369" name="Group 377"/>
          <p:cNvGrpSpPr>
            <a:grpSpLocks/>
          </p:cNvGrpSpPr>
          <p:nvPr/>
        </p:nvGrpSpPr>
        <p:grpSpPr bwMode="auto">
          <a:xfrm>
            <a:off x="3211264" y="4930180"/>
            <a:ext cx="754062" cy="684213"/>
            <a:chOff x="2095" y="3336"/>
            <a:chExt cx="475" cy="431"/>
          </a:xfrm>
        </p:grpSpPr>
        <p:sp>
          <p:nvSpPr>
            <p:cNvPr id="341201" name="Line 209"/>
            <p:cNvSpPr>
              <a:spLocks noChangeShapeType="1"/>
            </p:cNvSpPr>
            <p:nvPr/>
          </p:nvSpPr>
          <p:spPr bwMode="auto">
            <a:xfrm flipH="1" flipV="1">
              <a:off x="2095" y="3336"/>
              <a:ext cx="423" cy="431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13" name="Line 221"/>
            <p:cNvSpPr>
              <a:spLocks noChangeShapeType="1"/>
            </p:cNvSpPr>
            <p:nvPr/>
          </p:nvSpPr>
          <p:spPr bwMode="auto">
            <a:xfrm>
              <a:off x="2371" y="3336"/>
              <a:ext cx="199" cy="342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55" name="Group 363"/>
          <p:cNvGrpSpPr>
            <a:grpSpLocks/>
          </p:cNvGrpSpPr>
          <p:nvPr/>
        </p:nvGrpSpPr>
        <p:grpSpPr bwMode="auto">
          <a:xfrm>
            <a:off x="3227139" y="4384080"/>
            <a:ext cx="738187" cy="546100"/>
            <a:chOff x="2105" y="2992"/>
            <a:chExt cx="465" cy="344"/>
          </a:xfrm>
        </p:grpSpPr>
        <p:sp>
          <p:nvSpPr>
            <p:cNvPr id="341212" name="Line 220"/>
            <p:cNvSpPr>
              <a:spLocks noChangeShapeType="1"/>
            </p:cNvSpPr>
            <p:nvPr/>
          </p:nvSpPr>
          <p:spPr bwMode="auto">
            <a:xfrm flipH="1">
              <a:off x="2371" y="2992"/>
              <a:ext cx="199" cy="344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14" name="Line 222"/>
            <p:cNvSpPr>
              <a:spLocks noChangeShapeType="1"/>
            </p:cNvSpPr>
            <p:nvPr/>
          </p:nvSpPr>
          <p:spPr bwMode="auto">
            <a:xfrm flipH="1">
              <a:off x="2105" y="3076"/>
              <a:ext cx="149" cy="260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27" name="Group 335"/>
          <p:cNvGrpSpPr>
            <a:grpSpLocks/>
          </p:cNvGrpSpPr>
          <p:nvPr/>
        </p:nvGrpSpPr>
        <p:grpSpPr bwMode="auto">
          <a:xfrm>
            <a:off x="3017589" y="4930180"/>
            <a:ext cx="631825" cy="1090613"/>
            <a:chOff x="1961" y="3224"/>
            <a:chExt cx="327" cy="566"/>
          </a:xfrm>
        </p:grpSpPr>
        <p:sp>
          <p:nvSpPr>
            <p:cNvPr id="341207" name="Line 215"/>
            <p:cNvSpPr>
              <a:spLocks noChangeShapeType="1"/>
            </p:cNvSpPr>
            <p:nvPr/>
          </p:nvSpPr>
          <p:spPr bwMode="auto">
            <a:xfrm>
              <a:off x="1961" y="3224"/>
              <a:ext cx="24" cy="40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15" name="Line 223"/>
            <p:cNvSpPr>
              <a:spLocks noChangeShapeType="1"/>
            </p:cNvSpPr>
            <p:nvPr/>
          </p:nvSpPr>
          <p:spPr bwMode="auto">
            <a:xfrm>
              <a:off x="2064" y="3402"/>
              <a:ext cx="224" cy="388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1216" name="Freeform 224"/>
          <p:cNvSpPr>
            <a:spLocks/>
          </p:cNvSpPr>
          <p:nvPr/>
        </p:nvSpPr>
        <p:spPr bwMode="auto">
          <a:xfrm>
            <a:off x="3185864" y="5028605"/>
            <a:ext cx="88900" cy="155575"/>
          </a:xfrm>
          <a:custGeom>
            <a:avLst/>
            <a:gdLst>
              <a:gd name="T0" fmla="*/ 74 w 157"/>
              <a:gd name="T1" fmla="*/ 0 h 275"/>
              <a:gd name="T2" fmla="*/ 0 w 157"/>
              <a:gd name="T3" fmla="*/ 275 h 275"/>
              <a:gd name="T4" fmla="*/ 69 w 157"/>
              <a:gd name="T5" fmla="*/ 275 h 275"/>
              <a:gd name="T6" fmla="*/ 111 w 157"/>
              <a:gd name="T7" fmla="*/ 259 h 275"/>
              <a:gd name="T8" fmla="*/ 137 w 157"/>
              <a:gd name="T9" fmla="*/ 221 h 275"/>
              <a:gd name="T10" fmla="*/ 157 w 157"/>
              <a:gd name="T11" fmla="*/ 145 h 275"/>
              <a:gd name="T12" fmla="*/ 152 w 157"/>
              <a:gd name="T13" fmla="*/ 107 h 275"/>
              <a:gd name="T14" fmla="*/ 118 w 157"/>
              <a:gd name="T15" fmla="*/ 92 h 275"/>
              <a:gd name="T16" fmla="*/ 49 w 157"/>
              <a:gd name="T17" fmla="*/ 92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7" h="275">
                <a:moveTo>
                  <a:pt x="74" y="0"/>
                </a:moveTo>
                <a:lnTo>
                  <a:pt x="0" y="275"/>
                </a:lnTo>
                <a:lnTo>
                  <a:pt x="69" y="275"/>
                </a:lnTo>
                <a:lnTo>
                  <a:pt x="111" y="259"/>
                </a:lnTo>
                <a:lnTo>
                  <a:pt x="137" y="221"/>
                </a:lnTo>
                <a:lnTo>
                  <a:pt x="157" y="145"/>
                </a:lnTo>
                <a:lnTo>
                  <a:pt x="152" y="107"/>
                </a:lnTo>
                <a:lnTo>
                  <a:pt x="118" y="92"/>
                </a:lnTo>
                <a:lnTo>
                  <a:pt x="49" y="92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1323" name="Group 331"/>
          <p:cNvGrpSpPr>
            <a:grpSpLocks/>
          </p:cNvGrpSpPr>
          <p:nvPr/>
        </p:nvGrpSpPr>
        <p:grpSpPr bwMode="auto">
          <a:xfrm>
            <a:off x="3693864" y="5558830"/>
            <a:ext cx="69850" cy="106363"/>
            <a:chOff x="2311" y="3550"/>
            <a:chExt cx="37" cy="55"/>
          </a:xfrm>
        </p:grpSpPr>
        <p:sp>
          <p:nvSpPr>
            <p:cNvPr id="341217" name="Line 225"/>
            <p:cNvSpPr>
              <a:spLocks noChangeShapeType="1"/>
            </p:cNvSpPr>
            <p:nvPr/>
          </p:nvSpPr>
          <p:spPr bwMode="auto">
            <a:xfrm flipH="1">
              <a:off x="2321" y="3603"/>
              <a:ext cx="13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18" name="Freeform 226"/>
            <p:cNvSpPr>
              <a:spLocks/>
            </p:cNvSpPr>
            <p:nvPr/>
          </p:nvSpPr>
          <p:spPr bwMode="auto">
            <a:xfrm>
              <a:off x="2311" y="3587"/>
              <a:ext cx="10" cy="16"/>
            </a:xfrm>
            <a:custGeom>
              <a:avLst/>
              <a:gdLst>
                <a:gd name="T0" fmla="*/ 0 w 39"/>
                <a:gd name="T1" fmla="*/ 0 h 53"/>
                <a:gd name="T2" fmla="*/ 6 w 39"/>
                <a:gd name="T3" fmla="*/ 37 h 53"/>
                <a:gd name="T4" fmla="*/ 39 w 39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3">
                  <a:moveTo>
                    <a:pt x="0" y="0"/>
                  </a:moveTo>
                  <a:lnTo>
                    <a:pt x="6" y="37"/>
                  </a:lnTo>
                  <a:lnTo>
                    <a:pt x="39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19" name="Line 227"/>
            <p:cNvSpPr>
              <a:spLocks noChangeShapeType="1"/>
            </p:cNvSpPr>
            <p:nvPr/>
          </p:nvSpPr>
          <p:spPr bwMode="auto">
            <a:xfrm flipV="1">
              <a:off x="2311" y="3566"/>
              <a:ext cx="5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20" name="Freeform 228"/>
            <p:cNvSpPr>
              <a:spLocks/>
            </p:cNvSpPr>
            <p:nvPr/>
          </p:nvSpPr>
          <p:spPr bwMode="auto">
            <a:xfrm>
              <a:off x="2316" y="3550"/>
              <a:ext cx="21" cy="16"/>
            </a:xfrm>
            <a:custGeom>
              <a:avLst/>
              <a:gdLst>
                <a:gd name="T0" fmla="*/ 68 w 68"/>
                <a:gd name="T1" fmla="*/ 0 h 53"/>
                <a:gd name="T2" fmla="*/ 26 w 68"/>
                <a:gd name="T3" fmla="*/ 14 h 53"/>
                <a:gd name="T4" fmla="*/ 0 w 68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53">
                  <a:moveTo>
                    <a:pt x="68" y="0"/>
                  </a:moveTo>
                  <a:lnTo>
                    <a:pt x="26" y="14"/>
                  </a:lnTo>
                  <a:lnTo>
                    <a:pt x="0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21" name="Line 229"/>
            <p:cNvSpPr>
              <a:spLocks noChangeShapeType="1"/>
            </p:cNvSpPr>
            <p:nvPr/>
          </p:nvSpPr>
          <p:spPr bwMode="auto">
            <a:xfrm>
              <a:off x="2337" y="3550"/>
              <a:ext cx="11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24" name="Group 332"/>
          <p:cNvGrpSpPr>
            <a:grpSpLocks/>
          </p:cNvGrpSpPr>
          <p:nvPr/>
        </p:nvGrpSpPr>
        <p:grpSpPr bwMode="auto">
          <a:xfrm>
            <a:off x="3995489" y="6087468"/>
            <a:ext cx="103187" cy="155575"/>
            <a:chOff x="2468" y="3824"/>
            <a:chExt cx="53" cy="81"/>
          </a:xfrm>
        </p:grpSpPr>
        <p:sp>
          <p:nvSpPr>
            <p:cNvPr id="341222" name="Freeform 230"/>
            <p:cNvSpPr>
              <a:spLocks/>
            </p:cNvSpPr>
            <p:nvPr/>
          </p:nvSpPr>
          <p:spPr bwMode="auto">
            <a:xfrm>
              <a:off x="2478" y="3824"/>
              <a:ext cx="43" cy="81"/>
            </a:xfrm>
            <a:custGeom>
              <a:avLst/>
              <a:gdLst>
                <a:gd name="T0" fmla="*/ 143 w 143"/>
                <a:gd name="T1" fmla="*/ 0 h 276"/>
                <a:gd name="T2" fmla="*/ 69 w 143"/>
                <a:gd name="T3" fmla="*/ 276 h 276"/>
                <a:gd name="T4" fmla="*/ 0 w 143"/>
                <a:gd name="T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276">
                  <a:moveTo>
                    <a:pt x="143" y="0"/>
                  </a:moveTo>
                  <a:lnTo>
                    <a:pt x="69" y="276"/>
                  </a:lnTo>
                  <a:lnTo>
                    <a:pt x="0" y="27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23" name="Freeform 231"/>
            <p:cNvSpPr>
              <a:spLocks/>
            </p:cNvSpPr>
            <p:nvPr/>
          </p:nvSpPr>
          <p:spPr bwMode="auto">
            <a:xfrm>
              <a:off x="2468" y="3889"/>
              <a:ext cx="10" cy="16"/>
            </a:xfrm>
            <a:custGeom>
              <a:avLst/>
              <a:gdLst>
                <a:gd name="T0" fmla="*/ 0 w 39"/>
                <a:gd name="T1" fmla="*/ 0 h 53"/>
                <a:gd name="T2" fmla="*/ 6 w 39"/>
                <a:gd name="T3" fmla="*/ 38 h 53"/>
                <a:gd name="T4" fmla="*/ 39 w 39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3">
                  <a:moveTo>
                    <a:pt x="0" y="0"/>
                  </a:moveTo>
                  <a:lnTo>
                    <a:pt x="6" y="38"/>
                  </a:lnTo>
                  <a:lnTo>
                    <a:pt x="39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24" name="Line 232"/>
            <p:cNvSpPr>
              <a:spLocks noChangeShapeType="1"/>
            </p:cNvSpPr>
            <p:nvPr/>
          </p:nvSpPr>
          <p:spPr bwMode="auto">
            <a:xfrm flipV="1">
              <a:off x="2468" y="3866"/>
              <a:ext cx="5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25" name="Freeform 233"/>
            <p:cNvSpPr>
              <a:spLocks/>
            </p:cNvSpPr>
            <p:nvPr/>
          </p:nvSpPr>
          <p:spPr bwMode="auto">
            <a:xfrm>
              <a:off x="2473" y="3850"/>
              <a:ext cx="21" cy="16"/>
            </a:xfrm>
            <a:custGeom>
              <a:avLst/>
              <a:gdLst>
                <a:gd name="T0" fmla="*/ 68 w 68"/>
                <a:gd name="T1" fmla="*/ 0 h 53"/>
                <a:gd name="T2" fmla="*/ 26 w 68"/>
                <a:gd name="T3" fmla="*/ 16 h 53"/>
                <a:gd name="T4" fmla="*/ 0 w 68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53">
                  <a:moveTo>
                    <a:pt x="68" y="0"/>
                  </a:moveTo>
                  <a:lnTo>
                    <a:pt x="26" y="16"/>
                  </a:lnTo>
                  <a:lnTo>
                    <a:pt x="0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26" name="Line 234"/>
            <p:cNvSpPr>
              <a:spLocks noChangeShapeType="1"/>
            </p:cNvSpPr>
            <p:nvPr/>
          </p:nvSpPr>
          <p:spPr bwMode="auto">
            <a:xfrm>
              <a:off x="2494" y="3850"/>
              <a:ext cx="2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19" name="Group 327"/>
          <p:cNvGrpSpPr>
            <a:grpSpLocks/>
          </p:cNvGrpSpPr>
          <p:nvPr/>
        </p:nvGrpSpPr>
        <p:grpSpPr bwMode="auto">
          <a:xfrm>
            <a:off x="3031876" y="2172693"/>
            <a:ext cx="173038" cy="158750"/>
            <a:chOff x="1968" y="1794"/>
            <a:chExt cx="90" cy="82"/>
          </a:xfrm>
        </p:grpSpPr>
        <p:sp>
          <p:nvSpPr>
            <p:cNvPr id="341227" name="Freeform 235"/>
            <p:cNvSpPr>
              <a:spLocks/>
            </p:cNvSpPr>
            <p:nvPr/>
          </p:nvSpPr>
          <p:spPr bwMode="auto">
            <a:xfrm>
              <a:off x="1968" y="1794"/>
              <a:ext cx="48" cy="82"/>
            </a:xfrm>
            <a:custGeom>
              <a:avLst/>
              <a:gdLst>
                <a:gd name="T0" fmla="*/ 73 w 157"/>
                <a:gd name="T1" fmla="*/ 0 h 276"/>
                <a:gd name="T2" fmla="*/ 0 w 157"/>
                <a:gd name="T3" fmla="*/ 276 h 276"/>
                <a:gd name="T4" fmla="*/ 69 w 157"/>
                <a:gd name="T5" fmla="*/ 276 h 276"/>
                <a:gd name="T6" fmla="*/ 111 w 157"/>
                <a:gd name="T7" fmla="*/ 260 h 276"/>
                <a:gd name="T8" fmla="*/ 136 w 157"/>
                <a:gd name="T9" fmla="*/ 222 h 276"/>
                <a:gd name="T10" fmla="*/ 157 w 157"/>
                <a:gd name="T11" fmla="*/ 146 h 276"/>
                <a:gd name="T12" fmla="*/ 151 w 157"/>
                <a:gd name="T13" fmla="*/ 108 h 276"/>
                <a:gd name="T14" fmla="*/ 117 w 157"/>
                <a:gd name="T15" fmla="*/ 92 h 276"/>
                <a:gd name="T16" fmla="*/ 49 w 157"/>
                <a:gd name="T17" fmla="*/ 9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276">
                  <a:moveTo>
                    <a:pt x="73" y="0"/>
                  </a:moveTo>
                  <a:lnTo>
                    <a:pt x="0" y="276"/>
                  </a:lnTo>
                  <a:lnTo>
                    <a:pt x="69" y="276"/>
                  </a:lnTo>
                  <a:lnTo>
                    <a:pt x="111" y="260"/>
                  </a:lnTo>
                  <a:lnTo>
                    <a:pt x="136" y="222"/>
                  </a:lnTo>
                  <a:lnTo>
                    <a:pt x="157" y="146"/>
                  </a:lnTo>
                  <a:lnTo>
                    <a:pt x="151" y="108"/>
                  </a:lnTo>
                  <a:lnTo>
                    <a:pt x="117" y="92"/>
                  </a:lnTo>
                  <a:lnTo>
                    <a:pt x="49" y="9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28" name="Line 236"/>
            <p:cNvSpPr>
              <a:spLocks noChangeShapeType="1"/>
            </p:cNvSpPr>
            <p:nvPr/>
          </p:nvSpPr>
          <p:spPr bwMode="auto">
            <a:xfrm flipV="1">
              <a:off x="2049" y="1794"/>
              <a:ext cx="9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1235" name="Line 243"/>
          <p:cNvSpPr>
            <a:spLocks noChangeShapeType="1"/>
          </p:cNvSpPr>
          <p:nvPr/>
        </p:nvSpPr>
        <p:spPr bwMode="auto">
          <a:xfrm flipV="1">
            <a:off x="3463676" y="2318743"/>
            <a:ext cx="3175" cy="2198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38" name="Line 246"/>
          <p:cNvSpPr>
            <a:spLocks noChangeShapeType="1"/>
          </p:cNvSpPr>
          <p:nvPr/>
        </p:nvSpPr>
        <p:spPr bwMode="auto">
          <a:xfrm flipV="1">
            <a:off x="4066926" y="3136305"/>
            <a:ext cx="1588" cy="2884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40" name="Line 248"/>
          <p:cNvSpPr>
            <a:spLocks noChangeShapeType="1"/>
          </p:cNvSpPr>
          <p:nvPr/>
        </p:nvSpPr>
        <p:spPr bwMode="auto">
          <a:xfrm flipH="1">
            <a:off x="3463676" y="2318743"/>
            <a:ext cx="38274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41" name="Line 249"/>
          <p:cNvSpPr>
            <a:spLocks noChangeShapeType="1"/>
          </p:cNvSpPr>
          <p:nvPr/>
        </p:nvSpPr>
        <p:spPr bwMode="auto">
          <a:xfrm>
            <a:off x="3882776" y="1313855"/>
            <a:ext cx="408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1330" name="Group 338"/>
          <p:cNvGrpSpPr>
            <a:grpSpLocks/>
          </p:cNvGrpSpPr>
          <p:nvPr/>
        </p:nvGrpSpPr>
        <p:grpSpPr bwMode="auto">
          <a:xfrm>
            <a:off x="4278064" y="556618"/>
            <a:ext cx="3175" cy="2728912"/>
            <a:chOff x="2614" y="956"/>
            <a:chExt cx="2" cy="1415"/>
          </a:xfrm>
        </p:grpSpPr>
        <p:sp>
          <p:nvSpPr>
            <p:cNvPr id="341252" name="Line 260"/>
            <p:cNvSpPr>
              <a:spLocks noChangeShapeType="1"/>
            </p:cNvSpPr>
            <p:nvPr/>
          </p:nvSpPr>
          <p:spPr bwMode="auto">
            <a:xfrm>
              <a:off x="2614" y="956"/>
              <a:ext cx="2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53" name="Line 261"/>
            <p:cNvSpPr>
              <a:spLocks noChangeShapeType="1"/>
            </p:cNvSpPr>
            <p:nvPr/>
          </p:nvSpPr>
          <p:spPr bwMode="auto">
            <a:xfrm>
              <a:off x="2614" y="1134"/>
              <a:ext cx="2" cy="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54" name="Line 262"/>
            <p:cNvSpPr>
              <a:spLocks noChangeShapeType="1"/>
            </p:cNvSpPr>
            <p:nvPr/>
          </p:nvSpPr>
          <p:spPr bwMode="auto">
            <a:xfrm>
              <a:off x="2614" y="1193"/>
              <a:ext cx="2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55" name="Line 263"/>
            <p:cNvSpPr>
              <a:spLocks noChangeShapeType="1"/>
            </p:cNvSpPr>
            <p:nvPr/>
          </p:nvSpPr>
          <p:spPr bwMode="auto">
            <a:xfrm>
              <a:off x="2614" y="1392"/>
              <a:ext cx="2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56" name="Line 264"/>
            <p:cNvSpPr>
              <a:spLocks noChangeShapeType="1"/>
            </p:cNvSpPr>
            <p:nvPr/>
          </p:nvSpPr>
          <p:spPr bwMode="auto">
            <a:xfrm>
              <a:off x="2614" y="1450"/>
              <a:ext cx="2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57" name="Line 265"/>
            <p:cNvSpPr>
              <a:spLocks noChangeShapeType="1"/>
            </p:cNvSpPr>
            <p:nvPr/>
          </p:nvSpPr>
          <p:spPr bwMode="auto">
            <a:xfrm>
              <a:off x="2614" y="1650"/>
              <a:ext cx="2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58" name="Line 266"/>
            <p:cNvSpPr>
              <a:spLocks noChangeShapeType="1"/>
            </p:cNvSpPr>
            <p:nvPr/>
          </p:nvSpPr>
          <p:spPr bwMode="auto">
            <a:xfrm>
              <a:off x="2614" y="1708"/>
              <a:ext cx="2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59" name="Line 267"/>
            <p:cNvSpPr>
              <a:spLocks noChangeShapeType="1"/>
            </p:cNvSpPr>
            <p:nvPr/>
          </p:nvSpPr>
          <p:spPr bwMode="auto">
            <a:xfrm>
              <a:off x="2614" y="1907"/>
              <a:ext cx="2" cy="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60" name="Line 268"/>
            <p:cNvSpPr>
              <a:spLocks noChangeShapeType="1"/>
            </p:cNvSpPr>
            <p:nvPr/>
          </p:nvSpPr>
          <p:spPr bwMode="auto">
            <a:xfrm>
              <a:off x="2614" y="1964"/>
              <a:ext cx="2" cy="1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61" name="Line 269"/>
            <p:cNvSpPr>
              <a:spLocks noChangeShapeType="1"/>
            </p:cNvSpPr>
            <p:nvPr/>
          </p:nvSpPr>
          <p:spPr bwMode="auto">
            <a:xfrm>
              <a:off x="2614" y="2165"/>
              <a:ext cx="2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62" name="Line 270"/>
            <p:cNvSpPr>
              <a:spLocks noChangeShapeType="1"/>
            </p:cNvSpPr>
            <p:nvPr/>
          </p:nvSpPr>
          <p:spPr bwMode="auto">
            <a:xfrm>
              <a:off x="2614" y="2221"/>
              <a:ext cx="2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54" name="Group 362"/>
          <p:cNvGrpSpPr>
            <a:grpSpLocks/>
          </p:cNvGrpSpPr>
          <p:nvPr/>
        </p:nvGrpSpPr>
        <p:grpSpPr bwMode="auto">
          <a:xfrm>
            <a:off x="3227139" y="2318743"/>
            <a:ext cx="236537" cy="4762"/>
            <a:chOff x="2105" y="1691"/>
            <a:chExt cx="149" cy="3"/>
          </a:xfrm>
        </p:grpSpPr>
        <p:sp>
          <p:nvSpPr>
            <p:cNvPr id="341234" name="Line 242"/>
            <p:cNvSpPr>
              <a:spLocks noChangeShapeType="1"/>
            </p:cNvSpPr>
            <p:nvPr/>
          </p:nvSpPr>
          <p:spPr bwMode="auto">
            <a:xfrm>
              <a:off x="2105" y="1691"/>
              <a:ext cx="66" cy="3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63" name="Line 271"/>
            <p:cNvSpPr>
              <a:spLocks noChangeShapeType="1"/>
            </p:cNvSpPr>
            <p:nvPr/>
          </p:nvSpPr>
          <p:spPr bwMode="auto">
            <a:xfrm>
              <a:off x="2190" y="1691"/>
              <a:ext cx="64" cy="3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20" name="Group 328"/>
          <p:cNvGrpSpPr>
            <a:grpSpLocks/>
          </p:cNvGrpSpPr>
          <p:nvPr/>
        </p:nvGrpSpPr>
        <p:grpSpPr bwMode="auto">
          <a:xfrm>
            <a:off x="3689101" y="1155105"/>
            <a:ext cx="146050" cy="160338"/>
            <a:chOff x="2325" y="1258"/>
            <a:chExt cx="76" cy="83"/>
          </a:xfrm>
        </p:grpSpPr>
        <p:sp>
          <p:nvSpPr>
            <p:cNvPr id="341264" name="Line 272"/>
            <p:cNvSpPr>
              <a:spLocks noChangeShapeType="1"/>
            </p:cNvSpPr>
            <p:nvPr/>
          </p:nvSpPr>
          <p:spPr bwMode="auto">
            <a:xfrm flipH="1">
              <a:off x="2337" y="1339"/>
              <a:ext cx="11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65" name="Freeform 273"/>
            <p:cNvSpPr>
              <a:spLocks/>
            </p:cNvSpPr>
            <p:nvPr/>
          </p:nvSpPr>
          <p:spPr bwMode="auto">
            <a:xfrm>
              <a:off x="2325" y="1323"/>
              <a:ext cx="12" cy="16"/>
            </a:xfrm>
            <a:custGeom>
              <a:avLst/>
              <a:gdLst>
                <a:gd name="T0" fmla="*/ 0 w 39"/>
                <a:gd name="T1" fmla="*/ 0 h 53"/>
                <a:gd name="T2" fmla="*/ 5 w 39"/>
                <a:gd name="T3" fmla="*/ 37 h 53"/>
                <a:gd name="T4" fmla="*/ 39 w 39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3">
                  <a:moveTo>
                    <a:pt x="0" y="0"/>
                  </a:moveTo>
                  <a:lnTo>
                    <a:pt x="5" y="37"/>
                  </a:lnTo>
                  <a:lnTo>
                    <a:pt x="39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66" name="Line 274"/>
            <p:cNvSpPr>
              <a:spLocks noChangeShapeType="1"/>
            </p:cNvSpPr>
            <p:nvPr/>
          </p:nvSpPr>
          <p:spPr bwMode="auto">
            <a:xfrm flipV="1">
              <a:off x="2325" y="1300"/>
              <a:ext cx="7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67" name="Freeform 275"/>
            <p:cNvSpPr>
              <a:spLocks/>
            </p:cNvSpPr>
            <p:nvPr/>
          </p:nvSpPr>
          <p:spPr bwMode="auto">
            <a:xfrm>
              <a:off x="2332" y="1284"/>
              <a:ext cx="19" cy="16"/>
            </a:xfrm>
            <a:custGeom>
              <a:avLst/>
              <a:gdLst>
                <a:gd name="T0" fmla="*/ 69 w 69"/>
                <a:gd name="T1" fmla="*/ 0 h 53"/>
                <a:gd name="T2" fmla="*/ 27 w 69"/>
                <a:gd name="T3" fmla="*/ 15 h 53"/>
                <a:gd name="T4" fmla="*/ 0 w 69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53">
                  <a:moveTo>
                    <a:pt x="69" y="0"/>
                  </a:moveTo>
                  <a:lnTo>
                    <a:pt x="27" y="15"/>
                  </a:lnTo>
                  <a:lnTo>
                    <a:pt x="0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68" name="Line 276"/>
            <p:cNvSpPr>
              <a:spLocks noChangeShapeType="1"/>
            </p:cNvSpPr>
            <p:nvPr/>
          </p:nvSpPr>
          <p:spPr bwMode="auto">
            <a:xfrm>
              <a:off x="2351" y="1284"/>
              <a:ext cx="11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69" name="Line 277"/>
            <p:cNvSpPr>
              <a:spLocks noChangeShapeType="1"/>
            </p:cNvSpPr>
            <p:nvPr/>
          </p:nvSpPr>
          <p:spPr bwMode="auto">
            <a:xfrm flipV="1">
              <a:off x="2392" y="1258"/>
              <a:ext cx="9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21" name="Group 329"/>
          <p:cNvGrpSpPr>
            <a:grpSpLocks/>
          </p:cNvGrpSpPr>
          <p:nvPr/>
        </p:nvGrpSpPr>
        <p:grpSpPr bwMode="auto">
          <a:xfrm>
            <a:off x="4106614" y="3177580"/>
            <a:ext cx="165100" cy="155575"/>
            <a:chOff x="2512" y="2315"/>
            <a:chExt cx="86" cy="81"/>
          </a:xfrm>
        </p:grpSpPr>
        <p:sp>
          <p:nvSpPr>
            <p:cNvPr id="341270" name="Freeform 278"/>
            <p:cNvSpPr>
              <a:spLocks/>
            </p:cNvSpPr>
            <p:nvPr/>
          </p:nvSpPr>
          <p:spPr bwMode="auto">
            <a:xfrm>
              <a:off x="2524" y="2315"/>
              <a:ext cx="42" cy="81"/>
            </a:xfrm>
            <a:custGeom>
              <a:avLst/>
              <a:gdLst>
                <a:gd name="T0" fmla="*/ 143 w 143"/>
                <a:gd name="T1" fmla="*/ 0 h 276"/>
                <a:gd name="T2" fmla="*/ 68 w 143"/>
                <a:gd name="T3" fmla="*/ 276 h 276"/>
                <a:gd name="T4" fmla="*/ 0 w 143"/>
                <a:gd name="T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276">
                  <a:moveTo>
                    <a:pt x="143" y="0"/>
                  </a:moveTo>
                  <a:lnTo>
                    <a:pt x="68" y="276"/>
                  </a:lnTo>
                  <a:lnTo>
                    <a:pt x="0" y="27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71" name="Freeform 279"/>
            <p:cNvSpPr>
              <a:spLocks/>
            </p:cNvSpPr>
            <p:nvPr/>
          </p:nvSpPr>
          <p:spPr bwMode="auto">
            <a:xfrm>
              <a:off x="2512" y="2380"/>
              <a:ext cx="12" cy="16"/>
            </a:xfrm>
            <a:custGeom>
              <a:avLst/>
              <a:gdLst>
                <a:gd name="T0" fmla="*/ 0 w 40"/>
                <a:gd name="T1" fmla="*/ 0 h 54"/>
                <a:gd name="T2" fmla="*/ 7 w 40"/>
                <a:gd name="T3" fmla="*/ 38 h 54"/>
                <a:gd name="T4" fmla="*/ 40 w 40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4">
                  <a:moveTo>
                    <a:pt x="0" y="0"/>
                  </a:moveTo>
                  <a:lnTo>
                    <a:pt x="7" y="38"/>
                  </a:lnTo>
                  <a:lnTo>
                    <a:pt x="40" y="5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72" name="Line 280"/>
            <p:cNvSpPr>
              <a:spLocks noChangeShapeType="1"/>
            </p:cNvSpPr>
            <p:nvPr/>
          </p:nvSpPr>
          <p:spPr bwMode="auto">
            <a:xfrm flipV="1">
              <a:off x="2512" y="2357"/>
              <a:ext cx="7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73" name="Freeform 281"/>
            <p:cNvSpPr>
              <a:spLocks/>
            </p:cNvSpPr>
            <p:nvPr/>
          </p:nvSpPr>
          <p:spPr bwMode="auto">
            <a:xfrm>
              <a:off x="2519" y="2341"/>
              <a:ext cx="19" cy="16"/>
            </a:xfrm>
            <a:custGeom>
              <a:avLst/>
              <a:gdLst>
                <a:gd name="T0" fmla="*/ 67 w 67"/>
                <a:gd name="T1" fmla="*/ 0 h 54"/>
                <a:gd name="T2" fmla="*/ 25 w 67"/>
                <a:gd name="T3" fmla="*/ 16 h 54"/>
                <a:gd name="T4" fmla="*/ 0 w 67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4">
                  <a:moveTo>
                    <a:pt x="67" y="0"/>
                  </a:moveTo>
                  <a:lnTo>
                    <a:pt x="25" y="16"/>
                  </a:lnTo>
                  <a:lnTo>
                    <a:pt x="0" y="5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74" name="Line 282"/>
            <p:cNvSpPr>
              <a:spLocks noChangeShapeType="1"/>
            </p:cNvSpPr>
            <p:nvPr/>
          </p:nvSpPr>
          <p:spPr bwMode="auto">
            <a:xfrm>
              <a:off x="2538" y="2341"/>
              <a:ext cx="21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75" name="Line 283"/>
            <p:cNvSpPr>
              <a:spLocks noChangeShapeType="1"/>
            </p:cNvSpPr>
            <p:nvPr/>
          </p:nvSpPr>
          <p:spPr bwMode="auto">
            <a:xfrm flipV="1">
              <a:off x="2588" y="2315"/>
              <a:ext cx="1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15" name="Group 323"/>
          <p:cNvGrpSpPr>
            <a:grpSpLocks/>
          </p:cNvGrpSpPr>
          <p:nvPr/>
        </p:nvGrpSpPr>
        <p:grpSpPr bwMode="auto">
          <a:xfrm>
            <a:off x="8376989" y="3210918"/>
            <a:ext cx="207962" cy="157162"/>
            <a:chOff x="4740" y="2294"/>
            <a:chExt cx="108" cy="81"/>
          </a:xfrm>
        </p:grpSpPr>
        <p:sp>
          <p:nvSpPr>
            <p:cNvPr id="341278" name="Freeform 286"/>
            <p:cNvSpPr>
              <a:spLocks/>
            </p:cNvSpPr>
            <p:nvPr/>
          </p:nvSpPr>
          <p:spPr bwMode="auto">
            <a:xfrm>
              <a:off x="4751" y="2294"/>
              <a:ext cx="42" cy="81"/>
            </a:xfrm>
            <a:custGeom>
              <a:avLst/>
              <a:gdLst>
                <a:gd name="T0" fmla="*/ 142 w 142"/>
                <a:gd name="T1" fmla="*/ 0 h 276"/>
                <a:gd name="T2" fmla="*/ 69 w 142"/>
                <a:gd name="T3" fmla="*/ 276 h 276"/>
                <a:gd name="T4" fmla="*/ 0 w 142"/>
                <a:gd name="T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276">
                  <a:moveTo>
                    <a:pt x="142" y="0"/>
                  </a:moveTo>
                  <a:lnTo>
                    <a:pt x="69" y="276"/>
                  </a:lnTo>
                  <a:lnTo>
                    <a:pt x="0" y="27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79" name="Freeform 287"/>
            <p:cNvSpPr>
              <a:spLocks/>
            </p:cNvSpPr>
            <p:nvPr/>
          </p:nvSpPr>
          <p:spPr bwMode="auto">
            <a:xfrm>
              <a:off x="4740" y="2359"/>
              <a:ext cx="11" cy="16"/>
            </a:xfrm>
            <a:custGeom>
              <a:avLst/>
              <a:gdLst>
                <a:gd name="T0" fmla="*/ 0 w 39"/>
                <a:gd name="T1" fmla="*/ 0 h 54"/>
                <a:gd name="T2" fmla="*/ 6 w 39"/>
                <a:gd name="T3" fmla="*/ 38 h 54"/>
                <a:gd name="T4" fmla="*/ 39 w 39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4">
                  <a:moveTo>
                    <a:pt x="0" y="0"/>
                  </a:moveTo>
                  <a:lnTo>
                    <a:pt x="6" y="38"/>
                  </a:lnTo>
                  <a:lnTo>
                    <a:pt x="39" y="5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80" name="Line 288"/>
            <p:cNvSpPr>
              <a:spLocks noChangeShapeType="1"/>
            </p:cNvSpPr>
            <p:nvPr/>
          </p:nvSpPr>
          <p:spPr bwMode="auto">
            <a:xfrm flipV="1">
              <a:off x="4740" y="2336"/>
              <a:ext cx="6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81" name="Freeform 289"/>
            <p:cNvSpPr>
              <a:spLocks/>
            </p:cNvSpPr>
            <p:nvPr/>
          </p:nvSpPr>
          <p:spPr bwMode="auto">
            <a:xfrm>
              <a:off x="4746" y="2320"/>
              <a:ext cx="19" cy="16"/>
            </a:xfrm>
            <a:custGeom>
              <a:avLst/>
              <a:gdLst>
                <a:gd name="T0" fmla="*/ 68 w 68"/>
                <a:gd name="T1" fmla="*/ 0 h 54"/>
                <a:gd name="T2" fmla="*/ 26 w 68"/>
                <a:gd name="T3" fmla="*/ 16 h 54"/>
                <a:gd name="T4" fmla="*/ 0 w 68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54">
                  <a:moveTo>
                    <a:pt x="68" y="0"/>
                  </a:moveTo>
                  <a:lnTo>
                    <a:pt x="26" y="16"/>
                  </a:lnTo>
                  <a:lnTo>
                    <a:pt x="0" y="5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82" name="Line 290"/>
            <p:cNvSpPr>
              <a:spLocks noChangeShapeType="1"/>
            </p:cNvSpPr>
            <p:nvPr/>
          </p:nvSpPr>
          <p:spPr bwMode="auto">
            <a:xfrm>
              <a:off x="4765" y="2320"/>
              <a:ext cx="21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83" name="Line 291"/>
            <p:cNvSpPr>
              <a:spLocks noChangeShapeType="1"/>
            </p:cNvSpPr>
            <p:nvPr/>
          </p:nvSpPr>
          <p:spPr bwMode="auto">
            <a:xfrm flipV="1">
              <a:off x="4816" y="2294"/>
              <a:ext cx="9" cy="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84" name="Line 292"/>
            <p:cNvSpPr>
              <a:spLocks noChangeShapeType="1"/>
            </p:cNvSpPr>
            <p:nvPr/>
          </p:nvSpPr>
          <p:spPr bwMode="auto">
            <a:xfrm flipH="1">
              <a:off x="4837" y="2294"/>
              <a:ext cx="11" cy="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16" name="Group 324"/>
          <p:cNvGrpSpPr>
            <a:grpSpLocks/>
          </p:cNvGrpSpPr>
          <p:nvPr/>
        </p:nvGrpSpPr>
        <p:grpSpPr bwMode="auto">
          <a:xfrm>
            <a:off x="8027739" y="1139230"/>
            <a:ext cx="188912" cy="160338"/>
            <a:chOff x="4559" y="1258"/>
            <a:chExt cx="98" cy="83"/>
          </a:xfrm>
        </p:grpSpPr>
        <p:sp>
          <p:nvSpPr>
            <p:cNvPr id="341285" name="Line 293"/>
            <p:cNvSpPr>
              <a:spLocks noChangeShapeType="1"/>
            </p:cNvSpPr>
            <p:nvPr/>
          </p:nvSpPr>
          <p:spPr bwMode="auto">
            <a:xfrm flipH="1">
              <a:off x="4571" y="1339"/>
              <a:ext cx="11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86" name="Freeform 294"/>
            <p:cNvSpPr>
              <a:spLocks/>
            </p:cNvSpPr>
            <p:nvPr/>
          </p:nvSpPr>
          <p:spPr bwMode="auto">
            <a:xfrm>
              <a:off x="4559" y="1323"/>
              <a:ext cx="12" cy="16"/>
            </a:xfrm>
            <a:custGeom>
              <a:avLst/>
              <a:gdLst>
                <a:gd name="T0" fmla="*/ 0 w 39"/>
                <a:gd name="T1" fmla="*/ 0 h 53"/>
                <a:gd name="T2" fmla="*/ 5 w 39"/>
                <a:gd name="T3" fmla="*/ 37 h 53"/>
                <a:gd name="T4" fmla="*/ 39 w 39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3">
                  <a:moveTo>
                    <a:pt x="0" y="0"/>
                  </a:moveTo>
                  <a:lnTo>
                    <a:pt x="5" y="37"/>
                  </a:lnTo>
                  <a:lnTo>
                    <a:pt x="39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87" name="Line 295"/>
            <p:cNvSpPr>
              <a:spLocks noChangeShapeType="1"/>
            </p:cNvSpPr>
            <p:nvPr/>
          </p:nvSpPr>
          <p:spPr bwMode="auto">
            <a:xfrm flipV="1">
              <a:off x="4559" y="1300"/>
              <a:ext cx="7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88" name="Freeform 296"/>
            <p:cNvSpPr>
              <a:spLocks/>
            </p:cNvSpPr>
            <p:nvPr/>
          </p:nvSpPr>
          <p:spPr bwMode="auto">
            <a:xfrm>
              <a:off x="4566" y="1284"/>
              <a:ext cx="19" cy="16"/>
            </a:xfrm>
            <a:custGeom>
              <a:avLst/>
              <a:gdLst>
                <a:gd name="T0" fmla="*/ 68 w 68"/>
                <a:gd name="T1" fmla="*/ 0 h 53"/>
                <a:gd name="T2" fmla="*/ 27 w 68"/>
                <a:gd name="T3" fmla="*/ 15 h 53"/>
                <a:gd name="T4" fmla="*/ 0 w 68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53">
                  <a:moveTo>
                    <a:pt x="68" y="0"/>
                  </a:moveTo>
                  <a:lnTo>
                    <a:pt x="27" y="15"/>
                  </a:lnTo>
                  <a:lnTo>
                    <a:pt x="0" y="5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89" name="Line 297"/>
            <p:cNvSpPr>
              <a:spLocks noChangeShapeType="1"/>
            </p:cNvSpPr>
            <p:nvPr/>
          </p:nvSpPr>
          <p:spPr bwMode="auto">
            <a:xfrm>
              <a:off x="4585" y="1284"/>
              <a:ext cx="1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90" name="Line 298"/>
            <p:cNvSpPr>
              <a:spLocks noChangeShapeType="1"/>
            </p:cNvSpPr>
            <p:nvPr/>
          </p:nvSpPr>
          <p:spPr bwMode="auto">
            <a:xfrm flipV="1">
              <a:off x="4626" y="1258"/>
              <a:ext cx="8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91" name="Line 299"/>
            <p:cNvSpPr>
              <a:spLocks noChangeShapeType="1"/>
            </p:cNvSpPr>
            <p:nvPr/>
          </p:nvSpPr>
          <p:spPr bwMode="auto">
            <a:xfrm flipH="1">
              <a:off x="4649" y="1258"/>
              <a:ext cx="8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17" name="Group 325"/>
          <p:cNvGrpSpPr>
            <a:grpSpLocks/>
          </p:cNvGrpSpPr>
          <p:nvPr/>
        </p:nvGrpSpPr>
        <p:grpSpPr bwMode="auto">
          <a:xfrm>
            <a:off x="7422901" y="2145705"/>
            <a:ext cx="215900" cy="157163"/>
            <a:chOff x="4245" y="1780"/>
            <a:chExt cx="112" cy="81"/>
          </a:xfrm>
        </p:grpSpPr>
        <p:sp>
          <p:nvSpPr>
            <p:cNvPr id="341292" name="Freeform 300"/>
            <p:cNvSpPr>
              <a:spLocks/>
            </p:cNvSpPr>
            <p:nvPr/>
          </p:nvSpPr>
          <p:spPr bwMode="auto">
            <a:xfrm>
              <a:off x="4245" y="1780"/>
              <a:ext cx="47" cy="81"/>
            </a:xfrm>
            <a:custGeom>
              <a:avLst/>
              <a:gdLst>
                <a:gd name="T0" fmla="*/ 74 w 158"/>
                <a:gd name="T1" fmla="*/ 0 h 276"/>
                <a:gd name="T2" fmla="*/ 0 w 158"/>
                <a:gd name="T3" fmla="*/ 276 h 276"/>
                <a:gd name="T4" fmla="*/ 69 w 158"/>
                <a:gd name="T5" fmla="*/ 276 h 276"/>
                <a:gd name="T6" fmla="*/ 111 w 158"/>
                <a:gd name="T7" fmla="*/ 261 h 276"/>
                <a:gd name="T8" fmla="*/ 137 w 158"/>
                <a:gd name="T9" fmla="*/ 223 h 276"/>
                <a:gd name="T10" fmla="*/ 158 w 158"/>
                <a:gd name="T11" fmla="*/ 146 h 276"/>
                <a:gd name="T12" fmla="*/ 152 w 158"/>
                <a:gd name="T13" fmla="*/ 108 h 276"/>
                <a:gd name="T14" fmla="*/ 118 w 158"/>
                <a:gd name="T15" fmla="*/ 92 h 276"/>
                <a:gd name="T16" fmla="*/ 50 w 158"/>
                <a:gd name="T17" fmla="*/ 9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76">
                  <a:moveTo>
                    <a:pt x="74" y="0"/>
                  </a:moveTo>
                  <a:lnTo>
                    <a:pt x="0" y="276"/>
                  </a:lnTo>
                  <a:lnTo>
                    <a:pt x="69" y="276"/>
                  </a:lnTo>
                  <a:lnTo>
                    <a:pt x="111" y="261"/>
                  </a:lnTo>
                  <a:lnTo>
                    <a:pt x="137" y="223"/>
                  </a:lnTo>
                  <a:lnTo>
                    <a:pt x="158" y="146"/>
                  </a:lnTo>
                  <a:lnTo>
                    <a:pt x="152" y="108"/>
                  </a:lnTo>
                  <a:lnTo>
                    <a:pt x="118" y="92"/>
                  </a:lnTo>
                  <a:lnTo>
                    <a:pt x="50" y="92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93" name="Line 301"/>
            <p:cNvSpPr>
              <a:spLocks noChangeShapeType="1"/>
            </p:cNvSpPr>
            <p:nvPr/>
          </p:nvSpPr>
          <p:spPr bwMode="auto">
            <a:xfrm flipV="1">
              <a:off x="4326" y="1780"/>
              <a:ext cx="9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94" name="Line 302"/>
            <p:cNvSpPr>
              <a:spLocks noChangeShapeType="1"/>
            </p:cNvSpPr>
            <p:nvPr/>
          </p:nvSpPr>
          <p:spPr bwMode="auto">
            <a:xfrm flipH="1">
              <a:off x="4349" y="1780"/>
              <a:ext cx="8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22" name="Group 330"/>
          <p:cNvGrpSpPr>
            <a:grpSpLocks/>
          </p:cNvGrpSpPr>
          <p:nvPr/>
        </p:nvGrpSpPr>
        <p:grpSpPr bwMode="auto">
          <a:xfrm>
            <a:off x="3547814" y="4457105"/>
            <a:ext cx="93662" cy="107950"/>
            <a:chOff x="2236" y="2979"/>
            <a:chExt cx="48" cy="56"/>
          </a:xfrm>
        </p:grpSpPr>
        <p:sp>
          <p:nvSpPr>
            <p:cNvPr id="341295" name="Freeform 303"/>
            <p:cNvSpPr>
              <a:spLocks/>
            </p:cNvSpPr>
            <p:nvPr/>
          </p:nvSpPr>
          <p:spPr bwMode="auto">
            <a:xfrm>
              <a:off x="2236" y="2979"/>
              <a:ext cx="38" cy="54"/>
            </a:xfrm>
            <a:custGeom>
              <a:avLst/>
              <a:gdLst>
                <a:gd name="T0" fmla="*/ 94 w 127"/>
                <a:gd name="T1" fmla="*/ 0 h 184"/>
                <a:gd name="T2" fmla="*/ 67 w 127"/>
                <a:gd name="T3" fmla="*/ 0 h 184"/>
                <a:gd name="T4" fmla="*/ 45 w 127"/>
                <a:gd name="T5" fmla="*/ 7 h 184"/>
                <a:gd name="T6" fmla="*/ 32 w 127"/>
                <a:gd name="T7" fmla="*/ 28 h 184"/>
                <a:gd name="T8" fmla="*/ 0 w 127"/>
                <a:gd name="T9" fmla="*/ 145 h 184"/>
                <a:gd name="T10" fmla="*/ 5 w 127"/>
                <a:gd name="T11" fmla="*/ 171 h 184"/>
                <a:gd name="T12" fmla="*/ 31 w 127"/>
                <a:gd name="T13" fmla="*/ 184 h 184"/>
                <a:gd name="T14" fmla="*/ 61 w 127"/>
                <a:gd name="T15" fmla="*/ 184 h 184"/>
                <a:gd name="T16" fmla="*/ 127 w 127"/>
                <a:gd name="T17" fmla="*/ 1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84">
                  <a:moveTo>
                    <a:pt x="94" y="0"/>
                  </a:moveTo>
                  <a:lnTo>
                    <a:pt x="67" y="0"/>
                  </a:lnTo>
                  <a:lnTo>
                    <a:pt x="45" y="7"/>
                  </a:lnTo>
                  <a:lnTo>
                    <a:pt x="32" y="28"/>
                  </a:lnTo>
                  <a:lnTo>
                    <a:pt x="0" y="145"/>
                  </a:lnTo>
                  <a:lnTo>
                    <a:pt x="5" y="171"/>
                  </a:lnTo>
                  <a:lnTo>
                    <a:pt x="31" y="184"/>
                  </a:lnTo>
                  <a:lnTo>
                    <a:pt x="61" y="184"/>
                  </a:lnTo>
                  <a:lnTo>
                    <a:pt x="127" y="14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96" name="Line 304"/>
            <p:cNvSpPr>
              <a:spLocks noChangeShapeType="1"/>
            </p:cNvSpPr>
            <p:nvPr/>
          </p:nvSpPr>
          <p:spPr bwMode="auto">
            <a:xfrm flipH="1">
              <a:off x="2274" y="2979"/>
              <a:ext cx="1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97" name="Freeform 305"/>
            <p:cNvSpPr>
              <a:spLocks/>
            </p:cNvSpPr>
            <p:nvPr/>
          </p:nvSpPr>
          <p:spPr bwMode="auto">
            <a:xfrm>
              <a:off x="2274" y="3024"/>
              <a:ext cx="3" cy="11"/>
            </a:xfrm>
            <a:custGeom>
              <a:avLst/>
              <a:gdLst>
                <a:gd name="T0" fmla="*/ 0 w 14"/>
                <a:gd name="T1" fmla="*/ 0 h 36"/>
                <a:gd name="T2" fmla="*/ 1 w 14"/>
                <a:gd name="T3" fmla="*/ 20 h 36"/>
                <a:gd name="T4" fmla="*/ 14 w 14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6">
                  <a:moveTo>
                    <a:pt x="0" y="0"/>
                  </a:moveTo>
                  <a:lnTo>
                    <a:pt x="1" y="20"/>
                  </a:lnTo>
                  <a:lnTo>
                    <a:pt x="14" y="3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98" name="Line 306"/>
            <p:cNvSpPr>
              <a:spLocks noChangeShapeType="1"/>
            </p:cNvSpPr>
            <p:nvPr/>
          </p:nvSpPr>
          <p:spPr bwMode="auto">
            <a:xfrm flipH="1">
              <a:off x="2263" y="2979"/>
              <a:ext cx="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18" name="Group 326"/>
          <p:cNvGrpSpPr>
            <a:grpSpLocks/>
          </p:cNvGrpSpPr>
          <p:nvPr/>
        </p:nvGrpSpPr>
        <p:grpSpPr bwMode="auto">
          <a:xfrm>
            <a:off x="6870451" y="2083793"/>
            <a:ext cx="173038" cy="155575"/>
            <a:chOff x="3959" y="1761"/>
            <a:chExt cx="90" cy="81"/>
          </a:xfrm>
        </p:grpSpPr>
        <p:sp>
          <p:nvSpPr>
            <p:cNvPr id="341276" name="Line 284"/>
            <p:cNvSpPr>
              <a:spLocks noChangeShapeType="1"/>
            </p:cNvSpPr>
            <p:nvPr/>
          </p:nvSpPr>
          <p:spPr bwMode="auto">
            <a:xfrm flipV="1">
              <a:off x="4020" y="1761"/>
              <a:ext cx="9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77" name="Line 285"/>
            <p:cNvSpPr>
              <a:spLocks noChangeShapeType="1"/>
            </p:cNvSpPr>
            <p:nvPr/>
          </p:nvSpPr>
          <p:spPr bwMode="auto">
            <a:xfrm flipH="1">
              <a:off x="4042" y="1761"/>
              <a:ext cx="7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04" name="Freeform 312"/>
            <p:cNvSpPr>
              <a:spLocks/>
            </p:cNvSpPr>
            <p:nvPr/>
          </p:nvSpPr>
          <p:spPr bwMode="auto">
            <a:xfrm>
              <a:off x="3959" y="1786"/>
              <a:ext cx="37" cy="54"/>
            </a:xfrm>
            <a:custGeom>
              <a:avLst/>
              <a:gdLst>
                <a:gd name="T0" fmla="*/ 93 w 126"/>
                <a:gd name="T1" fmla="*/ 0 h 186"/>
                <a:gd name="T2" fmla="*/ 65 w 126"/>
                <a:gd name="T3" fmla="*/ 0 h 186"/>
                <a:gd name="T4" fmla="*/ 43 w 126"/>
                <a:gd name="T5" fmla="*/ 9 h 186"/>
                <a:gd name="T6" fmla="*/ 30 w 126"/>
                <a:gd name="T7" fmla="*/ 29 h 186"/>
                <a:gd name="T8" fmla="*/ 0 w 126"/>
                <a:gd name="T9" fmla="*/ 145 h 186"/>
                <a:gd name="T10" fmla="*/ 5 w 126"/>
                <a:gd name="T11" fmla="*/ 173 h 186"/>
                <a:gd name="T12" fmla="*/ 29 w 126"/>
                <a:gd name="T13" fmla="*/ 186 h 186"/>
                <a:gd name="T14" fmla="*/ 59 w 126"/>
                <a:gd name="T15" fmla="*/ 186 h 186"/>
                <a:gd name="T16" fmla="*/ 126 w 126"/>
                <a:gd name="T17" fmla="*/ 14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86">
                  <a:moveTo>
                    <a:pt x="93" y="0"/>
                  </a:moveTo>
                  <a:lnTo>
                    <a:pt x="65" y="0"/>
                  </a:lnTo>
                  <a:lnTo>
                    <a:pt x="43" y="9"/>
                  </a:lnTo>
                  <a:lnTo>
                    <a:pt x="30" y="29"/>
                  </a:lnTo>
                  <a:lnTo>
                    <a:pt x="0" y="145"/>
                  </a:lnTo>
                  <a:lnTo>
                    <a:pt x="5" y="173"/>
                  </a:lnTo>
                  <a:lnTo>
                    <a:pt x="29" y="186"/>
                  </a:lnTo>
                  <a:lnTo>
                    <a:pt x="59" y="186"/>
                  </a:lnTo>
                  <a:lnTo>
                    <a:pt x="126" y="14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05" name="Freeform 313"/>
            <p:cNvSpPr>
              <a:spLocks/>
            </p:cNvSpPr>
            <p:nvPr/>
          </p:nvSpPr>
          <p:spPr bwMode="auto">
            <a:xfrm>
              <a:off x="3959" y="1786"/>
              <a:ext cx="37" cy="54"/>
            </a:xfrm>
            <a:custGeom>
              <a:avLst/>
              <a:gdLst>
                <a:gd name="T0" fmla="*/ 93 w 126"/>
                <a:gd name="T1" fmla="*/ 0 h 186"/>
                <a:gd name="T2" fmla="*/ 65 w 126"/>
                <a:gd name="T3" fmla="*/ 0 h 186"/>
                <a:gd name="T4" fmla="*/ 43 w 126"/>
                <a:gd name="T5" fmla="*/ 9 h 186"/>
                <a:gd name="T6" fmla="*/ 30 w 126"/>
                <a:gd name="T7" fmla="*/ 29 h 186"/>
                <a:gd name="T8" fmla="*/ 0 w 126"/>
                <a:gd name="T9" fmla="*/ 145 h 186"/>
                <a:gd name="T10" fmla="*/ 5 w 126"/>
                <a:gd name="T11" fmla="*/ 173 h 186"/>
                <a:gd name="T12" fmla="*/ 29 w 126"/>
                <a:gd name="T13" fmla="*/ 186 h 186"/>
                <a:gd name="T14" fmla="*/ 59 w 126"/>
                <a:gd name="T15" fmla="*/ 186 h 186"/>
                <a:gd name="T16" fmla="*/ 126 w 126"/>
                <a:gd name="T17" fmla="*/ 14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86">
                  <a:moveTo>
                    <a:pt x="93" y="0"/>
                  </a:moveTo>
                  <a:lnTo>
                    <a:pt x="65" y="0"/>
                  </a:lnTo>
                  <a:lnTo>
                    <a:pt x="43" y="9"/>
                  </a:lnTo>
                  <a:lnTo>
                    <a:pt x="30" y="29"/>
                  </a:lnTo>
                  <a:lnTo>
                    <a:pt x="0" y="145"/>
                  </a:lnTo>
                  <a:lnTo>
                    <a:pt x="5" y="173"/>
                  </a:lnTo>
                  <a:lnTo>
                    <a:pt x="29" y="186"/>
                  </a:lnTo>
                  <a:lnTo>
                    <a:pt x="59" y="186"/>
                  </a:lnTo>
                  <a:lnTo>
                    <a:pt x="126" y="14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06" name="Line 314"/>
            <p:cNvSpPr>
              <a:spLocks noChangeShapeType="1"/>
            </p:cNvSpPr>
            <p:nvPr/>
          </p:nvSpPr>
          <p:spPr bwMode="auto">
            <a:xfrm flipH="1">
              <a:off x="3987" y="1786"/>
              <a:ext cx="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07" name="Line 315"/>
            <p:cNvSpPr>
              <a:spLocks noChangeShapeType="1"/>
            </p:cNvSpPr>
            <p:nvPr/>
          </p:nvSpPr>
          <p:spPr bwMode="auto">
            <a:xfrm flipH="1">
              <a:off x="3987" y="1786"/>
              <a:ext cx="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08" name="Line 316"/>
            <p:cNvSpPr>
              <a:spLocks noChangeShapeType="1"/>
            </p:cNvSpPr>
            <p:nvPr/>
          </p:nvSpPr>
          <p:spPr bwMode="auto">
            <a:xfrm flipH="1">
              <a:off x="3996" y="1786"/>
              <a:ext cx="12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09" name="Line 317"/>
            <p:cNvSpPr>
              <a:spLocks noChangeShapeType="1"/>
            </p:cNvSpPr>
            <p:nvPr/>
          </p:nvSpPr>
          <p:spPr bwMode="auto">
            <a:xfrm flipH="1">
              <a:off x="3996" y="1786"/>
              <a:ext cx="12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10" name="Freeform 318"/>
            <p:cNvSpPr>
              <a:spLocks/>
            </p:cNvSpPr>
            <p:nvPr/>
          </p:nvSpPr>
          <p:spPr bwMode="auto">
            <a:xfrm>
              <a:off x="3996" y="1831"/>
              <a:ext cx="3" cy="11"/>
            </a:xfrm>
            <a:custGeom>
              <a:avLst/>
              <a:gdLst>
                <a:gd name="T0" fmla="*/ 0 w 13"/>
                <a:gd name="T1" fmla="*/ 0 h 36"/>
                <a:gd name="T2" fmla="*/ 1 w 13"/>
                <a:gd name="T3" fmla="*/ 20 h 36"/>
                <a:gd name="T4" fmla="*/ 13 w 1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6">
                  <a:moveTo>
                    <a:pt x="0" y="0"/>
                  </a:moveTo>
                  <a:lnTo>
                    <a:pt x="1" y="20"/>
                  </a:lnTo>
                  <a:lnTo>
                    <a:pt x="13" y="3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11" name="Freeform 319"/>
            <p:cNvSpPr>
              <a:spLocks/>
            </p:cNvSpPr>
            <p:nvPr/>
          </p:nvSpPr>
          <p:spPr bwMode="auto">
            <a:xfrm>
              <a:off x="3996" y="1831"/>
              <a:ext cx="3" cy="11"/>
            </a:xfrm>
            <a:custGeom>
              <a:avLst/>
              <a:gdLst>
                <a:gd name="T0" fmla="*/ 0 w 13"/>
                <a:gd name="T1" fmla="*/ 0 h 36"/>
                <a:gd name="T2" fmla="*/ 1 w 13"/>
                <a:gd name="T3" fmla="*/ 20 h 36"/>
                <a:gd name="T4" fmla="*/ 13 w 1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6">
                  <a:moveTo>
                    <a:pt x="0" y="0"/>
                  </a:moveTo>
                  <a:lnTo>
                    <a:pt x="1" y="20"/>
                  </a:lnTo>
                  <a:lnTo>
                    <a:pt x="13" y="3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1325" name="Group 333"/>
          <p:cNvGrpSpPr>
            <a:grpSpLocks/>
          </p:cNvGrpSpPr>
          <p:nvPr/>
        </p:nvGrpSpPr>
        <p:grpSpPr bwMode="auto">
          <a:xfrm>
            <a:off x="3403351" y="2047280"/>
            <a:ext cx="312738" cy="190500"/>
            <a:chOff x="2161" y="1747"/>
            <a:chExt cx="162" cy="99"/>
          </a:xfrm>
        </p:grpSpPr>
        <p:sp>
          <p:nvSpPr>
            <p:cNvPr id="341299" name="Freeform 307"/>
            <p:cNvSpPr>
              <a:spLocks/>
            </p:cNvSpPr>
            <p:nvPr/>
          </p:nvSpPr>
          <p:spPr bwMode="auto">
            <a:xfrm>
              <a:off x="2194" y="1786"/>
              <a:ext cx="39" cy="54"/>
            </a:xfrm>
            <a:custGeom>
              <a:avLst/>
              <a:gdLst>
                <a:gd name="T0" fmla="*/ 95 w 128"/>
                <a:gd name="T1" fmla="*/ 0 h 186"/>
                <a:gd name="T2" fmla="*/ 67 w 128"/>
                <a:gd name="T3" fmla="*/ 0 h 186"/>
                <a:gd name="T4" fmla="*/ 44 w 128"/>
                <a:gd name="T5" fmla="*/ 9 h 186"/>
                <a:gd name="T6" fmla="*/ 31 w 128"/>
                <a:gd name="T7" fmla="*/ 29 h 186"/>
                <a:gd name="T8" fmla="*/ 0 w 128"/>
                <a:gd name="T9" fmla="*/ 145 h 186"/>
                <a:gd name="T10" fmla="*/ 6 w 128"/>
                <a:gd name="T11" fmla="*/ 173 h 186"/>
                <a:gd name="T12" fmla="*/ 31 w 128"/>
                <a:gd name="T13" fmla="*/ 186 h 186"/>
                <a:gd name="T14" fmla="*/ 61 w 128"/>
                <a:gd name="T15" fmla="*/ 186 h 186"/>
                <a:gd name="T16" fmla="*/ 128 w 128"/>
                <a:gd name="T17" fmla="*/ 14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86">
                  <a:moveTo>
                    <a:pt x="95" y="0"/>
                  </a:moveTo>
                  <a:lnTo>
                    <a:pt x="67" y="0"/>
                  </a:lnTo>
                  <a:lnTo>
                    <a:pt x="44" y="9"/>
                  </a:lnTo>
                  <a:lnTo>
                    <a:pt x="31" y="29"/>
                  </a:lnTo>
                  <a:lnTo>
                    <a:pt x="0" y="145"/>
                  </a:lnTo>
                  <a:lnTo>
                    <a:pt x="6" y="173"/>
                  </a:lnTo>
                  <a:lnTo>
                    <a:pt x="31" y="186"/>
                  </a:lnTo>
                  <a:lnTo>
                    <a:pt x="61" y="186"/>
                  </a:lnTo>
                  <a:lnTo>
                    <a:pt x="128" y="14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00" name="Line 308"/>
            <p:cNvSpPr>
              <a:spLocks noChangeShapeType="1"/>
            </p:cNvSpPr>
            <p:nvPr/>
          </p:nvSpPr>
          <p:spPr bwMode="auto">
            <a:xfrm flipV="1">
              <a:off x="2274" y="1759"/>
              <a:ext cx="8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01" name="Line 309"/>
            <p:cNvSpPr>
              <a:spLocks noChangeShapeType="1"/>
            </p:cNvSpPr>
            <p:nvPr/>
          </p:nvSpPr>
          <p:spPr bwMode="auto">
            <a:xfrm flipH="1">
              <a:off x="2222" y="1786"/>
              <a:ext cx="2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02" name="Freeform 310"/>
            <p:cNvSpPr>
              <a:spLocks/>
            </p:cNvSpPr>
            <p:nvPr/>
          </p:nvSpPr>
          <p:spPr bwMode="auto">
            <a:xfrm>
              <a:off x="2231" y="1831"/>
              <a:ext cx="5" cy="11"/>
            </a:xfrm>
            <a:custGeom>
              <a:avLst/>
              <a:gdLst>
                <a:gd name="T0" fmla="*/ 0 w 15"/>
                <a:gd name="T1" fmla="*/ 0 h 36"/>
                <a:gd name="T2" fmla="*/ 3 w 15"/>
                <a:gd name="T3" fmla="*/ 20 h 36"/>
                <a:gd name="T4" fmla="*/ 15 w 15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6">
                  <a:moveTo>
                    <a:pt x="0" y="0"/>
                  </a:moveTo>
                  <a:lnTo>
                    <a:pt x="3" y="20"/>
                  </a:lnTo>
                  <a:lnTo>
                    <a:pt x="15" y="3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03" name="Line 311"/>
            <p:cNvSpPr>
              <a:spLocks noChangeShapeType="1"/>
            </p:cNvSpPr>
            <p:nvPr/>
          </p:nvSpPr>
          <p:spPr bwMode="auto">
            <a:xfrm flipH="1">
              <a:off x="2231" y="1786"/>
              <a:ext cx="13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12" name="Freeform 320"/>
            <p:cNvSpPr>
              <a:spLocks/>
            </p:cNvSpPr>
            <p:nvPr/>
          </p:nvSpPr>
          <p:spPr bwMode="auto">
            <a:xfrm>
              <a:off x="2161" y="1747"/>
              <a:ext cx="26" cy="99"/>
            </a:xfrm>
            <a:custGeom>
              <a:avLst/>
              <a:gdLst>
                <a:gd name="T0" fmla="*/ 90 w 90"/>
                <a:gd name="T1" fmla="*/ 0 h 337"/>
                <a:gd name="T2" fmla="*/ 14 w 90"/>
                <a:gd name="T3" fmla="*/ 168 h 337"/>
                <a:gd name="T4" fmla="*/ 0 w 90"/>
                <a:gd name="T5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337">
                  <a:moveTo>
                    <a:pt x="90" y="0"/>
                  </a:moveTo>
                  <a:lnTo>
                    <a:pt x="14" y="168"/>
                  </a:lnTo>
                  <a:lnTo>
                    <a:pt x="0" y="33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13" name="Freeform 321"/>
            <p:cNvSpPr>
              <a:spLocks/>
            </p:cNvSpPr>
            <p:nvPr/>
          </p:nvSpPr>
          <p:spPr bwMode="auto">
            <a:xfrm>
              <a:off x="2296" y="1747"/>
              <a:ext cx="27" cy="99"/>
            </a:xfrm>
            <a:custGeom>
              <a:avLst/>
              <a:gdLst>
                <a:gd name="T0" fmla="*/ 0 w 90"/>
                <a:gd name="T1" fmla="*/ 337 h 337"/>
                <a:gd name="T2" fmla="*/ 75 w 90"/>
                <a:gd name="T3" fmla="*/ 168 h 337"/>
                <a:gd name="T4" fmla="*/ 90 w 90"/>
                <a:gd name="T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337">
                  <a:moveTo>
                    <a:pt x="0" y="337"/>
                  </a:moveTo>
                  <a:lnTo>
                    <a:pt x="75" y="168"/>
                  </a:lnTo>
                  <a:lnTo>
                    <a:pt x="9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1331" name="Line 339"/>
          <p:cNvSpPr>
            <a:spLocks noChangeShapeType="1"/>
          </p:cNvSpPr>
          <p:nvPr/>
        </p:nvSpPr>
        <p:spPr bwMode="auto">
          <a:xfrm>
            <a:off x="3031876" y="4930180"/>
            <a:ext cx="647700" cy="0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41332" name="Line 340"/>
          <p:cNvSpPr>
            <a:spLocks noChangeShapeType="1"/>
          </p:cNvSpPr>
          <p:nvPr/>
        </p:nvSpPr>
        <p:spPr bwMode="auto">
          <a:xfrm>
            <a:off x="4882901" y="4930180"/>
            <a:ext cx="647700" cy="0"/>
          </a:xfrm>
          <a:prstGeom prst="line">
            <a:avLst/>
          </a:prstGeom>
          <a:noFill/>
          <a:ln w="508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grpSp>
        <p:nvGrpSpPr>
          <p:cNvPr id="341326" name="Group 334"/>
          <p:cNvGrpSpPr>
            <a:grpSpLocks/>
          </p:cNvGrpSpPr>
          <p:nvPr/>
        </p:nvGrpSpPr>
        <p:grpSpPr bwMode="auto">
          <a:xfrm>
            <a:off x="3017589" y="682030"/>
            <a:ext cx="2519362" cy="2459038"/>
            <a:chOff x="1961" y="1021"/>
            <a:chExt cx="1306" cy="1275"/>
          </a:xfrm>
        </p:grpSpPr>
        <p:sp>
          <p:nvSpPr>
            <p:cNvPr id="341193" name="Line 201"/>
            <p:cNvSpPr>
              <a:spLocks noChangeShapeType="1"/>
            </p:cNvSpPr>
            <p:nvPr/>
          </p:nvSpPr>
          <p:spPr bwMode="auto">
            <a:xfrm>
              <a:off x="1961" y="2294"/>
              <a:ext cx="1306" cy="2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94" name="Line 202"/>
            <p:cNvSpPr>
              <a:spLocks noChangeShapeType="1"/>
            </p:cNvSpPr>
            <p:nvPr/>
          </p:nvSpPr>
          <p:spPr bwMode="auto">
            <a:xfrm flipH="1">
              <a:off x="2288" y="1021"/>
              <a:ext cx="653" cy="2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95" name="Line 203"/>
            <p:cNvSpPr>
              <a:spLocks noChangeShapeType="1"/>
            </p:cNvSpPr>
            <p:nvPr/>
          </p:nvSpPr>
          <p:spPr bwMode="auto">
            <a:xfrm flipH="1">
              <a:off x="1961" y="1021"/>
              <a:ext cx="327" cy="1273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96" name="Line 204"/>
            <p:cNvSpPr>
              <a:spLocks noChangeShapeType="1"/>
            </p:cNvSpPr>
            <p:nvPr/>
          </p:nvSpPr>
          <p:spPr bwMode="auto">
            <a:xfrm>
              <a:off x="2941" y="1021"/>
              <a:ext cx="326" cy="1273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97" name="Line 205"/>
            <p:cNvSpPr>
              <a:spLocks noChangeShapeType="1"/>
            </p:cNvSpPr>
            <p:nvPr/>
          </p:nvSpPr>
          <p:spPr bwMode="auto">
            <a:xfrm flipH="1" flipV="1">
              <a:off x="2776" y="1021"/>
              <a:ext cx="165" cy="1273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98" name="Line 206"/>
            <p:cNvSpPr>
              <a:spLocks noChangeShapeType="1"/>
            </p:cNvSpPr>
            <p:nvPr/>
          </p:nvSpPr>
          <p:spPr bwMode="auto">
            <a:xfrm flipV="1">
              <a:off x="2288" y="1021"/>
              <a:ext cx="164" cy="1273"/>
            </a:xfrm>
            <a:prstGeom prst="line">
              <a:avLst/>
            </a:prstGeom>
            <a:noFill/>
            <a:ln w="508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1334" name="Line 342"/>
          <p:cNvSpPr>
            <a:spLocks noChangeShapeType="1"/>
          </p:cNvSpPr>
          <p:nvPr/>
        </p:nvSpPr>
        <p:spPr bwMode="auto">
          <a:xfrm>
            <a:off x="5538539" y="3149005"/>
            <a:ext cx="32099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335" name="Line 343"/>
          <p:cNvSpPr>
            <a:spLocks noChangeShapeType="1"/>
          </p:cNvSpPr>
          <p:nvPr/>
        </p:nvSpPr>
        <p:spPr bwMode="auto">
          <a:xfrm>
            <a:off x="4876551" y="685205"/>
            <a:ext cx="384810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336" name="AutoShape 344"/>
          <p:cNvSpPr>
            <a:spLocks/>
          </p:cNvSpPr>
          <p:nvPr/>
        </p:nvSpPr>
        <p:spPr bwMode="auto">
          <a:xfrm>
            <a:off x="4324101" y="3815755"/>
            <a:ext cx="133350" cy="2206625"/>
          </a:xfrm>
          <a:prstGeom prst="rightBrace">
            <a:avLst>
              <a:gd name="adj1" fmla="val 137897"/>
              <a:gd name="adj2" fmla="val 50000"/>
            </a:avLst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41337" name="AutoShape 345"/>
          <p:cNvSpPr>
            <a:spLocks/>
          </p:cNvSpPr>
          <p:nvPr/>
        </p:nvSpPr>
        <p:spPr bwMode="auto">
          <a:xfrm rot="5400000">
            <a:off x="7195889" y="2212380"/>
            <a:ext cx="133350" cy="2206625"/>
          </a:xfrm>
          <a:prstGeom prst="rightBrace">
            <a:avLst>
              <a:gd name="adj1" fmla="val 137897"/>
              <a:gd name="adj2" fmla="val 50000"/>
            </a:avLst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41338" name="AutoShape 346"/>
          <p:cNvSpPr>
            <a:spLocks/>
          </p:cNvSpPr>
          <p:nvPr/>
        </p:nvSpPr>
        <p:spPr bwMode="auto">
          <a:xfrm>
            <a:off x="4317751" y="4376143"/>
            <a:ext cx="131763" cy="1100137"/>
          </a:xfrm>
          <a:prstGeom prst="rightBrace">
            <a:avLst>
              <a:gd name="adj1" fmla="val 69578"/>
              <a:gd name="adj2" fmla="val 50000"/>
            </a:avLst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41339" name="AutoShape 347"/>
          <p:cNvSpPr>
            <a:spLocks/>
          </p:cNvSpPr>
          <p:nvPr/>
        </p:nvSpPr>
        <p:spPr bwMode="auto">
          <a:xfrm rot="5400000">
            <a:off x="7226052" y="285155"/>
            <a:ext cx="131762" cy="1100137"/>
          </a:xfrm>
          <a:prstGeom prst="rightBrace">
            <a:avLst>
              <a:gd name="adj1" fmla="val 69579"/>
              <a:gd name="adj2" fmla="val 50000"/>
            </a:avLst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41340" name="Line 348"/>
          <p:cNvSpPr>
            <a:spLocks noChangeShapeType="1"/>
          </p:cNvSpPr>
          <p:nvPr/>
        </p:nvSpPr>
        <p:spPr bwMode="auto">
          <a:xfrm>
            <a:off x="5625851" y="4925418"/>
            <a:ext cx="1658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41341" name="Line 349"/>
          <p:cNvSpPr>
            <a:spLocks noChangeShapeType="1"/>
          </p:cNvSpPr>
          <p:nvPr/>
        </p:nvSpPr>
        <p:spPr bwMode="auto">
          <a:xfrm flipH="1">
            <a:off x="7273676" y="3109318"/>
            <a:ext cx="12700" cy="180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41356" name="Line 364"/>
          <p:cNvSpPr>
            <a:spLocks noChangeShapeType="1"/>
          </p:cNvSpPr>
          <p:nvPr/>
        </p:nvSpPr>
        <p:spPr bwMode="auto">
          <a:xfrm flipH="1">
            <a:off x="3227139" y="4517430"/>
            <a:ext cx="236537" cy="41275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1362" name="Group 370"/>
          <p:cNvGrpSpPr>
            <a:grpSpLocks/>
          </p:cNvGrpSpPr>
          <p:nvPr/>
        </p:nvGrpSpPr>
        <p:grpSpPr bwMode="auto">
          <a:xfrm>
            <a:off x="3006476" y="2329855"/>
            <a:ext cx="2524125" cy="803275"/>
            <a:chOff x="1966" y="1698"/>
            <a:chExt cx="1590" cy="506"/>
          </a:xfrm>
        </p:grpSpPr>
        <p:sp>
          <p:nvSpPr>
            <p:cNvPr id="341360" name="Line 368"/>
            <p:cNvSpPr>
              <a:spLocks noChangeShapeType="1"/>
            </p:cNvSpPr>
            <p:nvPr/>
          </p:nvSpPr>
          <p:spPr bwMode="auto">
            <a:xfrm>
              <a:off x="1966" y="2204"/>
              <a:ext cx="1590" cy="0"/>
            </a:xfrm>
            <a:prstGeom prst="line">
              <a:avLst/>
            </a:prstGeom>
            <a:noFill/>
            <a:ln w="508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41361" name="Line 369"/>
            <p:cNvSpPr>
              <a:spLocks noChangeShapeType="1"/>
            </p:cNvSpPr>
            <p:nvPr/>
          </p:nvSpPr>
          <p:spPr bwMode="auto">
            <a:xfrm>
              <a:off x="2112" y="1698"/>
              <a:ext cx="369" cy="0"/>
            </a:xfrm>
            <a:prstGeom prst="line">
              <a:avLst/>
            </a:prstGeom>
            <a:noFill/>
            <a:ln w="508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341363" name="AutoShape 371"/>
          <p:cNvSpPr>
            <a:spLocks/>
          </p:cNvSpPr>
          <p:nvPr/>
        </p:nvSpPr>
        <p:spPr bwMode="auto">
          <a:xfrm>
            <a:off x="3482726" y="4523780"/>
            <a:ext cx="84138" cy="401638"/>
          </a:xfrm>
          <a:prstGeom prst="rightBrace">
            <a:avLst>
              <a:gd name="adj1" fmla="val 39780"/>
              <a:gd name="adj2" fmla="val 50000"/>
            </a:avLst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41364" name="AutoShape 372"/>
          <p:cNvSpPr>
            <a:spLocks/>
          </p:cNvSpPr>
          <p:nvPr/>
        </p:nvSpPr>
        <p:spPr bwMode="auto">
          <a:xfrm rot="5400000">
            <a:off x="7029201" y="2244130"/>
            <a:ext cx="84138" cy="401638"/>
          </a:xfrm>
          <a:prstGeom prst="rightBrace">
            <a:avLst>
              <a:gd name="adj1" fmla="val 39780"/>
              <a:gd name="adj2" fmla="val 50000"/>
            </a:avLst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41365" name="Oval 373"/>
          <p:cNvSpPr>
            <a:spLocks noChangeArrowheads="1"/>
          </p:cNvSpPr>
          <p:nvPr/>
        </p:nvSpPr>
        <p:spPr bwMode="auto">
          <a:xfrm>
            <a:off x="3416051" y="2275880"/>
            <a:ext cx="90488" cy="90488"/>
          </a:xfrm>
          <a:prstGeom prst="ellipse">
            <a:avLst/>
          </a:prstGeom>
          <a:solidFill>
            <a:srgbClr val="FFFFCC"/>
          </a:solidFill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41370" name="Line 378"/>
          <p:cNvSpPr>
            <a:spLocks noChangeShapeType="1"/>
          </p:cNvSpPr>
          <p:nvPr/>
        </p:nvSpPr>
        <p:spPr bwMode="auto">
          <a:xfrm flipH="1" flipV="1">
            <a:off x="3211264" y="4930180"/>
            <a:ext cx="671512" cy="684213"/>
          </a:xfrm>
          <a:prstGeom prst="line">
            <a:avLst/>
          </a:prstGeom>
          <a:noFill/>
          <a:ln w="508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372" name="Line 380"/>
          <p:cNvSpPr>
            <a:spLocks noChangeShapeType="1"/>
          </p:cNvSpPr>
          <p:nvPr/>
        </p:nvSpPr>
        <p:spPr bwMode="auto">
          <a:xfrm flipH="1" flipV="1">
            <a:off x="3882776" y="5614393"/>
            <a:ext cx="184150" cy="406400"/>
          </a:xfrm>
          <a:prstGeom prst="line">
            <a:avLst/>
          </a:prstGeom>
          <a:noFill/>
          <a:ln w="508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373" name="Oval 381"/>
          <p:cNvSpPr>
            <a:spLocks noChangeArrowheads="1"/>
          </p:cNvSpPr>
          <p:nvPr/>
        </p:nvSpPr>
        <p:spPr bwMode="auto">
          <a:xfrm>
            <a:off x="4009776" y="5977930"/>
            <a:ext cx="90488" cy="90488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41374" name="Line 382"/>
          <p:cNvSpPr>
            <a:spLocks noChangeShapeType="1"/>
          </p:cNvSpPr>
          <p:nvPr/>
        </p:nvSpPr>
        <p:spPr bwMode="auto">
          <a:xfrm>
            <a:off x="7967414" y="1317030"/>
            <a:ext cx="414337" cy="18288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41233" name="Line 241"/>
          <p:cNvSpPr>
            <a:spLocks noChangeShapeType="1"/>
          </p:cNvSpPr>
          <p:nvPr/>
        </p:nvSpPr>
        <p:spPr bwMode="auto">
          <a:xfrm flipV="1">
            <a:off x="3227139" y="2318743"/>
            <a:ext cx="3175" cy="261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36" name="Line 244"/>
          <p:cNvSpPr>
            <a:spLocks noChangeShapeType="1"/>
          </p:cNvSpPr>
          <p:nvPr/>
        </p:nvSpPr>
        <p:spPr bwMode="auto">
          <a:xfrm flipV="1">
            <a:off x="3882776" y="1313855"/>
            <a:ext cx="3175" cy="430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31" name="Line 239"/>
          <p:cNvSpPr>
            <a:spLocks noChangeShapeType="1"/>
          </p:cNvSpPr>
          <p:nvPr/>
        </p:nvSpPr>
        <p:spPr bwMode="auto">
          <a:xfrm flipH="1">
            <a:off x="6194176" y="682030"/>
            <a:ext cx="547688" cy="2454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32" name="Line 240"/>
          <p:cNvSpPr>
            <a:spLocks noChangeShapeType="1"/>
          </p:cNvSpPr>
          <p:nvPr/>
        </p:nvSpPr>
        <p:spPr bwMode="auto">
          <a:xfrm>
            <a:off x="7829301" y="682030"/>
            <a:ext cx="547688" cy="2454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42" name="Line 250"/>
          <p:cNvSpPr>
            <a:spLocks noChangeShapeType="1"/>
          </p:cNvSpPr>
          <p:nvPr/>
        </p:nvSpPr>
        <p:spPr bwMode="auto">
          <a:xfrm flipH="1">
            <a:off x="7284789" y="1313855"/>
            <a:ext cx="685800" cy="1004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43" name="Line 251"/>
          <p:cNvSpPr>
            <a:spLocks noChangeShapeType="1"/>
          </p:cNvSpPr>
          <p:nvPr/>
        </p:nvSpPr>
        <p:spPr bwMode="auto">
          <a:xfrm>
            <a:off x="6876801" y="2318743"/>
            <a:ext cx="407988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45" name="Line 253"/>
          <p:cNvSpPr>
            <a:spLocks noChangeShapeType="1"/>
          </p:cNvSpPr>
          <p:nvPr/>
        </p:nvSpPr>
        <p:spPr bwMode="auto">
          <a:xfrm flipH="1">
            <a:off x="7283201" y="682030"/>
            <a:ext cx="1588" cy="246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30" name="Line 238"/>
          <p:cNvSpPr>
            <a:spLocks noChangeShapeType="1"/>
          </p:cNvSpPr>
          <p:nvPr/>
        </p:nvSpPr>
        <p:spPr bwMode="auto">
          <a:xfrm flipV="1">
            <a:off x="6194176" y="3134718"/>
            <a:ext cx="218281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29" name="Line 237"/>
          <p:cNvSpPr>
            <a:spLocks noChangeShapeType="1"/>
          </p:cNvSpPr>
          <p:nvPr/>
        </p:nvSpPr>
        <p:spPr bwMode="auto">
          <a:xfrm>
            <a:off x="6710114" y="682030"/>
            <a:ext cx="11366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37" name="Line 245"/>
          <p:cNvSpPr>
            <a:spLocks noChangeShapeType="1"/>
          </p:cNvSpPr>
          <p:nvPr/>
        </p:nvSpPr>
        <p:spPr bwMode="auto">
          <a:xfrm flipV="1">
            <a:off x="3227139" y="1313855"/>
            <a:ext cx="655637" cy="1004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239" name="Line 247"/>
          <p:cNvSpPr>
            <a:spLocks noChangeShapeType="1"/>
          </p:cNvSpPr>
          <p:nvPr/>
        </p:nvSpPr>
        <p:spPr bwMode="auto">
          <a:xfrm flipH="1" flipV="1">
            <a:off x="3882776" y="1313855"/>
            <a:ext cx="184150" cy="1822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384" name="Line 392"/>
          <p:cNvSpPr>
            <a:spLocks noChangeShapeType="1"/>
          </p:cNvSpPr>
          <p:nvPr/>
        </p:nvSpPr>
        <p:spPr bwMode="auto">
          <a:xfrm flipH="1">
            <a:off x="7284789" y="1313855"/>
            <a:ext cx="685800" cy="1004888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385" name="Line 393"/>
          <p:cNvSpPr>
            <a:spLocks noChangeShapeType="1"/>
          </p:cNvSpPr>
          <p:nvPr/>
        </p:nvSpPr>
        <p:spPr bwMode="auto">
          <a:xfrm>
            <a:off x="6876801" y="2318743"/>
            <a:ext cx="407988" cy="476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1391" name="Group 399"/>
          <p:cNvGrpSpPr>
            <a:grpSpLocks/>
          </p:cNvGrpSpPr>
          <p:nvPr/>
        </p:nvGrpSpPr>
        <p:grpSpPr bwMode="auto">
          <a:xfrm>
            <a:off x="6194176" y="682030"/>
            <a:ext cx="2182813" cy="2460625"/>
            <a:chOff x="3974" y="660"/>
            <a:chExt cx="1375" cy="1550"/>
          </a:xfrm>
        </p:grpSpPr>
        <p:sp>
          <p:nvSpPr>
            <p:cNvPr id="341382" name="Line 390"/>
            <p:cNvSpPr>
              <a:spLocks noChangeShapeType="1"/>
            </p:cNvSpPr>
            <p:nvPr/>
          </p:nvSpPr>
          <p:spPr bwMode="auto">
            <a:xfrm flipH="1">
              <a:off x="3974" y="660"/>
              <a:ext cx="345" cy="1546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83" name="Line 391"/>
            <p:cNvSpPr>
              <a:spLocks noChangeShapeType="1"/>
            </p:cNvSpPr>
            <p:nvPr/>
          </p:nvSpPr>
          <p:spPr bwMode="auto">
            <a:xfrm>
              <a:off x="5004" y="660"/>
              <a:ext cx="345" cy="1546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86" name="Line 394"/>
            <p:cNvSpPr>
              <a:spLocks noChangeShapeType="1"/>
            </p:cNvSpPr>
            <p:nvPr/>
          </p:nvSpPr>
          <p:spPr bwMode="auto">
            <a:xfrm flipH="1">
              <a:off x="4660" y="660"/>
              <a:ext cx="1" cy="155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87" name="Line 395"/>
            <p:cNvSpPr>
              <a:spLocks noChangeShapeType="1"/>
            </p:cNvSpPr>
            <p:nvPr/>
          </p:nvSpPr>
          <p:spPr bwMode="auto">
            <a:xfrm flipV="1">
              <a:off x="3974" y="2205"/>
              <a:ext cx="1375" cy="1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88" name="Line 396"/>
            <p:cNvSpPr>
              <a:spLocks noChangeShapeType="1"/>
            </p:cNvSpPr>
            <p:nvPr/>
          </p:nvSpPr>
          <p:spPr bwMode="auto">
            <a:xfrm>
              <a:off x="4299" y="660"/>
              <a:ext cx="716" cy="3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1389" name="Line 397"/>
          <p:cNvSpPr>
            <a:spLocks noChangeShapeType="1"/>
          </p:cNvSpPr>
          <p:nvPr/>
        </p:nvSpPr>
        <p:spPr bwMode="auto">
          <a:xfrm flipV="1">
            <a:off x="3227139" y="1313855"/>
            <a:ext cx="655637" cy="1004888"/>
          </a:xfrm>
          <a:prstGeom prst="line">
            <a:avLst/>
          </a:prstGeom>
          <a:noFill/>
          <a:ln w="508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390" name="Line 398"/>
          <p:cNvSpPr>
            <a:spLocks noChangeShapeType="1"/>
          </p:cNvSpPr>
          <p:nvPr/>
        </p:nvSpPr>
        <p:spPr bwMode="auto">
          <a:xfrm flipH="1" flipV="1">
            <a:off x="3882776" y="1313855"/>
            <a:ext cx="184150" cy="182245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1366" name="Oval 374"/>
          <p:cNvSpPr>
            <a:spLocks noChangeArrowheads="1"/>
          </p:cNvSpPr>
          <p:nvPr/>
        </p:nvSpPr>
        <p:spPr bwMode="auto">
          <a:xfrm>
            <a:off x="6819651" y="2275880"/>
            <a:ext cx="90488" cy="90488"/>
          </a:xfrm>
          <a:prstGeom prst="ellipse">
            <a:avLst/>
          </a:prstGeom>
          <a:solidFill>
            <a:srgbClr val="FFFFCC"/>
          </a:solidFill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41392" name="Rectangle 400"/>
          <p:cNvSpPr>
            <a:spLocks noChangeArrowheads="1"/>
          </p:cNvSpPr>
          <p:nvPr/>
        </p:nvSpPr>
        <p:spPr bwMode="auto">
          <a:xfrm>
            <a:off x="538609" y="5737296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3</a:t>
            </a:r>
            <a:r>
              <a:rPr lang="en-US" altLang="zh-CN" sz="2000" i="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.</a:t>
            </a:r>
            <a:r>
              <a:rPr lang="zh-CN" altLang="en-US" sz="2000" i="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加粗。</a:t>
            </a:r>
          </a:p>
        </p:txBody>
      </p:sp>
      <p:sp>
        <p:nvSpPr>
          <p:cNvPr id="341393" name="Rectangle 401"/>
          <p:cNvSpPr>
            <a:spLocks noChangeArrowheads="1"/>
          </p:cNvSpPr>
          <p:nvPr/>
        </p:nvSpPr>
        <p:spPr bwMode="auto">
          <a:xfrm>
            <a:off x="460704" y="2382741"/>
            <a:ext cx="2102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zh-CN" altLang="en-US" sz="2000" i="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解：</a:t>
            </a:r>
            <a:r>
              <a:rPr lang="en-US" altLang="zh-CN" sz="2000" i="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2000" i="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画出棱台的侧面</a:t>
            </a: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投影</a:t>
            </a:r>
            <a:r>
              <a:rPr lang="zh-CN" altLang="en-US" sz="2000" i="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；</a:t>
            </a:r>
          </a:p>
        </p:txBody>
      </p:sp>
      <p:sp>
        <p:nvSpPr>
          <p:cNvPr id="341394" name="Rectangle 402"/>
          <p:cNvSpPr>
            <a:spLocks noChangeArrowheads="1"/>
          </p:cNvSpPr>
          <p:nvPr/>
        </p:nvSpPr>
        <p:spPr bwMode="auto">
          <a:xfrm>
            <a:off x="538609" y="3077032"/>
            <a:ext cx="19383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zh-CN" sz="2000" i="0" dirty="0" smtClean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2</a:t>
            </a:r>
            <a:r>
              <a:rPr lang="en-US" altLang="zh-CN" sz="2000" i="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.</a:t>
            </a:r>
            <a:r>
              <a:rPr lang="zh-CN" altLang="en-US" sz="2000" i="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利用在平面上取</a:t>
            </a: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点、线</a:t>
            </a:r>
            <a:r>
              <a:rPr lang="zh-CN" altLang="en-US" sz="2000" i="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的原理求处各</a:t>
            </a: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线段</a:t>
            </a:r>
            <a:r>
              <a:rPr lang="zh-CN" altLang="en-US" sz="2000" i="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的其他投影（</a:t>
            </a: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点</a:t>
            </a:r>
            <a:r>
              <a:rPr lang="en-US" altLang="zh-CN" sz="2000" dirty="0" smtClean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D </a:t>
            </a:r>
            <a:r>
              <a:rPr lang="zh-CN" altLang="en-US" sz="2000" i="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在平面</a:t>
            </a: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的边线</a:t>
            </a:r>
            <a:r>
              <a:rPr lang="zh-CN" altLang="en-US" sz="2000" i="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上，可直接</a:t>
            </a:r>
            <a:r>
              <a:rPr lang="zh-CN" altLang="en-US" sz="2000" i="0" dirty="0" smtClean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求出</a:t>
            </a:r>
            <a:r>
              <a:rPr lang="zh-CN" altLang="en-US" sz="2000" i="0" dirty="0">
                <a:solidFill>
                  <a:schemeClr val="tx1"/>
                </a:solidFill>
                <a:effectLst/>
                <a:latin typeface="隶书" pitchFamily="49" charset="-122"/>
                <a:ea typeface="隶书" pitchFamily="49" charset="-122"/>
              </a:rPr>
              <a:t>）。</a:t>
            </a:r>
          </a:p>
        </p:txBody>
      </p:sp>
      <p:grpSp>
        <p:nvGrpSpPr>
          <p:cNvPr id="341395" name="Group 403"/>
          <p:cNvGrpSpPr>
            <a:grpSpLocks/>
          </p:cNvGrpSpPr>
          <p:nvPr/>
        </p:nvGrpSpPr>
        <p:grpSpPr bwMode="auto">
          <a:xfrm>
            <a:off x="3022351" y="3837980"/>
            <a:ext cx="631825" cy="1093788"/>
            <a:chOff x="1976" y="2648"/>
            <a:chExt cx="398" cy="689"/>
          </a:xfrm>
        </p:grpSpPr>
        <p:sp>
          <p:nvSpPr>
            <p:cNvPr id="341396" name="Line 404"/>
            <p:cNvSpPr>
              <a:spLocks noChangeShapeType="1"/>
            </p:cNvSpPr>
            <p:nvPr/>
          </p:nvSpPr>
          <p:spPr bwMode="auto">
            <a:xfrm flipH="1">
              <a:off x="1976" y="2648"/>
              <a:ext cx="398" cy="689"/>
            </a:xfrm>
            <a:prstGeom prst="line">
              <a:avLst/>
            </a:prstGeom>
            <a:noFill/>
            <a:ln w="508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97" name="Line 405"/>
            <p:cNvSpPr>
              <a:spLocks noChangeShapeType="1"/>
            </p:cNvSpPr>
            <p:nvPr/>
          </p:nvSpPr>
          <p:spPr bwMode="auto">
            <a:xfrm flipH="1">
              <a:off x="2108" y="3077"/>
              <a:ext cx="149" cy="260"/>
            </a:xfrm>
            <a:prstGeom prst="line">
              <a:avLst/>
            </a:prstGeom>
            <a:noFill/>
            <a:ln w="508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1" name="Text Box 12"/>
          <p:cNvSpPr txBox="1">
            <a:spLocks noChangeArrowheads="1"/>
          </p:cNvSpPr>
          <p:nvPr/>
        </p:nvSpPr>
        <p:spPr bwMode="auto">
          <a:xfrm>
            <a:off x="460704" y="37226"/>
            <a:ext cx="215009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【</a:t>
            </a:r>
            <a:r>
              <a:rPr kumimoji="1" lang="zh-CN" altLang="en-US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例</a:t>
            </a:r>
            <a:r>
              <a:rPr kumimoji="1" lang="en-US" altLang="zh-CN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】</a:t>
            </a:r>
            <a:r>
              <a:rPr kumimoji="1" lang="zh-CN" altLang="en-US" b="1" dirty="0">
                <a:latin typeface="隶书" pitchFamily="49" charset="-122"/>
                <a:ea typeface="隶书" pitchFamily="49" charset="-122"/>
              </a:rPr>
              <a:t>补画出六棱台的侧面投影，并补全属于</a:t>
            </a:r>
            <a:r>
              <a:rPr kumimoji="1" lang="zh-CN" altLang="en-US" b="1" dirty="0" smtClean="0">
                <a:latin typeface="隶书" pitchFamily="49" charset="-122"/>
                <a:ea typeface="隶书" pitchFamily="49" charset="-122"/>
              </a:rPr>
              <a:t>棱台</a:t>
            </a:r>
            <a:r>
              <a:rPr kumimoji="1" lang="zh-CN" altLang="en-US" b="1" dirty="0">
                <a:latin typeface="隶书" pitchFamily="49" charset="-122"/>
                <a:ea typeface="隶书" pitchFamily="49" charset="-122"/>
              </a:rPr>
              <a:t>表面的线段</a:t>
            </a:r>
            <a:r>
              <a:rPr kumimoji="1" lang="en-US" altLang="zh-CN" b="1" dirty="0">
                <a:latin typeface="隶书" pitchFamily="49" charset="-122"/>
                <a:ea typeface="隶书" pitchFamily="49" charset="-122"/>
              </a:rPr>
              <a:t>AB</a:t>
            </a:r>
            <a:r>
              <a:rPr kumimoji="1" lang="zh-CN" altLang="en-US" b="1" dirty="0">
                <a:latin typeface="隶书" pitchFamily="49" charset="-122"/>
                <a:ea typeface="隶书" pitchFamily="49" charset="-122"/>
              </a:rPr>
              <a:t>、</a:t>
            </a:r>
            <a:r>
              <a:rPr kumimoji="1" lang="en-US" altLang="zh-CN" b="1" dirty="0">
                <a:latin typeface="隶书" pitchFamily="49" charset="-122"/>
                <a:ea typeface="隶书" pitchFamily="49" charset="-122"/>
              </a:rPr>
              <a:t>BC</a:t>
            </a:r>
            <a:r>
              <a:rPr kumimoji="1" lang="zh-CN" altLang="en-US" b="1" dirty="0">
                <a:latin typeface="隶书" pitchFamily="49" charset="-122"/>
                <a:ea typeface="隶书" pitchFamily="49" charset="-122"/>
              </a:rPr>
              <a:t>、</a:t>
            </a:r>
            <a:r>
              <a:rPr kumimoji="1" lang="en-US" altLang="zh-CN" b="1" dirty="0">
                <a:latin typeface="隶书" pitchFamily="49" charset="-122"/>
                <a:ea typeface="隶书" pitchFamily="49" charset="-122"/>
              </a:rPr>
              <a:t>CD</a:t>
            </a:r>
            <a:r>
              <a:rPr kumimoji="1" lang="zh-CN" altLang="en-US" b="1" dirty="0">
                <a:latin typeface="隶书" pitchFamily="49" charset="-122"/>
                <a:ea typeface="隶书" pitchFamily="49" charset="-122"/>
              </a:rPr>
              <a:t>的其他投影。</a:t>
            </a:r>
          </a:p>
        </p:txBody>
      </p:sp>
      <p:sp>
        <p:nvSpPr>
          <p:cNvPr id="214" name="Rectangle 96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6439501" y="5480050"/>
            <a:ext cx="2057400" cy="3968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1" lang="zh-CN" altLang="en-US" sz="2000" b="1">
                <a:latin typeface="楷体_GB2312" pitchFamily="49" charset="-122"/>
                <a:ea typeface="楷体_GB2312" pitchFamily="49" charset="-122"/>
              </a:rPr>
              <a:t>三维模型</a:t>
            </a:r>
          </a:p>
        </p:txBody>
      </p:sp>
    </p:spTree>
    <p:extLst>
      <p:ext uri="{BB962C8B-B14F-4D97-AF65-F5344CB8AC3E}">
        <p14:creationId xmlns:p14="http://schemas.microsoft.com/office/powerpoint/2010/main" val="8550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41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41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341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41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1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1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4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3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4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34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3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4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2" dur="500"/>
                                        <p:tgtEl>
                                          <p:spTgt spid="3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41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41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500"/>
                                        <p:tgtEl>
                                          <p:spTgt spid="34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1" dur="500"/>
                                        <p:tgtEl>
                                          <p:spTgt spid="3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4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4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9" dur="500"/>
                                        <p:tgtEl>
                                          <p:spTgt spid="3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4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8" dur="500"/>
                                        <p:tgtEl>
                                          <p:spTgt spid="3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3" dur="500"/>
                                        <p:tgtEl>
                                          <p:spTgt spid="34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8" dur="500"/>
                                        <p:tgtEl>
                                          <p:spTgt spid="34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4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1" dur="500"/>
                                        <p:tgtEl>
                                          <p:spTgt spid="3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0" dur="500"/>
                                        <p:tgtEl>
                                          <p:spTgt spid="3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5" dur="500"/>
                                        <p:tgtEl>
                                          <p:spTgt spid="34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0" dur="500"/>
                                        <p:tgtEl>
                                          <p:spTgt spid="341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34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34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34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34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34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5" dur="500"/>
                                        <p:tgtEl>
                                          <p:spTgt spid="34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0" dur="500"/>
                                        <p:tgtEl>
                                          <p:spTgt spid="34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5" dur="500"/>
                                        <p:tgtEl>
                                          <p:spTgt spid="34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375" grpId="0" animBg="1"/>
      <p:bldP spid="341235" grpId="0" animBg="1"/>
      <p:bldP spid="341238" grpId="0" animBg="1"/>
      <p:bldP spid="341240" grpId="0" animBg="1"/>
      <p:bldP spid="341241" grpId="0" animBg="1"/>
      <p:bldP spid="341334" grpId="0" animBg="1"/>
      <p:bldP spid="341335" grpId="0" animBg="1"/>
      <p:bldP spid="341336" grpId="0" animBg="1"/>
      <p:bldP spid="341337" grpId="0" animBg="1"/>
      <p:bldP spid="341338" grpId="0" animBg="1"/>
      <p:bldP spid="341339" grpId="0" animBg="1"/>
      <p:bldP spid="341340" grpId="0" animBg="1"/>
      <p:bldP spid="341341" grpId="0" animBg="1"/>
      <p:bldP spid="341356" grpId="0" animBg="1"/>
      <p:bldP spid="341363" grpId="0" animBg="1"/>
      <p:bldP spid="341364" grpId="0" animBg="1"/>
      <p:bldP spid="341365" grpId="0" animBg="1"/>
      <p:bldP spid="341370" grpId="0" animBg="1"/>
      <p:bldP spid="341372" grpId="0" animBg="1"/>
      <p:bldP spid="341373" grpId="0" animBg="1"/>
      <p:bldP spid="341374" grpId="0" animBg="1"/>
      <p:bldP spid="341233" grpId="0" animBg="1"/>
      <p:bldP spid="341236" grpId="0" animBg="1"/>
      <p:bldP spid="341231" grpId="0" animBg="1"/>
      <p:bldP spid="341232" grpId="0" animBg="1"/>
      <p:bldP spid="341242" grpId="0" animBg="1"/>
      <p:bldP spid="341243" grpId="0" animBg="1"/>
      <p:bldP spid="341245" grpId="0" animBg="1"/>
      <p:bldP spid="341230" grpId="0" animBg="1"/>
      <p:bldP spid="341229" grpId="0" animBg="1"/>
      <p:bldP spid="341237" grpId="0" animBg="1"/>
      <p:bldP spid="341239" grpId="0" animBg="1"/>
      <p:bldP spid="341384" grpId="0" animBg="1"/>
      <p:bldP spid="341385" grpId="0" animBg="1"/>
      <p:bldP spid="341389" grpId="0" animBg="1"/>
      <p:bldP spid="341390" grpId="0" animBg="1"/>
      <p:bldP spid="341366" grpId="0" animBg="1"/>
      <p:bldP spid="341392" grpId="0" build="p" autoUpdateAnimBg="0"/>
      <p:bldP spid="341393" grpId="0" build="p" autoUpdateAnimBg="0"/>
      <p:bldP spid="341394" grpId="0" build="p" autoUpdateAnimBg="0"/>
      <p:bldP spid="2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755576" y="1628800"/>
            <a:ext cx="72008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3600" b="1" dirty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第一次课作业</a:t>
            </a:r>
            <a:r>
              <a:rPr lang="zh-CN" altLang="en-US" sz="36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：</a:t>
            </a:r>
            <a:endParaRPr lang="en-US" altLang="zh-CN" sz="3600" b="1" dirty="0" smtClean="0">
              <a:solidFill>
                <a:srgbClr val="FFFF66"/>
              </a:solidFill>
              <a:latin typeface="楷体_GB2312"/>
              <a:ea typeface="楷体_GB2312"/>
              <a:cs typeface="楷体_GB2312"/>
            </a:endParaRPr>
          </a:p>
          <a:p>
            <a:pPr algn="l">
              <a:spcBef>
                <a:spcPct val="0"/>
              </a:spcBef>
            </a:pPr>
            <a:r>
              <a:rPr lang="zh-CN" altLang="en-US" sz="3200" b="1" dirty="0" smtClean="0">
                <a:solidFill>
                  <a:srgbClr val="FFFF66"/>
                </a:solidFill>
                <a:latin typeface="楷体_GB2312"/>
                <a:ea typeface="楷体_GB2312"/>
                <a:cs typeface="楷体_GB2312"/>
              </a:rPr>
              <a:t>（平面立体及其表面上的点和线）</a:t>
            </a:r>
            <a:endParaRPr lang="zh-CN" altLang="en-US" sz="3200" b="1" dirty="0">
              <a:solidFill>
                <a:srgbClr val="FFFF66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1619672" y="2996952"/>
            <a:ext cx="3664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P11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：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3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，</a:t>
            </a:r>
            <a:r>
              <a:rPr lang="en-US" altLang="zh-CN" sz="3600" b="1" dirty="0" smtClean="0">
                <a:solidFill>
                  <a:srgbClr val="0000FF"/>
                </a:solidFill>
                <a:latin typeface="楷体_GB2312"/>
                <a:ea typeface="楷体_GB2312"/>
                <a:cs typeface="楷体_GB2312"/>
              </a:rPr>
              <a:t>5</a:t>
            </a:r>
            <a:endParaRPr lang="en-US" altLang="zh-CN" sz="3600" b="1" dirty="0">
              <a:solidFill>
                <a:srgbClr val="0000FF"/>
              </a:solidFill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10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095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1335211" y="260350"/>
            <a:ext cx="316840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　　业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72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617291" y="710084"/>
            <a:ext cx="415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zh-CN" sz="3600" b="1">
                <a:solidFill>
                  <a:schemeClr val="accent2"/>
                </a:solidFill>
                <a:latin typeface="宋体" pitchFamily="2" charset="-122"/>
              </a:rPr>
              <a:t> </a:t>
            </a:r>
            <a:endParaRPr kumimoji="1" lang="en-US" altLang="zh-CN" sz="440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40891" y="1064096"/>
            <a:ext cx="762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36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常见的基本立体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60091" y="530696"/>
            <a:ext cx="7620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zh-CN" altLang="en-US" sz="3200" b="1">
                <a:solidFill>
                  <a:schemeClr val="accent2"/>
                </a:solidFill>
                <a:latin typeface="Times New Roman" pitchFamily="18" charset="0"/>
                <a:ea typeface="楷体_GB2312" pitchFamily="49" charset="-122"/>
              </a:rPr>
              <a:t>平面立体</a:t>
            </a:r>
            <a:endParaRPr kumimoji="1" lang="zh-CN" altLang="en-US" sz="32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07691" y="3654896"/>
            <a:ext cx="762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1" lang="zh-CN" altLang="en-US" sz="3200" b="1">
                <a:solidFill>
                  <a:schemeClr val="accent2"/>
                </a:solidFill>
                <a:latin typeface="Times New Roman" pitchFamily="18" charset="0"/>
                <a:ea typeface="楷体_GB2312" pitchFamily="49" charset="-122"/>
              </a:rPr>
              <a:t>曲面立体</a:t>
            </a:r>
          </a:p>
        </p:txBody>
      </p:sp>
      <p:sp>
        <p:nvSpPr>
          <p:cNvPr id="11270" name="AutoShape 6"/>
          <p:cNvSpPr>
            <a:spLocks/>
          </p:cNvSpPr>
          <p:nvPr/>
        </p:nvSpPr>
        <p:spPr bwMode="auto">
          <a:xfrm>
            <a:off x="1702891" y="1292696"/>
            <a:ext cx="381000" cy="3352800"/>
          </a:xfrm>
          <a:prstGeom prst="leftBrace">
            <a:avLst>
              <a:gd name="adj1" fmla="val 73333"/>
              <a:gd name="adj2" fmla="val 50000"/>
            </a:avLst>
          </a:prstGeom>
          <a:noFill/>
          <a:ln w="349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3379291" y="683096"/>
            <a:ext cx="4556125" cy="1524000"/>
            <a:chOff x="2352" y="384"/>
            <a:chExt cx="2870" cy="960"/>
          </a:xfrm>
        </p:grpSpPr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2352" y="432"/>
              <a:ext cx="672" cy="864"/>
            </a:xfrm>
            <a:prstGeom prst="cube">
              <a:avLst>
                <a:gd name="adj" fmla="val 25000"/>
              </a:avLst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3072" y="624"/>
              <a:ext cx="6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kumimoji="1"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棱柱</a:t>
              </a:r>
            </a:p>
          </p:txBody>
        </p:sp>
        <p:grpSp>
          <p:nvGrpSpPr>
            <p:cNvPr id="11274" name="Group 10"/>
            <p:cNvGrpSpPr>
              <a:grpSpLocks/>
            </p:cNvGrpSpPr>
            <p:nvPr/>
          </p:nvGrpSpPr>
          <p:grpSpPr bwMode="auto">
            <a:xfrm>
              <a:off x="3840" y="384"/>
              <a:ext cx="864" cy="960"/>
              <a:chOff x="3888" y="384"/>
              <a:chExt cx="1200" cy="1248"/>
            </a:xfrm>
          </p:grpSpPr>
          <p:sp>
            <p:nvSpPr>
              <p:cNvPr id="11275" name="Freeform 11"/>
              <p:cNvSpPr>
                <a:spLocks/>
              </p:cNvSpPr>
              <p:nvPr/>
            </p:nvSpPr>
            <p:spPr bwMode="auto">
              <a:xfrm>
                <a:off x="4560" y="384"/>
                <a:ext cx="528" cy="1248"/>
              </a:xfrm>
              <a:custGeom>
                <a:avLst/>
                <a:gdLst>
                  <a:gd name="T0" fmla="*/ 0 w 444"/>
                  <a:gd name="T1" fmla="*/ 0 h 1251"/>
                  <a:gd name="T2" fmla="*/ 0 w 444"/>
                  <a:gd name="T3" fmla="*/ 1251 h 1251"/>
                  <a:gd name="T4" fmla="*/ 444 w 444"/>
                  <a:gd name="T5" fmla="*/ 895 h 1251"/>
                  <a:gd name="T6" fmla="*/ 0 w 444"/>
                  <a:gd name="T7" fmla="*/ 0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4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444" y="89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CCFF"/>
                  </a:gs>
                  <a:gs pos="100000">
                    <a:srgbClr val="6699FF"/>
                  </a:gs>
                </a:gsLst>
                <a:lin ang="0" scaled="1"/>
              </a:gra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276" name="Freeform 12"/>
              <p:cNvSpPr>
                <a:spLocks/>
              </p:cNvSpPr>
              <p:nvPr/>
            </p:nvSpPr>
            <p:spPr bwMode="auto">
              <a:xfrm>
                <a:off x="3888" y="392"/>
                <a:ext cx="671" cy="1240"/>
              </a:xfrm>
              <a:custGeom>
                <a:avLst/>
                <a:gdLst>
                  <a:gd name="T0" fmla="*/ 545 w 545"/>
                  <a:gd name="T1" fmla="*/ 0 h 1237"/>
                  <a:gd name="T2" fmla="*/ 0 w 545"/>
                  <a:gd name="T3" fmla="*/ 946 h 1237"/>
                  <a:gd name="T4" fmla="*/ 538 w 545"/>
                  <a:gd name="T5" fmla="*/ 1237 h 1237"/>
                  <a:gd name="T6" fmla="*/ 545 w 545"/>
                  <a:gd name="T7" fmla="*/ 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5" h="1237">
                    <a:moveTo>
                      <a:pt x="545" y="0"/>
                    </a:moveTo>
                    <a:lnTo>
                      <a:pt x="0" y="946"/>
                    </a:lnTo>
                    <a:lnTo>
                      <a:pt x="538" y="1237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66CCFF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1277" name="Group 13"/>
              <p:cNvGrpSpPr>
                <a:grpSpLocks/>
              </p:cNvGrpSpPr>
              <p:nvPr/>
            </p:nvGrpSpPr>
            <p:grpSpPr bwMode="auto">
              <a:xfrm>
                <a:off x="3888" y="384"/>
                <a:ext cx="1200" cy="1248"/>
                <a:chOff x="2906" y="269"/>
                <a:chExt cx="992" cy="1261"/>
              </a:xfrm>
            </p:grpSpPr>
            <p:sp>
              <p:nvSpPr>
                <p:cNvPr id="1127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906" y="269"/>
                  <a:ext cx="548" cy="9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79" name="Line 15"/>
                <p:cNvSpPr>
                  <a:spLocks noChangeShapeType="1"/>
                </p:cNvSpPr>
                <p:nvPr/>
              </p:nvSpPr>
              <p:spPr bwMode="auto">
                <a:xfrm>
                  <a:off x="2909" y="1215"/>
                  <a:ext cx="552" cy="3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80" name="Line 16"/>
                <p:cNvSpPr>
                  <a:spLocks noChangeShapeType="1"/>
                </p:cNvSpPr>
                <p:nvPr/>
              </p:nvSpPr>
              <p:spPr bwMode="auto">
                <a:xfrm>
                  <a:off x="3454" y="269"/>
                  <a:ext cx="0" cy="12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81" name="Line 17"/>
                <p:cNvSpPr>
                  <a:spLocks noChangeShapeType="1"/>
                </p:cNvSpPr>
                <p:nvPr/>
              </p:nvSpPr>
              <p:spPr bwMode="auto">
                <a:xfrm>
                  <a:off x="3447" y="269"/>
                  <a:ext cx="451" cy="90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8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461" y="1171"/>
                  <a:ext cx="437" cy="34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4656" y="624"/>
              <a:ext cx="5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棱锥</a:t>
              </a:r>
            </a:p>
          </p:txBody>
        </p:sp>
      </p:grp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3379291" y="2588096"/>
            <a:ext cx="4937125" cy="3505200"/>
            <a:chOff x="2352" y="1584"/>
            <a:chExt cx="3110" cy="2208"/>
          </a:xfrm>
        </p:grpSpPr>
        <p:sp>
          <p:nvSpPr>
            <p:cNvPr id="11285" name="AutoShape 21"/>
            <p:cNvSpPr>
              <a:spLocks noChangeArrowheads="1"/>
            </p:cNvSpPr>
            <p:nvPr/>
          </p:nvSpPr>
          <p:spPr bwMode="auto">
            <a:xfrm>
              <a:off x="2448" y="1680"/>
              <a:ext cx="672" cy="1008"/>
            </a:xfrm>
            <a:prstGeom prst="can">
              <a:avLst>
                <a:gd name="adj" fmla="val 37500"/>
              </a:avLst>
            </a:prstGeom>
            <a:gradFill rotWithShape="0">
              <a:gsLst>
                <a:gs pos="0">
                  <a:srgbClr val="996633"/>
                </a:gs>
                <a:gs pos="50000">
                  <a:srgbClr val="CCCC00"/>
                </a:gs>
                <a:gs pos="100000">
                  <a:srgbClr val="996633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3216" y="1968"/>
              <a:ext cx="6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kumimoji="1"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圆柱</a:t>
              </a:r>
            </a:p>
          </p:txBody>
        </p:sp>
        <p:grpSp>
          <p:nvGrpSpPr>
            <p:cNvPr id="11287" name="Group 23"/>
            <p:cNvGrpSpPr>
              <a:grpSpLocks/>
            </p:cNvGrpSpPr>
            <p:nvPr/>
          </p:nvGrpSpPr>
          <p:grpSpPr bwMode="auto">
            <a:xfrm>
              <a:off x="3888" y="1584"/>
              <a:ext cx="1480" cy="1152"/>
              <a:chOff x="3504" y="1776"/>
              <a:chExt cx="1480" cy="1152"/>
            </a:xfrm>
          </p:grpSpPr>
          <p:pic>
            <p:nvPicPr>
              <p:cNvPr id="11288" name="Picture 2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776"/>
                <a:ext cx="992" cy="1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289" name="Text Box 25"/>
              <p:cNvSpPr txBox="1">
                <a:spLocks noChangeArrowheads="1"/>
              </p:cNvSpPr>
              <p:nvPr/>
            </p:nvSpPr>
            <p:spPr bwMode="auto">
              <a:xfrm>
                <a:off x="4416" y="2160"/>
                <a:ext cx="56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kumimoji="1" lang="zh-CN" altLang="en-US" sz="28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</a:rPr>
                  <a:t>圆锥</a:t>
                </a:r>
              </a:p>
            </p:txBody>
          </p:sp>
        </p:grpSp>
        <p:sp>
          <p:nvSpPr>
            <p:cNvPr id="11290" name="Oval 26"/>
            <p:cNvSpPr>
              <a:spLocks noChangeArrowheads="1"/>
            </p:cNvSpPr>
            <p:nvPr/>
          </p:nvSpPr>
          <p:spPr bwMode="auto">
            <a:xfrm>
              <a:off x="2352" y="3072"/>
              <a:ext cx="763" cy="720"/>
            </a:xfrm>
            <a:prstGeom prst="ellipse">
              <a:avLst/>
            </a:prstGeom>
            <a:gradFill rotWithShape="0">
              <a:gsLst>
                <a:gs pos="0">
                  <a:srgbClr val="CCCC00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3168" y="3216"/>
              <a:ext cx="6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kumimoji="1"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圆球</a:t>
              </a:r>
            </a:p>
          </p:txBody>
        </p:sp>
        <p:graphicFrame>
          <p:nvGraphicFramePr>
            <p:cNvPr id="11292" name="Object 28"/>
            <p:cNvGraphicFramePr>
              <a:graphicFrameLocks noChangeAspect="1"/>
            </p:cNvGraphicFramePr>
            <p:nvPr/>
          </p:nvGraphicFramePr>
          <p:xfrm>
            <a:off x="3840" y="2976"/>
            <a:ext cx="1056" cy="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74" name="Image" r:id="rId4" imgW="3761384" imgH="2554183" progId="Photoshop.Image.4">
                    <p:embed/>
                  </p:oleObj>
                </mc:Choice>
                <mc:Fallback>
                  <p:oleObj name="Image" r:id="rId4" imgW="3761384" imgH="2554183" progId="Photoshop.Image.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9FCFC"/>
                            </a:clrFrom>
                            <a:clrTo>
                              <a:srgbClr val="F9FCF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976"/>
                          <a:ext cx="1056" cy="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CC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>
              <a:off x="4896" y="3120"/>
              <a:ext cx="5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圆环</a:t>
              </a:r>
            </a:p>
          </p:txBody>
        </p:sp>
      </p:grpSp>
      <p:sp>
        <p:nvSpPr>
          <p:cNvPr id="11294" name="AutoShape 30"/>
          <p:cNvSpPr>
            <a:spLocks/>
          </p:cNvSpPr>
          <p:nvPr/>
        </p:nvSpPr>
        <p:spPr bwMode="auto">
          <a:xfrm>
            <a:off x="2845891" y="3578696"/>
            <a:ext cx="381000" cy="2133600"/>
          </a:xfrm>
          <a:prstGeom prst="leftBrace">
            <a:avLst>
              <a:gd name="adj1" fmla="val 46667"/>
              <a:gd name="adj2" fmla="val 50000"/>
            </a:avLst>
          </a:prstGeom>
          <a:noFill/>
          <a:ln w="349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6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  <p:bldP spid="11270" grpId="0" animBg="1"/>
      <p:bldP spid="112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平面立体及其表面上的点和线</a:t>
            </a:r>
          </a:p>
        </p:txBody>
      </p:sp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占位符 1"/>
          <p:cNvSpPr txBox="1">
            <a:spLocks/>
          </p:cNvSpPr>
          <p:nvPr/>
        </p:nvSpPr>
        <p:spPr bwMode="auto">
          <a:xfrm>
            <a:off x="684213" y="1340768"/>
            <a:ext cx="8015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3.1.1</a:t>
            </a:r>
            <a:r>
              <a:rPr lang="zh-CN" altLang="en-US" sz="32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2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平面立体</a:t>
            </a:r>
            <a:endParaRPr lang="zh-CN" altLang="en-US" sz="32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98500" y="4653136"/>
            <a:ext cx="8316913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/>
              <a:t>平面立体各表面的交线为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直线</a:t>
            </a:r>
            <a:r>
              <a:rPr lang="zh-CN" altLang="en-US" dirty="0"/>
              <a:t>，称为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棱线</a:t>
            </a:r>
            <a:r>
              <a:rPr lang="zh-CN" altLang="en-US" dirty="0"/>
              <a:t>。</a:t>
            </a:r>
          </a:p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/>
              <a:t>棱线的交点称为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顶点</a:t>
            </a:r>
            <a:r>
              <a:rPr lang="zh-CN" altLang="en-US" dirty="0"/>
              <a:t>（三面相交必有一公共点）。</a:t>
            </a:r>
          </a:p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/>
              <a:t>若平面立体所有棱线互相平行，称为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棱柱</a:t>
            </a:r>
            <a:r>
              <a:rPr lang="zh-CN" altLang="en-US" dirty="0"/>
              <a:t>。</a:t>
            </a:r>
          </a:p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/>
              <a:t>若平面立体所有棱线交于一点，称为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棱锥</a:t>
            </a:r>
            <a:r>
              <a:rPr lang="zh-CN" altLang="en-US" dirty="0"/>
              <a:t>。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043110" y="1882084"/>
            <a:ext cx="7467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平面立体</a:t>
            </a:r>
            <a:r>
              <a:rPr lang="zh-CN" altLang="en-US" dirty="0"/>
              <a:t>：由若干平面所围成的几何体</a:t>
            </a:r>
            <a:r>
              <a:rPr lang="en-US" altLang="zh-CN" dirty="0" smtClean="0"/>
              <a:t>,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/>
              <a:t>          </a:t>
            </a:r>
            <a:r>
              <a:rPr lang="zh-CN" altLang="en-US" dirty="0" smtClean="0"/>
              <a:t>如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棱柱</a:t>
            </a:r>
            <a:r>
              <a:rPr lang="zh-CN" altLang="en-US" dirty="0" smtClean="0"/>
              <a:t>、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棱锥</a:t>
            </a:r>
            <a:r>
              <a:rPr lang="zh-CN" altLang="en-US" dirty="0" smtClean="0"/>
              <a:t>等。</a:t>
            </a:r>
            <a:endParaRPr lang="zh-CN" altLang="en-US" dirty="0"/>
          </a:p>
        </p:txBody>
      </p: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2590800" y="2924944"/>
            <a:ext cx="4556125" cy="1524000"/>
            <a:chOff x="2352" y="384"/>
            <a:chExt cx="2870" cy="960"/>
          </a:xfrm>
        </p:grpSpPr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>
              <a:off x="2352" y="432"/>
              <a:ext cx="672" cy="864"/>
            </a:xfrm>
            <a:prstGeom prst="cube">
              <a:avLst>
                <a:gd name="adj" fmla="val 25000"/>
              </a:avLst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3072" y="624"/>
              <a:ext cx="6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kumimoji="1"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棱柱</a:t>
              </a:r>
            </a:p>
          </p:txBody>
        </p:sp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3840" y="384"/>
              <a:ext cx="864" cy="960"/>
              <a:chOff x="3888" y="384"/>
              <a:chExt cx="1200" cy="1248"/>
            </a:xfrm>
          </p:grpSpPr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4560" y="384"/>
                <a:ext cx="528" cy="1248"/>
              </a:xfrm>
              <a:custGeom>
                <a:avLst/>
                <a:gdLst>
                  <a:gd name="T0" fmla="*/ 0 w 444"/>
                  <a:gd name="T1" fmla="*/ 0 h 1251"/>
                  <a:gd name="T2" fmla="*/ 0 w 444"/>
                  <a:gd name="T3" fmla="*/ 1251 h 1251"/>
                  <a:gd name="T4" fmla="*/ 444 w 444"/>
                  <a:gd name="T5" fmla="*/ 895 h 1251"/>
                  <a:gd name="T6" fmla="*/ 0 w 444"/>
                  <a:gd name="T7" fmla="*/ 0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4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444" y="89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CCFF"/>
                  </a:gs>
                  <a:gs pos="100000">
                    <a:srgbClr val="6699FF"/>
                  </a:gs>
                </a:gsLst>
                <a:lin ang="0" scaled="1"/>
              </a:gra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3888" y="392"/>
                <a:ext cx="671" cy="1240"/>
              </a:xfrm>
              <a:custGeom>
                <a:avLst/>
                <a:gdLst>
                  <a:gd name="T0" fmla="*/ 545 w 545"/>
                  <a:gd name="T1" fmla="*/ 0 h 1237"/>
                  <a:gd name="T2" fmla="*/ 0 w 545"/>
                  <a:gd name="T3" fmla="*/ 946 h 1237"/>
                  <a:gd name="T4" fmla="*/ 538 w 545"/>
                  <a:gd name="T5" fmla="*/ 1237 h 1237"/>
                  <a:gd name="T6" fmla="*/ 545 w 545"/>
                  <a:gd name="T7" fmla="*/ 0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5" h="1237">
                    <a:moveTo>
                      <a:pt x="545" y="0"/>
                    </a:moveTo>
                    <a:lnTo>
                      <a:pt x="0" y="946"/>
                    </a:lnTo>
                    <a:lnTo>
                      <a:pt x="538" y="1237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66CCFF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26" name="Group 12"/>
              <p:cNvGrpSpPr>
                <a:grpSpLocks/>
              </p:cNvGrpSpPr>
              <p:nvPr/>
            </p:nvGrpSpPr>
            <p:grpSpPr bwMode="auto">
              <a:xfrm>
                <a:off x="3888" y="384"/>
                <a:ext cx="1200" cy="1248"/>
                <a:chOff x="2906" y="269"/>
                <a:chExt cx="992" cy="1261"/>
              </a:xfrm>
            </p:grpSpPr>
            <p:sp>
              <p:nvSpPr>
                <p:cNvPr id="2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906" y="269"/>
                  <a:ext cx="548" cy="9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Line 14"/>
                <p:cNvSpPr>
                  <a:spLocks noChangeShapeType="1"/>
                </p:cNvSpPr>
                <p:nvPr/>
              </p:nvSpPr>
              <p:spPr bwMode="auto">
                <a:xfrm>
                  <a:off x="2909" y="1215"/>
                  <a:ext cx="552" cy="3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" name="Line 15"/>
                <p:cNvSpPr>
                  <a:spLocks noChangeShapeType="1"/>
                </p:cNvSpPr>
                <p:nvPr/>
              </p:nvSpPr>
              <p:spPr bwMode="auto">
                <a:xfrm>
                  <a:off x="3454" y="269"/>
                  <a:ext cx="0" cy="12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" name="Line 16"/>
                <p:cNvSpPr>
                  <a:spLocks noChangeShapeType="1"/>
                </p:cNvSpPr>
                <p:nvPr/>
              </p:nvSpPr>
              <p:spPr bwMode="auto">
                <a:xfrm>
                  <a:off x="3447" y="269"/>
                  <a:ext cx="451" cy="90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461" y="1171"/>
                  <a:ext cx="437" cy="34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4656" y="624"/>
              <a:ext cx="5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棱锥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9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  <p:bldP spid="17" grpId="0" build="p" autoUpdateAnimBg="0"/>
      <p:bldP spid="1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019419" y="1628800"/>
            <a:ext cx="75247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/>
              <a:t>平面立体的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投影</a:t>
            </a:r>
            <a:r>
              <a:rPr lang="zh-CN" altLang="en-US" dirty="0"/>
              <a:t>是平面立体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各表面投影的集合</a:t>
            </a:r>
            <a:r>
              <a:rPr lang="zh-CN" altLang="en-US" dirty="0"/>
              <a:t>；</a:t>
            </a:r>
          </a:p>
          <a:p>
            <a:r>
              <a:rPr lang="zh-CN" altLang="en-US" dirty="0"/>
              <a:t>    它是由直线段组成的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封闭图形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    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绘制</a:t>
            </a:r>
            <a:r>
              <a:rPr lang="zh-CN" altLang="en-US" dirty="0"/>
              <a:t>平面立体的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投影</a:t>
            </a:r>
            <a:r>
              <a:rPr lang="zh-CN" altLang="en-US" dirty="0"/>
              <a:t>，本质上就是绘制该立体所有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平面多边形表面的投影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/>
              <a:t>　</a:t>
            </a:r>
            <a:r>
              <a:rPr lang="zh-CN" altLang="en-US" dirty="0" smtClean="0"/>
              <a:t>　可</a:t>
            </a:r>
            <a:r>
              <a:rPr lang="zh-CN" altLang="en-US" dirty="0"/>
              <a:t>归结为绘制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各表面交线的投影</a:t>
            </a:r>
            <a:r>
              <a:rPr lang="zh-CN" altLang="en-US" dirty="0"/>
              <a:t>，也可归结为绘制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各顶点的投影</a:t>
            </a:r>
            <a:r>
              <a:rPr lang="zh-CN" altLang="en-US" dirty="0"/>
              <a:t>。</a:t>
            </a:r>
          </a:p>
        </p:txBody>
      </p:sp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平面立体的投影</a:t>
            </a:r>
          </a:p>
        </p:txBody>
      </p:sp>
    </p:spTree>
    <p:extLst>
      <p:ext uri="{BB962C8B-B14F-4D97-AF65-F5344CB8AC3E}">
        <p14:creationId xmlns:p14="http://schemas.microsoft.com/office/powerpoint/2010/main" val="19310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utoUpdateAnimBg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平面立体的投影</a:t>
            </a:r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755650" y="1484313"/>
            <a:ext cx="8137525" cy="4754562"/>
            <a:chOff x="476" y="845"/>
            <a:chExt cx="5126" cy="2995"/>
          </a:xfrm>
        </p:grpSpPr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76" y="845"/>
              <a:ext cx="5126" cy="29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981"/>
              <a:ext cx="2120" cy="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27584" y="1556792"/>
            <a:ext cx="1430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kumimoji="1" lang="zh-CN" altLang="en-US" sz="28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楷体_GB2312"/>
                <a:sym typeface="Symbol" pitchFamily="18" charset="2"/>
              </a:rPr>
              <a:t>三棱柱</a:t>
            </a:r>
            <a:endParaRPr kumimoji="1" lang="zh-CN" altLang="en-US" sz="2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  <a:cs typeface="楷体_GB2312"/>
              <a:sym typeface="Symbol" pitchFamily="18" charset="2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500563" y="1700213"/>
            <a:ext cx="4392612" cy="42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</a:pPr>
            <a:r>
              <a:rPr kumimoji="1" lang="en-US" altLang="zh-CN" sz="2400" b="1" dirty="0">
                <a:latin typeface="楷体_GB2312"/>
                <a:ea typeface="楷体_GB2312"/>
                <a:cs typeface="楷体_GB2312"/>
                <a:sym typeface="Symbol" pitchFamily="18" charset="2"/>
              </a:rPr>
              <a:t>①</a:t>
            </a:r>
            <a:r>
              <a:rPr kumimoji="1" lang="zh-CN" altLang="en-US" sz="2400" b="1" dirty="0">
                <a:ea typeface="楷体_GB2312"/>
                <a:cs typeface="楷体_GB2312"/>
                <a:sym typeface="Symbol" pitchFamily="18" charset="2"/>
              </a:rPr>
              <a:t>三棱柱</a:t>
            </a:r>
            <a:r>
              <a:rPr kumimoji="1" lang="zh-CN" altLang="en-US" sz="2400" b="1" dirty="0">
                <a:ea typeface="楷体_GB2312"/>
                <a:cs typeface="楷体_GB2312"/>
              </a:rPr>
              <a:t>由</a:t>
            </a:r>
            <a:r>
              <a:rPr kumimoji="1" lang="zh-CN" altLang="en-US" sz="2400" b="1" dirty="0">
                <a:solidFill>
                  <a:srgbClr val="0033CC"/>
                </a:solidFill>
                <a:ea typeface="楷体_GB2312"/>
                <a:cs typeface="楷体_GB2312"/>
              </a:rPr>
              <a:t>两个底面</a:t>
            </a:r>
            <a:r>
              <a:rPr kumimoji="1" lang="zh-CN" altLang="en-US" sz="2400" b="1" dirty="0">
                <a:ea typeface="楷体_GB2312"/>
                <a:cs typeface="楷体_GB2312"/>
              </a:rPr>
              <a:t>和</a:t>
            </a:r>
            <a:r>
              <a:rPr kumimoji="1" lang="zh-CN" altLang="en-US" sz="2400" b="1" dirty="0">
                <a:solidFill>
                  <a:srgbClr val="0033CC"/>
                </a:solidFill>
                <a:ea typeface="楷体_GB2312"/>
                <a:cs typeface="楷体_GB2312"/>
              </a:rPr>
              <a:t>三个侧棱面</a:t>
            </a:r>
            <a:r>
              <a:rPr kumimoji="1" lang="zh-CN" altLang="en-US" sz="2400" b="1" dirty="0">
                <a:ea typeface="楷体_GB2312"/>
                <a:cs typeface="楷体_GB2312"/>
              </a:rPr>
              <a:t>组成。</a:t>
            </a:r>
            <a:endParaRPr kumimoji="1" lang="zh-CN" altLang="en-US" sz="2400" b="1" dirty="0">
              <a:latin typeface="楷体_GB2312"/>
              <a:ea typeface="楷体_GB2312"/>
              <a:cs typeface="楷体_GB2312"/>
            </a:endParaRPr>
          </a:p>
          <a:p>
            <a:pPr algn="l">
              <a:spcBef>
                <a:spcPct val="10000"/>
              </a:spcBef>
            </a:pPr>
            <a:r>
              <a:rPr kumimoji="1" lang="zh-CN" altLang="en-US" sz="2400" b="1" dirty="0">
                <a:latin typeface="楷体_GB2312"/>
                <a:ea typeface="楷体_GB2312"/>
                <a:cs typeface="楷体_GB2312"/>
                <a:sym typeface="Symbol" pitchFamily="18" charset="2"/>
              </a:rPr>
              <a:t>②</a:t>
            </a:r>
            <a:r>
              <a:rPr kumimoji="1" lang="zh-CN" altLang="en-US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上下底面</a:t>
            </a:r>
            <a:r>
              <a:rPr kumimoji="1" lang="zh-CN" altLang="en-US" sz="2400" b="1" dirty="0">
                <a:latin typeface="楷体_GB2312"/>
                <a:ea typeface="楷体_GB2312"/>
                <a:cs typeface="楷体_GB2312"/>
                <a:sym typeface="Symbol" pitchFamily="18" charset="2"/>
              </a:rPr>
              <a:t>为</a:t>
            </a:r>
            <a:r>
              <a:rPr kumimoji="1" lang="zh-CN" altLang="en-US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水平面</a:t>
            </a:r>
            <a:r>
              <a:rPr kumimoji="1" lang="zh-CN" altLang="en-US" sz="2400" b="1" dirty="0">
                <a:latin typeface="楷体_GB2312"/>
                <a:ea typeface="楷体_GB2312"/>
                <a:cs typeface="楷体_GB2312"/>
                <a:sym typeface="Symbol" pitchFamily="18" charset="2"/>
              </a:rPr>
              <a:t>，</a:t>
            </a:r>
            <a:r>
              <a:rPr kumimoji="1" lang="zh-CN" altLang="en-US" sz="2400" b="1" dirty="0">
                <a:solidFill>
                  <a:schemeClr val="accent1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三个侧棱面</a:t>
            </a:r>
            <a:r>
              <a:rPr kumimoji="1" lang="zh-CN" altLang="en-US" sz="2400" b="1" dirty="0">
                <a:latin typeface="楷体_GB2312"/>
                <a:ea typeface="楷体_GB2312"/>
                <a:cs typeface="楷体_GB2312"/>
                <a:sym typeface="Symbol" pitchFamily="18" charset="2"/>
              </a:rPr>
              <a:t>为</a:t>
            </a:r>
            <a:r>
              <a:rPr lang="zh-CN" altLang="en-US" b="1" dirty="0">
                <a:solidFill>
                  <a:schemeClr val="accent1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铅垂面</a:t>
            </a:r>
            <a:r>
              <a:rPr kumimoji="1" lang="zh-CN" altLang="en-US" sz="2400" b="1" dirty="0">
                <a:latin typeface="楷体_GB2312"/>
                <a:ea typeface="楷体_GB2312"/>
                <a:cs typeface="楷体_GB2312"/>
                <a:sym typeface="Symbol" pitchFamily="18" charset="2"/>
              </a:rPr>
              <a:t>，</a:t>
            </a:r>
            <a:r>
              <a:rPr kumimoji="1" lang="zh-CN" altLang="en-US" sz="2400" b="1" dirty="0">
                <a:solidFill>
                  <a:srgbClr val="CC00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三条棱线</a:t>
            </a:r>
            <a:r>
              <a:rPr kumimoji="1" lang="zh-CN" altLang="en-US" sz="2400" b="1" dirty="0">
                <a:latin typeface="楷体_GB2312"/>
                <a:ea typeface="楷体_GB2312"/>
                <a:cs typeface="楷体_GB2312"/>
                <a:sym typeface="Symbol" pitchFamily="18" charset="2"/>
              </a:rPr>
              <a:t>为</a:t>
            </a:r>
            <a:r>
              <a:rPr kumimoji="1" lang="zh-CN" altLang="en-US" sz="2400" b="1" dirty="0">
                <a:solidFill>
                  <a:srgbClr val="CC00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铅垂线</a:t>
            </a:r>
            <a:r>
              <a:rPr kumimoji="1" lang="zh-CN" altLang="en-US" sz="2400" b="1" dirty="0">
                <a:latin typeface="楷体_GB2312"/>
                <a:ea typeface="楷体_GB2312"/>
                <a:cs typeface="楷体_GB2312"/>
              </a:rPr>
              <a:t>。</a:t>
            </a:r>
          </a:p>
          <a:p>
            <a:pPr algn="l">
              <a:spcBef>
                <a:spcPct val="10000"/>
              </a:spcBef>
            </a:pPr>
            <a:r>
              <a:rPr kumimoji="1" lang="zh-CN" altLang="en-US" sz="2400" b="1" dirty="0">
                <a:latin typeface="楷体_GB2312"/>
                <a:ea typeface="楷体_GB2312"/>
                <a:cs typeface="楷体_GB2312"/>
                <a:sym typeface="Symbol" pitchFamily="18" charset="2"/>
              </a:rPr>
              <a:t>③上下底面的</a:t>
            </a:r>
            <a:r>
              <a:rPr kumimoji="1" lang="en-US" altLang="zh-CN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H</a:t>
            </a:r>
            <a:r>
              <a:rPr kumimoji="1" lang="zh-CN" altLang="en-US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投影反映实形</a:t>
            </a:r>
            <a:r>
              <a:rPr kumimoji="1" lang="zh-CN" altLang="en-US" sz="2400" b="1" dirty="0">
                <a:latin typeface="楷体_GB2312"/>
                <a:ea typeface="楷体_GB2312"/>
                <a:cs typeface="楷体_GB2312"/>
                <a:sym typeface="Symbol" pitchFamily="18" charset="2"/>
              </a:rPr>
              <a:t>且重合为三角形，</a:t>
            </a:r>
            <a:r>
              <a:rPr kumimoji="1" lang="en-US" altLang="zh-CN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V</a:t>
            </a:r>
            <a:r>
              <a:rPr kumimoji="1" lang="zh-CN" altLang="en-US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、</a:t>
            </a:r>
            <a:r>
              <a:rPr kumimoji="1" lang="en-US" altLang="zh-CN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W</a:t>
            </a:r>
            <a:r>
              <a:rPr kumimoji="1" lang="zh-CN" altLang="en-US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</a:rPr>
              <a:t>面投影积聚成水平方向的直线段。</a:t>
            </a:r>
          </a:p>
          <a:p>
            <a:pPr algn="l">
              <a:spcBef>
                <a:spcPct val="10000"/>
              </a:spcBef>
            </a:pPr>
            <a:r>
              <a:rPr kumimoji="1" lang="zh-CN" altLang="en-US" sz="2400" b="1" dirty="0">
                <a:latin typeface="楷体_GB2312"/>
                <a:ea typeface="楷体_GB2312"/>
                <a:cs typeface="楷体_GB2312"/>
                <a:sym typeface="Symbol" pitchFamily="18" charset="2"/>
              </a:rPr>
              <a:t>④三条</a:t>
            </a:r>
            <a:r>
              <a:rPr kumimoji="1" lang="zh-CN" altLang="en-US" sz="2400" b="1" dirty="0">
                <a:ea typeface="楷体_GB2312"/>
                <a:cs typeface="楷体_GB2312"/>
              </a:rPr>
              <a:t>棱线的</a:t>
            </a:r>
            <a:r>
              <a:rPr kumimoji="1" lang="en-US" altLang="zh-CN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H</a:t>
            </a:r>
            <a:r>
              <a:rPr kumimoji="1" lang="zh-CN" altLang="en-US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投影积聚在三角形的三个顶点</a:t>
            </a:r>
            <a:r>
              <a:rPr kumimoji="1" lang="zh-CN" altLang="en-US" sz="2400" b="1" dirty="0">
                <a:latin typeface="楷体_GB2312"/>
                <a:ea typeface="楷体_GB2312"/>
                <a:cs typeface="楷体_GB2312"/>
                <a:sym typeface="Symbol" pitchFamily="18" charset="2"/>
              </a:rPr>
              <a:t>上，</a:t>
            </a:r>
            <a:r>
              <a:rPr kumimoji="1" lang="en-US" altLang="zh-CN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V</a:t>
            </a:r>
            <a:r>
              <a:rPr kumimoji="1" lang="zh-CN" altLang="en-US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、</a:t>
            </a:r>
            <a:r>
              <a:rPr kumimoji="1" lang="en-US" altLang="zh-CN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  <a:sym typeface="Symbol" pitchFamily="18" charset="2"/>
              </a:rPr>
              <a:t>W</a:t>
            </a:r>
            <a:r>
              <a:rPr kumimoji="1" lang="zh-CN" altLang="en-US" sz="2400" b="1" dirty="0">
                <a:solidFill>
                  <a:srgbClr val="0033CC"/>
                </a:solidFill>
                <a:latin typeface="楷体_GB2312"/>
                <a:ea typeface="楷体_GB2312"/>
                <a:cs typeface="楷体_GB2312"/>
              </a:rPr>
              <a:t>面投影为反映棱柱高的直线段</a:t>
            </a:r>
            <a:r>
              <a:rPr kumimoji="1" lang="zh-CN" altLang="en-US" sz="2400" b="1" dirty="0">
                <a:latin typeface="楷体_GB2312"/>
                <a:ea typeface="楷体_GB2312"/>
                <a:cs typeface="楷体_GB2312"/>
              </a:rPr>
              <a:t>。</a:t>
            </a:r>
          </a:p>
        </p:txBody>
      </p:sp>
      <p:sp>
        <p:nvSpPr>
          <p:cNvPr id="17" name="Rectangle 1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804988" y="6327775"/>
            <a:ext cx="2057400" cy="3968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1" lang="zh-CN" altLang="en-US" sz="2000" b="1">
                <a:latin typeface="楷体_GB2312"/>
                <a:ea typeface="楷体_GB2312"/>
                <a:cs typeface="楷体_GB2312"/>
              </a:rPr>
              <a:t>三棱柱模型</a:t>
            </a:r>
          </a:p>
        </p:txBody>
      </p:sp>
    </p:spTree>
    <p:extLst>
      <p:ext uri="{BB962C8B-B14F-4D97-AF65-F5344CB8AC3E}">
        <p14:creationId xmlns:p14="http://schemas.microsoft.com/office/powerpoint/2010/main" val="42407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/>
      <p:bldP spid="16" grpId="0" build="p" autoUpdateAnimBg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1331913" y="404813"/>
            <a:ext cx="662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zh-CN" altLang="en-US" sz="3200" b="1">
                <a:solidFill>
                  <a:srgbClr val="0033CC"/>
                </a:solidFill>
                <a:latin typeface="隶书" pitchFamily="49" charset="-122"/>
                <a:ea typeface="隶书" pitchFamily="49" charset="-122"/>
                <a:sym typeface="Symbol" pitchFamily="18" charset="2"/>
              </a:rPr>
              <a:t>展开后得到三棱柱的投影如下：</a:t>
            </a:r>
          </a:p>
        </p:txBody>
      </p:sp>
      <p:pic>
        <p:nvPicPr>
          <p:cNvPr id="22553" name="Picture 25" descr="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6858000" cy="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554" name="Object 26"/>
          <p:cNvGraphicFramePr>
            <a:graphicFrameLocks noChangeAspect="1"/>
          </p:cNvGraphicFramePr>
          <p:nvPr/>
        </p:nvGraphicFramePr>
        <p:xfrm>
          <a:off x="954088" y="1498600"/>
          <a:ext cx="7650162" cy="463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4" name="Image" r:id="rId4" imgW="7382986" imgH="4472997" progId="Photoshop.Image.7">
                  <p:embed/>
                </p:oleObj>
              </mc:Choice>
              <mc:Fallback>
                <p:oleObj name="Image" r:id="rId4" imgW="7382986" imgH="447299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1498600"/>
                        <a:ext cx="7650162" cy="4637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8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平面立体的投影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43608" y="1412776"/>
            <a:ext cx="1430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kumimoji="1" lang="zh-CN" altLang="en-US" sz="28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楷体_GB2312"/>
                <a:sym typeface="Symbol" pitchFamily="18" charset="2"/>
              </a:rPr>
              <a:t>六棱柱</a:t>
            </a:r>
            <a:endParaRPr kumimoji="1" lang="zh-CN" altLang="en-US" sz="2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  <a:cs typeface="楷体_GB2312"/>
              <a:sym typeface="Symbol" pitchFamily="18" charset="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35" name="ShockwaveFlash1" r:id="rId2" imgW="8209524" imgH="4032839"/>
        </mc:Choice>
        <mc:Fallback>
          <p:control name="ShockwaveFlash1" r:id="rId2" imgW="8209524" imgH="403283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2133600"/>
                  <a:ext cx="8208962" cy="4032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053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1"/>
          <p:cNvSpPr txBox="1">
            <a:spLocks/>
          </p:cNvSpPr>
          <p:nvPr/>
        </p:nvSpPr>
        <p:spPr bwMode="auto">
          <a:xfrm>
            <a:off x="971227" y="260350"/>
            <a:ext cx="748920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平面立体的投影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71363" y="1465620"/>
            <a:ext cx="1043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kumimoji="1" lang="zh-CN" altLang="en-US" sz="28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楷体_GB2312"/>
                <a:sym typeface="Symbol" pitchFamily="18" charset="2"/>
              </a:rPr>
              <a:t>棱锥</a:t>
            </a:r>
            <a:endParaRPr kumimoji="1" lang="zh-CN" altLang="en-US" sz="2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  <a:cs typeface="楷体_GB2312"/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15007" y="1370420"/>
            <a:ext cx="712879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algn="l"/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棱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线交于一点。常见的棱锥有三棱锥、四棱锥、五棱锥等。</a:t>
            </a:r>
          </a:p>
        </p:txBody>
      </p:sp>
      <p:sp>
        <p:nvSpPr>
          <p:cNvPr id="7" name="Rectangle 13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3192818" y="6309320"/>
            <a:ext cx="2057400" cy="396875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kumimoji="1" lang="zh-CN" altLang="en-US" sz="2000" b="1">
                <a:latin typeface="楷体_GB2312"/>
                <a:ea typeface="楷体_GB2312"/>
                <a:cs typeface="楷体_GB2312"/>
              </a:rPr>
              <a:t>三棱锥模型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484" name="ShockwaveFlash1" r:id="rId2" imgW="6769638" imgH="3958763"/>
        </mc:Choice>
        <mc:Fallback>
          <p:control name="ShockwaveFlash1" r:id="rId2" imgW="6769638" imgH="395876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2276475"/>
                  <a:ext cx="6769100" cy="3959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531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7331</TotalTime>
  <Words>834</Words>
  <Application>Microsoft Office PowerPoint</Application>
  <PresentationFormat>全屏显示(4:3)</PresentationFormat>
  <Paragraphs>136</Paragraphs>
  <Slides>23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默认设计模板</vt:lpstr>
      <vt:lpstr>Image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271</cp:revision>
  <dcterms:created xsi:type="dcterms:W3CDTF">2003-08-24T06:37:01Z</dcterms:created>
  <dcterms:modified xsi:type="dcterms:W3CDTF">2017-11-14T01:54:13Z</dcterms:modified>
</cp:coreProperties>
</file>