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75" r:id="rId3"/>
  </p:sldMasterIdLst>
  <p:notesMasterIdLst>
    <p:notesMasterId r:id="rId20"/>
  </p:notesMasterIdLst>
  <p:sldIdLst>
    <p:sldId id="261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60" r:id="rId12"/>
    <p:sldId id="265" r:id="rId13"/>
    <p:sldId id="279" r:id="rId14"/>
    <p:sldId id="280" r:id="rId15"/>
    <p:sldId id="281" r:id="rId16"/>
    <p:sldId id="277" r:id="rId17"/>
    <p:sldId id="278" r:id="rId18"/>
    <p:sldId id="268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33"/>
    <a:srgbClr val="00CCFF"/>
    <a:srgbClr val="00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8218BF-C04E-4686-B3FC-570B8584CBB3}" type="datetimeFigureOut">
              <a:rPr lang="zh-CN" altLang="en-US"/>
              <a:pPr>
                <a:defRPr/>
              </a:pPr>
              <a:t>2017/10/9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542BB3-CD2D-4DD7-ACDE-BAF64DC497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2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fld id="{535583B3-2874-45BB-988B-8E1099907AB4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60850" y="5237163"/>
            <a:ext cx="3325813" cy="520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75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167067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12740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9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82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20644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5" y="5283200"/>
            <a:ext cx="3325813" cy="53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690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286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70890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87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5" y="5283200"/>
            <a:ext cx="3325813" cy="53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269728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091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49275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zh-CN" smtClean="0">
                <a:ea typeface="宋体" charset="-122"/>
              </a:rPr>
              <a:t>     </a:t>
            </a:r>
            <a:r>
              <a:rPr lang="zh-CN" altLang="en-US" sz="1800" b="1" smtClean="0">
                <a:ea typeface="华文新魏" pitchFamily="2" charset="-122"/>
              </a:rPr>
              <a:t>机械制图</a:t>
            </a:r>
            <a:r>
              <a:rPr lang="zh-CN" altLang="en-US" smtClean="0">
                <a:ea typeface="宋体" charset="-122"/>
              </a:rPr>
              <a:t>            </a:t>
            </a:r>
            <a:r>
              <a:rPr lang="zh-CN" altLang="en-US" sz="1800" smtClean="0">
                <a:latin typeface="仿宋_GB2312" pitchFamily="49" charset="-122"/>
                <a:ea typeface="仿宋_GB2312" pitchFamily="49" charset="-122"/>
              </a:rPr>
              <a:t>绪       论</a:t>
            </a:r>
            <a:r>
              <a:rPr lang="zh-CN" altLang="en-US" smtClean="0">
                <a:ea typeface="宋体" charset="-122"/>
              </a:rPr>
              <a:t>            </a:t>
            </a:r>
            <a:r>
              <a:rPr lang="zh-CN" altLang="en-US" sz="1800" smtClean="0"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smtClean="0">
                <a:latin typeface="宋体" charset="-122"/>
                <a:ea typeface="宋体" charset="-122"/>
              </a:rPr>
              <a:t>     </a:t>
            </a:r>
          </a:p>
        </p:txBody>
      </p:sp>
      <p:sp>
        <p:nvSpPr>
          <p:cNvPr id="1027" name="Rectangle 21"/>
          <p:cNvSpPr>
            <a:spLocks noChangeArrowheads="1"/>
          </p:cNvSpPr>
          <p:nvPr userDrawn="1"/>
        </p:nvSpPr>
        <p:spPr bwMode="auto">
          <a:xfrm>
            <a:off x="-36513" y="0"/>
            <a:ext cx="457201" cy="6858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-4763" y="0"/>
            <a:ext cx="554038" cy="685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solidFill>
                  <a:srgbClr val="000000"/>
                </a:solidFill>
                <a:ea typeface="华文新魏" pitchFamily="2" charset="-122"/>
              </a:rPr>
              <a:t> 机械制图</a:t>
            </a:r>
            <a:r>
              <a:rPr lang="zh-CN" altLang="en-US" dirty="0" smtClean="0">
                <a:solidFill>
                  <a:srgbClr val="000000"/>
                </a:solidFill>
                <a:ea typeface="宋体" charset="-122"/>
              </a:rPr>
              <a:t>  </a:t>
            </a:r>
            <a:r>
              <a:rPr lang="zh-CN" altLang="en-US" sz="1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第</a:t>
            </a:r>
            <a:r>
              <a:rPr lang="en-US" altLang="zh-CN" sz="1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1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章　制图基本知识和基本技能</a:t>
            </a:r>
            <a:r>
              <a:rPr lang="zh-CN" altLang="en-US" dirty="0" smtClean="0">
                <a:solidFill>
                  <a:srgbClr val="000000"/>
                </a:solidFill>
                <a:ea typeface="宋体" charset="-122"/>
              </a:rPr>
              <a:t>  </a:t>
            </a:r>
            <a:r>
              <a:rPr lang="zh-CN" altLang="en-US" sz="1800" dirty="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dirty="0" smtClean="0">
                <a:solidFill>
                  <a:srgbClr val="000000"/>
                </a:solidFill>
                <a:latin typeface="宋体" charset="-122"/>
                <a:ea typeface="宋体" charset="-122"/>
              </a:rPr>
              <a:t> </a:t>
            </a:r>
          </a:p>
        </p:txBody>
      </p:sp>
      <p:sp>
        <p:nvSpPr>
          <p:cNvPr id="2051" name="Rectangle 21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3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-4763" y="0"/>
            <a:ext cx="554038" cy="685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solidFill>
                  <a:srgbClr val="000000"/>
                </a:solidFill>
                <a:ea typeface="华文新魏" pitchFamily="2" charset="-122"/>
              </a:rPr>
              <a:t> 机械制图</a:t>
            </a:r>
            <a:r>
              <a:rPr lang="zh-CN" altLang="en-US" dirty="0" smtClean="0">
                <a:solidFill>
                  <a:srgbClr val="000000"/>
                </a:solidFill>
                <a:ea typeface="宋体" charset="-122"/>
              </a:rPr>
              <a:t>  </a:t>
            </a:r>
            <a:r>
              <a:rPr lang="zh-CN" altLang="en-US" sz="1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第</a:t>
            </a:r>
            <a:r>
              <a:rPr lang="en-US" altLang="zh-CN" sz="1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1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章　制图基本知识和基本技能</a:t>
            </a:r>
            <a:r>
              <a:rPr lang="zh-CN" altLang="en-US" dirty="0" smtClean="0">
                <a:solidFill>
                  <a:srgbClr val="000000"/>
                </a:solidFill>
                <a:ea typeface="宋体" charset="-122"/>
              </a:rPr>
              <a:t>  </a:t>
            </a:r>
            <a:r>
              <a:rPr lang="zh-CN" altLang="en-US" sz="1800" dirty="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dirty="0" smtClean="0">
                <a:solidFill>
                  <a:srgbClr val="000000"/>
                </a:solidFill>
                <a:latin typeface="宋体" charset="-122"/>
                <a:ea typeface="宋体" charset="-122"/>
              </a:rPr>
              <a:t> </a:t>
            </a:r>
          </a:p>
        </p:txBody>
      </p:sp>
      <p:sp>
        <p:nvSpPr>
          <p:cNvPr id="2051" name="Rectangle 21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4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123" name="WordArt 17" descr="白色大理石"/>
          <p:cNvSpPr>
            <a:spLocks noChangeArrowheads="1" noChangeShapeType="1" noTextEdit="1"/>
          </p:cNvSpPr>
          <p:nvPr/>
        </p:nvSpPr>
        <p:spPr bwMode="auto">
          <a:xfrm>
            <a:off x="2627313" y="836613"/>
            <a:ext cx="41036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绪   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00113" y="1603375"/>
            <a:ext cx="80645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/>
              <a:t>严格遵守机械制图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国家标准</a:t>
            </a:r>
            <a:r>
              <a:rPr lang="zh-CN" altLang="en-US" dirty="0" smtClean="0"/>
              <a:t>的规定，并学会查阅有关标准和资料的方法；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3125" y="4941888"/>
            <a:ext cx="77724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defRPr/>
            </a:pP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不断改进</a:t>
            </a:r>
            <a:r>
              <a:rPr lang="zh-CN" altLang="en-US" dirty="0" smtClean="0"/>
              <a:t>自学方法，准确地使用制图有关资料，提高独立工作能力和自学能力。</a:t>
            </a:r>
          </a:p>
        </p:txBody>
      </p:sp>
      <p:sp>
        <p:nvSpPr>
          <p:cNvPr id="14341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本课程的学习方法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73125" y="2963863"/>
            <a:ext cx="77343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图样是重要的技术文件，绘图和读图的差错都会带来损失。所以在做习题和作业时，应培养</a:t>
            </a:r>
            <a:r>
              <a:rPr lang="zh-CN" altLang="en-US" dirty="0" smtClean="0"/>
              <a:t>认真负责</a:t>
            </a:r>
            <a:r>
              <a:rPr lang="zh-CN" altLang="en-US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的工作态度和</a:t>
            </a:r>
            <a:r>
              <a:rPr lang="zh-CN" altLang="en-US" dirty="0" smtClean="0"/>
              <a:t>严谨细致</a:t>
            </a:r>
            <a:r>
              <a:rPr lang="zh-CN" altLang="en-US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的工作作风；</a:t>
            </a:r>
            <a:endParaRPr lang="zh-CN" altLang="en-US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89" name="Picture 3" descr="26"/>
          <p:cNvPicPr>
            <a:picLocks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36775" y="1412875"/>
            <a:ext cx="60991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铅笔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(2B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HB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2H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各一支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圆规（大、小圆规各一套）；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三角板一付（规格为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15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至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20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厘米）； 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削铅笔刀；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橡皮；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透明胶纸（固定图纸）；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量角器（测量角度）；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擦图片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修改图线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；</a:t>
            </a:r>
          </a:p>
          <a:p>
            <a:pPr marL="457200" indent="-457200" algn="l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曲线板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绘制非圆曲线</a:t>
            </a:r>
            <a:r>
              <a:rPr lang="en-US" altLang="zh-CN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楷体_GB2312" pitchFamily="49" charset="-122"/>
              </a:rPr>
              <a:t>。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88988" y="1644650"/>
            <a:ext cx="1282700" cy="1036638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800">
                <a:solidFill>
                  <a:srgbClr val="FFFF66"/>
                </a:solidFill>
                <a:ea typeface="华文行楷" pitchFamily="2" charset="-122"/>
              </a:rPr>
              <a:t>买</a:t>
            </a:r>
          </a:p>
        </p:txBody>
      </p:sp>
      <p:sp>
        <p:nvSpPr>
          <p:cNvPr id="140292" name="Rectangle 11"/>
          <p:cNvSpPr>
            <a:spLocks noChangeArrowheads="1"/>
          </p:cNvSpPr>
          <p:nvPr/>
        </p:nvSpPr>
        <p:spPr bwMode="auto">
          <a:xfrm>
            <a:off x="2843213" y="417513"/>
            <a:ext cx="3562350" cy="525462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需购买的绘图用品</a:t>
            </a:r>
          </a:p>
        </p:txBody>
      </p:sp>
    </p:spTree>
    <p:extLst>
      <p:ext uri="{BB962C8B-B14F-4D97-AF65-F5344CB8AC3E}">
        <p14:creationId xmlns:p14="http://schemas.microsoft.com/office/powerpoint/2010/main" val="380058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3" descr="26"/>
          <p:cNvPicPr>
            <a:picLocks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AutoShape 5"/>
          <p:cNvSpPr>
            <a:spLocks noChangeArrowheads="1"/>
          </p:cNvSpPr>
          <p:nvPr/>
        </p:nvSpPr>
        <p:spPr bwMode="auto">
          <a:xfrm>
            <a:off x="788988" y="1644650"/>
            <a:ext cx="1282700" cy="1036638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800">
                <a:solidFill>
                  <a:srgbClr val="FFFF66"/>
                </a:solidFill>
                <a:ea typeface="华文行楷" pitchFamily="2" charset="-122"/>
              </a:rPr>
              <a:t>买</a:t>
            </a:r>
          </a:p>
        </p:txBody>
      </p:sp>
      <p:sp>
        <p:nvSpPr>
          <p:cNvPr id="141315" name="Rectangle 11"/>
          <p:cNvSpPr>
            <a:spLocks noChangeArrowheads="1"/>
          </p:cNvSpPr>
          <p:nvPr/>
        </p:nvSpPr>
        <p:spPr bwMode="auto">
          <a:xfrm>
            <a:off x="2843213" y="417513"/>
            <a:ext cx="3562350" cy="525462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需购买的绘图用品</a:t>
            </a:r>
          </a:p>
        </p:txBody>
      </p:sp>
      <p:pic>
        <p:nvPicPr>
          <p:cNvPr id="10" name="Picture 4" descr="http://img01.hc360.cn/01/busin/175/899/b/01-17589954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751" t="3741" r="4430" b="5403"/>
          <a:stretch>
            <a:fillRect/>
          </a:stretch>
        </p:blipFill>
        <p:spPr bwMode="auto">
          <a:xfrm>
            <a:off x="2262188" y="1844675"/>
            <a:ext cx="6269037" cy="432117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9278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1"/>
          <p:cNvSpPr txBox="1">
            <a:spLocks/>
          </p:cNvSpPr>
          <p:nvPr/>
        </p:nvSpPr>
        <p:spPr bwMode="auto">
          <a:xfrm>
            <a:off x="2267744" y="5654253"/>
            <a:ext cx="57070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zh-CN" altLang="en-US" sz="3200" b="1" dirty="0" smtClean="0">
                <a:solidFill>
                  <a:srgbClr val="3333CC"/>
                </a:solidFill>
                <a:latin typeface="隶书" pitchFamily="49" charset="-122"/>
                <a:ea typeface="隶书" pitchFamily="49" charset="-122"/>
              </a:rPr>
              <a:t>曲线板</a:t>
            </a:r>
            <a:r>
              <a:rPr lang="zh-CN" altLang="en-US" sz="3200" b="1" dirty="0">
                <a:solidFill>
                  <a:srgbClr val="3333CC"/>
                </a:solidFill>
                <a:latin typeface="隶书" pitchFamily="49" charset="-122"/>
                <a:ea typeface="隶书" pitchFamily="49" charset="-122"/>
              </a:rPr>
              <a:t>（绘制非圆曲线）</a:t>
            </a:r>
          </a:p>
          <a:p>
            <a:pPr algn="l" eaLnBrk="0" hangingPunct="0">
              <a:spcBef>
                <a:spcPct val="20000"/>
              </a:spcBef>
            </a:pPr>
            <a:endParaRPr lang="zh-CN" altLang="en-US" sz="3200" b="1" dirty="0">
              <a:solidFill>
                <a:srgbClr val="3333CC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7" name="Picture 6" descr="curve2"/>
          <p:cNvPicPr>
            <a:picLocks noChangeAspect="1" noChangeArrowheads="1"/>
          </p:cNvPicPr>
          <p:nvPr/>
        </p:nvPicPr>
        <p:blipFill>
          <a:blip r:embed="rId2"/>
          <a:srcRect l="8519" t="1111" r="4074" b="2592"/>
          <a:stretch>
            <a:fillRect/>
          </a:stretch>
        </p:blipFill>
        <p:spPr bwMode="auto">
          <a:xfrm>
            <a:off x="2987824" y="1470707"/>
            <a:ext cx="3644900" cy="40147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" name="Picture 3" descr="26"/>
          <p:cNvPicPr>
            <a:picLocks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843213" y="417513"/>
            <a:ext cx="3562350" cy="525462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需购买的绘图用品</a:t>
            </a:r>
          </a:p>
        </p:txBody>
      </p:sp>
    </p:spTree>
    <p:extLst>
      <p:ext uri="{BB962C8B-B14F-4D97-AF65-F5344CB8AC3E}">
        <p14:creationId xmlns:p14="http://schemas.microsoft.com/office/powerpoint/2010/main" val="8799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占位符 1"/>
          <p:cNvSpPr txBox="1">
            <a:spLocks/>
          </p:cNvSpPr>
          <p:nvPr/>
        </p:nvSpPr>
        <p:spPr bwMode="auto">
          <a:xfrm>
            <a:off x="1314450" y="333375"/>
            <a:ext cx="50577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课程的考核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879475" y="1671638"/>
            <a:ext cx="730567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sz="2800" b="1" kern="0" dirty="0">
                <a:solidFill>
                  <a:srgbClr val="0000CC"/>
                </a:solidFill>
                <a:latin typeface="隶书" pitchFamily="49" charset="-122"/>
                <a:ea typeface="隶书" pitchFamily="49" charset="-122"/>
              </a:rPr>
              <a:t>平时成绩</a:t>
            </a:r>
            <a:r>
              <a:rPr kumimoji="0" lang="zh-CN" altLang="en-US" sz="2800" b="1" kern="0" dirty="0">
                <a:solidFill>
                  <a:srgbClr val="000000"/>
                </a:solidFill>
                <a:latin typeface="楷体_GB2312" pitchFamily="49" charset="-122"/>
              </a:rPr>
              <a:t>和</a:t>
            </a:r>
            <a:r>
              <a:rPr kumimoji="0" lang="zh-CN" altLang="en-US" sz="2800" b="1" kern="0" dirty="0">
                <a:solidFill>
                  <a:srgbClr val="0000CC"/>
                </a:solidFill>
                <a:latin typeface="隶书" pitchFamily="49" charset="-122"/>
                <a:ea typeface="隶书" pitchFamily="49" charset="-122"/>
              </a:rPr>
              <a:t>期末考试</a:t>
            </a:r>
            <a:endParaRPr kumimoji="0" lang="zh-CN" altLang="en-US" sz="2800" b="1" kern="0" dirty="0">
              <a:solidFill>
                <a:srgbClr val="000000"/>
              </a:solidFill>
              <a:latin typeface="楷体_GB2312" pitchFamily="49" charset="-122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1225" y="2471738"/>
            <a:ext cx="7621588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sz="2800" b="1" kern="0" dirty="0">
                <a:solidFill>
                  <a:srgbClr val="0000CC"/>
                </a:solidFill>
                <a:latin typeface="隶书" pitchFamily="49" charset="-122"/>
                <a:ea typeface="隶书" pitchFamily="49" charset="-122"/>
              </a:rPr>
              <a:t>平时成绩</a:t>
            </a:r>
            <a:r>
              <a:rPr kumimoji="0" lang="en-US" altLang="zh-CN" sz="2800" b="1" kern="0" dirty="0">
                <a:solidFill>
                  <a:srgbClr val="000000"/>
                </a:solidFill>
                <a:latin typeface="楷体_GB2312" pitchFamily="49" charset="-122"/>
              </a:rPr>
              <a:t>30</a:t>
            </a:r>
            <a:r>
              <a:rPr kumimoji="0" lang="zh-CN" altLang="en-US" sz="2800" b="1" kern="0" dirty="0">
                <a:solidFill>
                  <a:srgbClr val="000000"/>
                </a:solidFill>
                <a:latin typeface="楷体_GB2312" pitchFamily="49" charset="-122"/>
              </a:rPr>
              <a:t>％：</a:t>
            </a:r>
          </a:p>
          <a:p>
            <a:pPr marL="533400" indent="-533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sz="2800" b="1" kern="0" dirty="0">
                <a:solidFill>
                  <a:srgbClr val="000000"/>
                </a:solidFill>
                <a:latin typeface="楷体_GB2312" pitchFamily="49" charset="-122"/>
              </a:rPr>
              <a:t>    平时上课出勤、表现及</a:t>
            </a: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</a:rPr>
              <a:t>作业</a:t>
            </a:r>
            <a:endParaRPr kumimoji="0" lang="zh-CN" altLang="en-US" sz="2800" b="1" kern="0" dirty="0">
              <a:solidFill>
                <a:srgbClr val="000000"/>
              </a:solidFill>
              <a:latin typeface="楷体_GB2312" pitchFamily="49" charset="-122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930275" y="4225925"/>
            <a:ext cx="7305675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sz="2800" b="1" kern="0" dirty="0">
                <a:solidFill>
                  <a:srgbClr val="0000CC"/>
                </a:solidFill>
                <a:latin typeface="隶书" pitchFamily="49" charset="-122"/>
                <a:ea typeface="隶书" pitchFamily="49" charset="-122"/>
              </a:rPr>
              <a:t>期末考试</a:t>
            </a:r>
            <a:r>
              <a:rPr kumimoji="0" lang="zh-CN" altLang="en-US" sz="2800" b="1" kern="0" dirty="0">
                <a:solidFill>
                  <a:srgbClr val="000000"/>
                </a:solidFill>
                <a:latin typeface="楷体_GB2312" pitchFamily="49" charset="-122"/>
              </a:rPr>
              <a:t>（闭卷）：</a:t>
            </a:r>
            <a:r>
              <a:rPr kumimoji="0" lang="en-US" altLang="zh-CN" sz="2800" b="1" kern="0" dirty="0">
                <a:solidFill>
                  <a:srgbClr val="000000"/>
                </a:solidFill>
                <a:latin typeface="楷体_GB2312" pitchFamily="49" charset="-122"/>
              </a:rPr>
              <a:t>70</a:t>
            </a:r>
            <a:r>
              <a:rPr kumimoji="0" lang="zh-CN" altLang="en-US" sz="2800" b="1" kern="0" dirty="0">
                <a:solidFill>
                  <a:srgbClr val="000000"/>
                </a:solidFill>
                <a:latin typeface="楷体_GB2312" pitchFamily="49" charset="-122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49325" y="20637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课件邮箱：</a:t>
            </a:r>
          </a:p>
        </p:txBody>
      </p:sp>
      <p:pic>
        <p:nvPicPr>
          <p:cNvPr id="16387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9144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2501" name="Rectangle 5"/>
          <p:cNvSpPr>
            <a:spLocks noChangeArrowheads="1"/>
          </p:cNvSpPr>
          <p:nvPr/>
        </p:nvSpPr>
        <p:spPr bwMode="auto">
          <a:xfrm>
            <a:off x="2051050" y="3213100"/>
            <a:ext cx="58340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/>
            <a:r>
              <a:rPr lang="zh-CN" altLang="en-US" sz="3200" b="1">
                <a:solidFill>
                  <a:schemeClr val="accent2"/>
                </a:solidFill>
                <a:ea typeface="隶书" pitchFamily="49" charset="-122"/>
              </a:rPr>
              <a:t>密码：</a:t>
            </a:r>
            <a:r>
              <a:rPr lang="en-US" altLang="zh-CN" sz="3200" b="1">
                <a:solidFill>
                  <a:schemeClr val="accent2"/>
                </a:solidFill>
                <a:ea typeface="隶书" pitchFamily="49" charset="-122"/>
              </a:rPr>
              <a:t>jixiezhitu</a:t>
            </a:r>
          </a:p>
          <a:p>
            <a:pPr lvl="2" algn="l"/>
            <a:r>
              <a:rPr lang="zh-CN" altLang="en-US" sz="3200" b="1">
                <a:solidFill>
                  <a:schemeClr val="accent2"/>
                </a:solidFill>
                <a:ea typeface="隶书" pitchFamily="49" charset="-122"/>
              </a:rPr>
              <a:t>（</a:t>
            </a:r>
            <a:r>
              <a:rPr lang="zh-CN" altLang="en-US" sz="3200" b="1">
                <a:solidFill>
                  <a:schemeClr val="accent2"/>
                </a:solidFill>
                <a:latin typeface="Arial" charset="0"/>
                <a:ea typeface="隶书" pitchFamily="49" charset="-122"/>
              </a:rPr>
              <a:t>“机械制图”</a:t>
            </a:r>
            <a:r>
              <a:rPr lang="zh-CN" altLang="en-US" sz="3200" b="1">
                <a:solidFill>
                  <a:schemeClr val="accent2"/>
                </a:solidFill>
                <a:ea typeface="隶书" pitchFamily="49" charset="-122"/>
              </a:rPr>
              <a:t>全拼）</a:t>
            </a:r>
          </a:p>
          <a:p>
            <a:pPr lvl="2" algn="l"/>
            <a:endParaRPr lang="en-US" altLang="zh-CN" sz="3200" b="1">
              <a:solidFill>
                <a:schemeClr val="accent2"/>
              </a:solidFill>
              <a:latin typeface="楷体_GB2312" pitchFamily="49" charset="-122"/>
              <a:ea typeface="隶书" pitchFamily="49" charset="-122"/>
            </a:endParaRPr>
          </a:p>
        </p:txBody>
      </p:sp>
      <p:sp>
        <p:nvSpPr>
          <p:cNvPr id="362503" name="Rectangle 7"/>
          <p:cNvSpPr>
            <a:spLocks noChangeArrowheads="1"/>
          </p:cNvSpPr>
          <p:nvPr/>
        </p:nvSpPr>
        <p:spPr bwMode="auto">
          <a:xfrm>
            <a:off x="835025" y="1336675"/>
            <a:ext cx="68199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en-US" altLang="zh-CN" sz="4800" b="1">
                <a:latin typeface="华文楷体" pitchFamily="2" charset="-122"/>
                <a:ea typeface="华文楷体" pitchFamily="2" charset="-122"/>
              </a:rPr>
              <a:t>fosu_zhitu@163.com</a:t>
            </a:r>
          </a:p>
        </p:txBody>
      </p:sp>
      <p:sp>
        <p:nvSpPr>
          <p:cNvPr id="362504" name="AutoShape 8"/>
          <p:cNvSpPr>
            <a:spLocks noChangeArrowheads="1"/>
          </p:cNvSpPr>
          <p:nvPr/>
        </p:nvSpPr>
        <p:spPr bwMode="auto">
          <a:xfrm>
            <a:off x="860425" y="2466975"/>
            <a:ext cx="1079500" cy="863600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密码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1" grpId="0"/>
      <p:bldP spid="3625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  <p:pic>
        <p:nvPicPr>
          <p:cNvPr id="614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973138" y="3644900"/>
            <a:ext cx="755967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lnSpc>
                <a:spcPct val="125000"/>
              </a:lnSpc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</a:rPr>
              <a:t>所谓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工程图样</a:t>
            </a:r>
            <a:r>
              <a:rPr lang="zh-CN" altLang="en-US" dirty="0" smtClean="0">
                <a:solidFill>
                  <a:schemeClr val="tx1"/>
                </a:solidFill>
              </a:rPr>
              <a:t>，即准确表达物体形状、尺寸及其技术要求的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图形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71550" y="1404938"/>
            <a:ext cx="7561263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25000"/>
              </a:lnSpc>
              <a:defRPr/>
            </a:pPr>
            <a:r>
              <a:rPr lang="en-US" altLang="zh-CN" sz="2800" b="1" dirty="0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本课程研究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绘制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阅读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机械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工程图样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的原理和方法，培养学生的空间想象、分析和构思能力，是一门既有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系统理论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，又有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较强实践性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的技术基础课。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971550" y="4941888"/>
            <a:ext cx="755967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lnSpc>
                <a:spcPct val="125000"/>
              </a:lnSpc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　　工程图样</a:t>
            </a:r>
            <a:r>
              <a:rPr lang="zh-CN" altLang="en-US" dirty="0" smtClean="0">
                <a:solidFill>
                  <a:schemeClr val="tx1"/>
                </a:solidFill>
              </a:rPr>
              <a:t>是一种工程界的技术语言，每个工程技术人员都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必须掌握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utoUpdateAnimBg="0"/>
      <p:bldP spid="9" grpId="0"/>
      <p:bldP spid="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5"/>
          <p:cNvSpPr>
            <a:spLocks noChangeArrowheads="1"/>
          </p:cNvSpPr>
          <p:nvPr/>
        </p:nvSpPr>
        <p:spPr bwMode="auto">
          <a:xfrm>
            <a:off x="1476375" y="2959100"/>
            <a:ext cx="1150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331913" y="5445125"/>
            <a:ext cx="7031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球阀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是管道系统中控制流量和启闭的部件。</a:t>
            </a:r>
          </a:p>
        </p:txBody>
      </p:sp>
      <p:pic>
        <p:nvPicPr>
          <p:cNvPr id="8" name="Picture 2" descr="qiufa剖视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398" t="4079" r="6430" b="10976"/>
          <a:stretch>
            <a:fillRect/>
          </a:stretch>
        </p:blipFill>
        <p:spPr bwMode="auto">
          <a:xfrm>
            <a:off x="2339975" y="1514475"/>
            <a:ext cx="4664075" cy="37719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</p:spPr>
      </p:pic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684213" y="14938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6"/>
          <p:cNvSpPr>
            <a:spLocks noChangeArrowheads="1"/>
          </p:cNvSpPr>
          <p:nvPr/>
        </p:nvSpPr>
        <p:spPr bwMode="auto">
          <a:xfrm>
            <a:off x="684213" y="14938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pic>
        <p:nvPicPr>
          <p:cNvPr id="12" name="Picture 2" descr="qiufa剖视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398" t="4079" r="6430" b="10976"/>
          <a:stretch>
            <a:fillRect/>
          </a:stretch>
        </p:blipFill>
        <p:spPr bwMode="auto">
          <a:xfrm>
            <a:off x="539750" y="3357563"/>
            <a:ext cx="2136775" cy="17272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5" y="1489075"/>
            <a:ext cx="6159500" cy="47482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042988" y="3652838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>
                    <a:alpha val="50195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990033"/>
                </a:solidFill>
                <a:ea typeface="隶书" pitchFamily="49" charset="-122"/>
              </a:rPr>
              <a:t>画图</a:t>
            </a:r>
            <a:endParaRPr lang="zh-CN" altLang="en-US" sz="3200">
              <a:solidFill>
                <a:srgbClr val="990033"/>
              </a:solidFill>
              <a:ea typeface="黑体" pitchFamily="2" charset="-122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057275" y="4217988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>
                    <a:alpha val="50195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990033"/>
                </a:solidFill>
                <a:ea typeface="隶书" pitchFamily="49" charset="-122"/>
              </a:rPr>
              <a:t>读图</a:t>
            </a:r>
            <a:endParaRPr lang="zh-CN" altLang="en-US" sz="3200">
              <a:solidFill>
                <a:srgbClr val="990033"/>
              </a:solidFill>
              <a:ea typeface="黑体" pitchFamily="2" charset="-122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1804988" y="4181475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H="1">
            <a:off x="1785938" y="4333875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2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6"/>
          <p:cNvSpPr>
            <a:spLocks noChangeArrowheads="1"/>
          </p:cNvSpPr>
          <p:nvPr/>
        </p:nvSpPr>
        <p:spPr bwMode="auto">
          <a:xfrm>
            <a:off x="684213" y="14938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pic>
        <p:nvPicPr>
          <p:cNvPr id="6" name="Picture 2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1700213"/>
            <a:ext cx="6159500" cy="447833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qiufa剖视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398" t="4079" r="6430" b="10976"/>
          <a:stretch>
            <a:fillRect/>
          </a:stretch>
        </p:blipFill>
        <p:spPr bwMode="auto">
          <a:xfrm>
            <a:off x="539750" y="3357563"/>
            <a:ext cx="2136775" cy="17272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</p:spPr>
      </p:pic>
      <p:sp>
        <p:nvSpPr>
          <p:cNvPr id="9222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71550" y="1404938"/>
            <a:ext cx="75612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本课程的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基本内容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>
            <a:off x="1130300" y="2324100"/>
            <a:ext cx="215900" cy="3294063"/>
          </a:xfrm>
          <a:prstGeom prst="leftBrace">
            <a:avLst>
              <a:gd name="adj1" fmla="val 90343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1458913" y="2324100"/>
            <a:ext cx="1889125" cy="46196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制图基础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1470025" y="3040063"/>
            <a:ext cx="1889125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投影基础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470025" y="3716338"/>
            <a:ext cx="1889125" cy="4619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投影制图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1470025" y="4437063"/>
            <a:ext cx="1889125" cy="4619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机械图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4179888" y="2051050"/>
            <a:ext cx="4795837" cy="946150"/>
          </a:xfrm>
          <a:prstGeom prst="wedgeRoundRectCallout">
            <a:avLst>
              <a:gd name="adj1" fmla="val -66816"/>
              <a:gd name="adj2" fmla="val -379"/>
              <a:gd name="adj3" fmla="val 16667"/>
            </a:avLst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学习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制图的基本知识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基本技能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（第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章）</a:t>
            </a:r>
            <a:endParaRPr lang="zh-CN" altLang="en-US" sz="2600" b="1" dirty="0">
              <a:latin typeface="楷体_GB2312" pitchFamily="49" charset="-122"/>
            </a:endParaRP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4179888" y="3040063"/>
            <a:ext cx="4795837" cy="944562"/>
          </a:xfrm>
          <a:prstGeom prst="wedgeRoundRectCallout">
            <a:avLst>
              <a:gd name="adj1" fmla="val -66633"/>
              <a:gd name="adj2" fmla="val -23624"/>
              <a:gd name="adj3" fmla="val 16667"/>
            </a:avLst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学习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点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线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面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基本立体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的投影（第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章）</a:t>
            </a:r>
            <a:endParaRPr lang="zh-CN" altLang="en-US" sz="2600" b="1" dirty="0">
              <a:latin typeface="楷体_GB2312" pitchFamily="49" charset="-122"/>
            </a:endParaRP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>
            <a:off x="4198938" y="4052888"/>
            <a:ext cx="4797425" cy="946150"/>
          </a:xfrm>
          <a:prstGeom prst="wedgeRoundRectCallout">
            <a:avLst>
              <a:gd name="adj1" fmla="val -67366"/>
              <a:gd name="adj2" fmla="val -65465"/>
              <a:gd name="adj3" fmla="val 16667"/>
            </a:avLst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学习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组合体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轴测图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（第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章）</a:t>
            </a:r>
            <a:endParaRPr lang="zh-CN" altLang="en-US" sz="2600" b="1" dirty="0">
              <a:latin typeface="楷体_GB2312" pitchFamily="49" charset="-122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470025" y="5157788"/>
            <a:ext cx="1889125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计算机绘图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0253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 autoUpdateAnimBg="0"/>
      <p:bldP spid="16" grpId="0" animBg="1" autoUpdateAnimBg="0"/>
      <p:bldP spid="17" grpId="0" animBg="1" autoUpdateAnimBg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71550" y="1404938"/>
            <a:ext cx="75612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本课程的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基本内容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</a:p>
        </p:txBody>
      </p:sp>
      <p:sp>
        <p:nvSpPr>
          <p:cNvPr id="11268" name="AutoShape 5"/>
          <p:cNvSpPr>
            <a:spLocks/>
          </p:cNvSpPr>
          <p:nvPr/>
        </p:nvSpPr>
        <p:spPr bwMode="auto">
          <a:xfrm>
            <a:off x="1130300" y="2324100"/>
            <a:ext cx="215900" cy="3294063"/>
          </a:xfrm>
          <a:prstGeom prst="leftBrace">
            <a:avLst>
              <a:gd name="adj1" fmla="val 90343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Text Box 39"/>
          <p:cNvSpPr txBox="1">
            <a:spLocks noChangeArrowheads="1"/>
          </p:cNvSpPr>
          <p:nvPr/>
        </p:nvSpPr>
        <p:spPr bwMode="auto">
          <a:xfrm>
            <a:off x="1458913" y="2324100"/>
            <a:ext cx="1889125" cy="46196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制图基础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0" name="Text Box 39"/>
          <p:cNvSpPr txBox="1">
            <a:spLocks noChangeArrowheads="1"/>
          </p:cNvSpPr>
          <p:nvPr/>
        </p:nvSpPr>
        <p:spPr bwMode="auto">
          <a:xfrm>
            <a:off x="1470025" y="3040063"/>
            <a:ext cx="1889125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投影基础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1" name="Text Box 39"/>
          <p:cNvSpPr txBox="1">
            <a:spLocks noChangeArrowheads="1"/>
          </p:cNvSpPr>
          <p:nvPr/>
        </p:nvSpPr>
        <p:spPr bwMode="auto">
          <a:xfrm>
            <a:off x="1470025" y="3716338"/>
            <a:ext cx="1889125" cy="4619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投影制图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2" name="Text Box 39"/>
          <p:cNvSpPr txBox="1">
            <a:spLocks noChangeArrowheads="1"/>
          </p:cNvSpPr>
          <p:nvPr/>
        </p:nvSpPr>
        <p:spPr bwMode="auto">
          <a:xfrm>
            <a:off x="1470025" y="4437063"/>
            <a:ext cx="1889125" cy="4619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机械图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3" name="Text Box 39"/>
          <p:cNvSpPr txBox="1">
            <a:spLocks noChangeArrowheads="1"/>
          </p:cNvSpPr>
          <p:nvPr/>
        </p:nvSpPr>
        <p:spPr bwMode="auto">
          <a:xfrm>
            <a:off x="1470025" y="5157788"/>
            <a:ext cx="1889125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计算机绘图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3563938" y="2051050"/>
            <a:ext cx="5400675" cy="1377950"/>
          </a:xfrm>
          <a:prstGeom prst="wedgeRoundRectCallout">
            <a:avLst>
              <a:gd name="adj1" fmla="val -53648"/>
              <a:gd name="adj2" fmla="val 120607"/>
              <a:gd name="adj3" fmla="val 16667"/>
            </a:avLst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学习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机件的表达方法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标准件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常用件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零件图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装配体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等（第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～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章）</a:t>
            </a:r>
            <a:endParaRPr lang="zh-CN" altLang="en-US" sz="2600" b="1" dirty="0">
              <a:latin typeface="楷体_GB2312" pitchFamily="49" charset="-122"/>
            </a:endParaRP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3563938" y="4419600"/>
            <a:ext cx="5400675" cy="1377950"/>
          </a:xfrm>
          <a:prstGeom prst="wedgeRoundRectCallout">
            <a:avLst>
              <a:gd name="adj1" fmla="val -53648"/>
              <a:gd name="adj2" fmla="val 20408"/>
              <a:gd name="adj3" fmla="val 16667"/>
            </a:avLst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学习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二维计算机绘图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AutoCAD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软件）和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三维计算机绘图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SolidWorks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软件）（第</a:t>
            </a:r>
            <a:r>
              <a:rPr lang="en-US" altLang="zh-CN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r>
              <a:rPr lang="zh-CN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章）</a:t>
            </a:r>
            <a:endParaRPr lang="zh-CN" altLang="en-US" sz="2600" b="1" dirty="0">
              <a:latin typeface="楷体_GB2312" pitchFamily="49" charset="-122"/>
            </a:endParaRPr>
          </a:p>
        </p:txBody>
      </p:sp>
      <p:sp>
        <p:nvSpPr>
          <p:cNvPr id="11276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71550" y="1404938"/>
            <a:ext cx="75612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本课程的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主要任务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</a:p>
        </p:txBody>
      </p:sp>
      <p:sp>
        <p:nvSpPr>
          <p:cNvPr id="12292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本课程的任务和要求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900113" y="1989138"/>
            <a:ext cx="7559675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牢固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掌握</a:t>
            </a:r>
            <a:r>
              <a:rPr lang="zh-CN" altLang="en-US" dirty="0">
                <a:solidFill>
                  <a:schemeClr val="tx1"/>
                </a:solidFill>
              </a:rPr>
              <a:t>投影的基本概念和基本理论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900113" y="2636838"/>
            <a:ext cx="755967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熟练掌握</a:t>
            </a:r>
            <a:r>
              <a:rPr lang="zh-CN" altLang="en-US" dirty="0">
                <a:solidFill>
                  <a:schemeClr val="tx1"/>
                </a:solidFill>
              </a:rPr>
              <a:t>作图的基本方法、基本技能和计算机操作技能。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931863" y="3860800"/>
            <a:ext cx="75596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提高应用</a:t>
            </a:r>
            <a:r>
              <a:rPr lang="zh-CN" altLang="en-US" dirty="0">
                <a:solidFill>
                  <a:schemeClr val="tx1"/>
                </a:solidFill>
              </a:rPr>
              <a:t>工程技术语言的能力、空间想象能力和设计创新能力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900113" y="5013325"/>
            <a:ext cx="75596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solidFill>
                  <a:srgbClr val="923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培养</a:t>
            </a:r>
            <a:r>
              <a:rPr lang="zh-CN" altLang="en-US" dirty="0">
                <a:solidFill>
                  <a:schemeClr val="tx1"/>
                </a:solidFill>
              </a:rPr>
              <a:t>严谨细致的工程习惯，培养贯彻和执行国家标准的意识；努力提高工程素质。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autoUpdateAnimBg="0"/>
      <p:bldP spid="18" grpId="0" autoUpdateAnimBg="0"/>
      <p:bldP spid="21" grpId="0" autoUpdateAnimBg="0"/>
      <p:bldP spid="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1412875"/>
            <a:ext cx="77724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本课程的实践性较强，只有通过画图和看图</a:t>
            </a:r>
            <a:r>
              <a:rPr lang="zh-CN" altLang="en-US" dirty="0"/>
              <a:t>反复实践</a:t>
            </a:r>
            <a:r>
              <a:rPr lang="zh-CN" altLang="en-US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才能学好；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0413" y="2611438"/>
            <a:ext cx="777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/>
              <a:t>准备一套合乎要求的制图用具、工具和仪器，按照正确的工作方法和步骤来画图；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5175" y="3887788"/>
            <a:ext cx="626586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/>
              <a:t>认真听课、及时复习并完成作业；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55650" y="4533900"/>
            <a:ext cx="77724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/>
              <a:t>注意画图和看图相结合，物体与图样相结合。要多画多看，注意培养空间想象能力和空间构思能力； </a:t>
            </a:r>
          </a:p>
        </p:txBody>
      </p:sp>
      <p:sp>
        <p:nvSpPr>
          <p:cNvPr id="8" name="文本占位符 1"/>
          <p:cNvSpPr txBox="1">
            <a:spLocks/>
          </p:cNvSpPr>
          <p:nvPr/>
        </p:nvSpPr>
        <p:spPr bwMode="auto">
          <a:xfrm>
            <a:off x="900113" y="274638"/>
            <a:ext cx="80152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本课程的学习方法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546</Words>
  <Application>Microsoft Office PowerPoint</Application>
  <PresentationFormat>全屏显示(4:3)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默认设计模板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45</cp:revision>
  <dcterms:created xsi:type="dcterms:W3CDTF">2003-08-24T06:37:01Z</dcterms:created>
  <dcterms:modified xsi:type="dcterms:W3CDTF">2017-10-09T00:12:46Z</dcterms:modified>
</cp:coreProperties>
</file>