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609" r:id="rId3"/>
    <p:sldId id="845" r:id="rId4"/>
    <p:sldId id="855" r:id="rId5"/>
    <p:sldId id="399" r:id="rId6"/>
    <p:sldId id="847" r:id="rId7"/>
    <p:sldId id="848" r:id="rId8"/>
    <p:sldId id="857" r:id="rId9"/>
    <p:sldId id="858" r:id="rId10"/>
    <p:sldId id="859" r:id="rId11"/>
    <p:sldId id="860" r:id="rId12"/>
    <p:sldId id="861" r:id="rId13"/>
    <p:sldId id="854" r:id="rId14"/>
    <p:sldId id="862" r:id="rId15"/>
    <p:sldId id="852" r:id="rId16"/>
    <p:sldId id="268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99"/>
    <a:srgbClr val="FF9933"/>
    <a:srgbClr val="00C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4" autoAdjust="0"/>
  </p:normalViewPr>
  <p:slideViewPr>
    <p:cSldViewPr>
      <p:cViewPr varScale="1">
        <p:scale>
          <a:sx n="79" d="100"/>
          <a:sy n="79" d="100"/>
        </p:scale>
        <p:origin x="-106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E57B61-DCB0-4C04-8032-CA56A597FCCA}" type="datetimeFigureOut">
              <a:rPr lang="zh-CN" altLang="en-US"/>
              <a:pPr>
                <a:defRPr/>
              </a:pPr>
              <a:t>2018/3/22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54DD2A-D627-4EEC-B116-BA341915D4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8714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fld id="{1772650C-DD4C-452C-BFC8-11490067D39E}" type="slidenum">
              <a:rPr lang="zh-CN" altLang="en-US" sz="1200" smtClean="0"/>
              <a:pPr eaLnBrk="1" hangingPunct="1"/>
              <a:t>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54DD2A-D627-4EEC-B116-BA341915D463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912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76927" y="5292725"/>
            <a:ext cx="3325813" cy="49128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</a:t>
            </a:r>
            <a:r>
              <a:rPr lang="zh-CN" altLang="en-US" sz="28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自动化</a:t>
            </a:r>
            <a:endParaRPr lang="zh-CN" altLang="en-US" sz="28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333577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1951034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826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383337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6EE7E-D40A-4AC7-95B7-108AA02C65C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9830983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fld id="{F59A2A75-4457-4B00-A413-2220E5157AF8}" type="datetime10">
              <a:rPr lang="zh-CN" altLang="en-US" smtClean="0"/>
              <a:t>11:41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22F56-36B3-406D-AAEE-867E3AA5B7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3990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278" y="3515"/>
            <a:ext cx="553998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ea typeface="华文新魏" pitchFamily="2" charset="-122"/>
              </a:rPr>
              <a:t> 　机械制图</a:t>
            </a:r>
            <a:r>
              <a:rPr lang="zh-CN" altLang="en-US" dirty="0" smtClean="0">
                <a:ea typeface="宋体" charset="-122"/>
              </a:rPr>
              <a:t>  　　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</a:rPr>
              <a:t>第</a:t>
            </a:r>
            <a:r>
              <a:rPr lang="en-US" altLang="zh-CN" sz="1800" dirty="0" smtClean="0">
                <a:latin typeface="仿宋_GB2312" pitchFamily="49" charset="-122"/>
                <a:ea typeface="仿宋_GB2312" pitchFamily="49" charset="-122"/>
              </a:rPr>
              <a:t>5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</a:rPr>
              <a:t>章　轴测图</a:t>
            </a:r>
            <a:r>
              <a:rPr lang="zh-CN" altLang="en-US" dirty="0" smtClean="0">
                <a:ea typeface="宋体" charset="-122"/>
              </a:rPr>
              <a:t> 　　 </a:t>
            </a:r>
            <a:r>
              <a:rPr lang="zh-CN" altLang="en-US" sz="1800" dirty="0" smtClean="0">
                <a:latin typeface="华文新魏" pitchFamily="2" charset="-122"/>
                <a:ea typeface="华文新魏" pitchFamily="2" charset="-122"/>
              </a:rPr>
              <a:t>佛山科学技术学院</a:t>
            </a:r>
            <a:r>
              <a:rPr lang="zh-CN" altLang="en-US" sz="1200" dirty="0" smtClean="0">
                <a:latin typeface="宋体" charset="-122"/>
                <a:ea typeface="宋体" charset="-122"/>
              </a:rPr>
              <a:t> </a:t>
            </a: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-11573" y="-13692"/>
            <a:ext cx="457200" cy="6871692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1" r:id="rId4"/>
    <p:sldLayoutId id="2147483672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gif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gif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 eaLnBrk="1" hangingPunct="1"/>
            <a:endParaRPr lang="zh-CN" altLang="zh-CN">
              <a:ea typeface="宋体" charset="-122"/>
            </a:endParaRPr>
          </a:p>
        </p:txBody>
      </p:sp>
      <p:sp>
        <p:nvSpPr>
          <p:cNvPr id="6147" name="Text Box 52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zh-CN">
              <a:ea typeface="宋体" charset="-122"/>
            </a:endParaRPr>
          </a:p>
        </p:txBody>
      </p:sp>
      <p:sp>
        <p:nvSpPr>
          <p:cNvPr id="5" name="WordArt 53"/>
          <p:cNvSpPr>
            <a:spLocks noChangeArrowheads="1" noChangeShapeType="1" noTextEdit="1"/>
          </p:cNvSpPr>
          <p:nvPr/>
        </p:nvSpPr>
        <p:spPr bwMode="auto">
          <a:xfrm>
            <a:off x="1043608" y="698500"/>
            <a:ext cx="2016224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>
              <a:defRPr/>
            </a:pPr>
            <a:r>
              <a:rPr lang="zh-CN" altLang="en-US" sz="4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</a:rPr>
              <a:t>第</a:t>
            </a:r>
            <a:r>
              <a:rPr lang="en-US" altLang="zh-CN" sz="4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</a:rPr>
              <a:t>5</a:t>
            </a:r>
            <a:r>
              <a:rPr lang="zh-CN" altLang="en-US" sz="4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</a:rPr>
              <a:t>章</a:t>
            </a:r>
            <a:endParaRPr lang="zh-CN" altLang="en-US" sz="4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latin typeface="隶书"/>
              <a:ea typeface="隶书"/>
            </a:endParaRPr>
          </a:p>
        </p:txBody>
      </p:sp>
      <p:sp>
        <p:nvSpPr>
          <p:cNvPr id="6149" name="WordArt 54" descr="白色大理石"/>
          <p:cNvSpPr>
            <a:spLocks noChangeArrowheads="1" noChangeShapeType="1" noTextEdit="1"/>
          </p:cNvSpPr>
          <p:nvPr/>
        </p:nvSpPr>
        <p:spPr bwMode="auto">
          <a:xfrm>
            <a:off x="3635895" y="668338"/>
            <a:ext cx="4320481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zh-CN" altLang="en-US" sz="4800" kern="10" dirty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轴测图</a:t>
            </a:r>
            <a:endParaRPr lang="zh-CN" altLang="en-US" sz="4800" kern="10" dirty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隶书"/>
              <a:ea typeface="隶书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971227" y="260350"/>
            <a:ext cx="7489205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5.1.3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轴测投影的特性</a:t>
            </a:r>
          </a:p>
        </p:txBody>
      </p:sp>
      <p:pic>
        <p:nvPicPr>
          <p:cNvPr id="15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4362115" y="3645024"/>
            <a:ext cx="2881660" cy="46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marL="457200" indent="-4572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平行性</a:t>
            </a:r>
            <a:endParaRPr lang="zh-CN" altLang="en-US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4355976" y="1455857"/>
            <a:ext cx="442901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轴测图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是按照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平行投影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的原理得到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的，具有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平行投影的一切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特性。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4355975" y="2735000"/>
            <a:ext cx="442901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特性中的以下两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项具有特殊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意义：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8" name="Rectangle 7"/>
          <p:cNvSpPr>
            <a:spLocks noChangeArrowheads="1"/>
          </p:cNvSpPr>
          <p:nvPr/>
        </p:nvSpPr>
        <p:spPr bwMode="auto">
          <a:xfrm>
            <a:off x="713810" y="4293096"/>
            <a:ext cx="8178670" cy="100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在空间中相互平行的直线，它们的轴测投影仍相互平行。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13810" y="1487810"/>
            <a:ext cx="3457093" cy="2810918"/>
            <a:chOff x="713810" y="1487810"/>
            <a:chExt cx="3457093" cy="2810918"/>
          </a:xfrm>
        </p:grpSpPr>
        <p:grpSp>
          <p:nvGrpSpPr>
            <p:cNvPr id="2" name="组合 1"/>
            <p:cNvGrpSpPr/>
            <p:nvPr/>
          </p:nvGrpSpPr>
          <p:grpSpPr>
            <a:xfrm>
              <a:off x="713810" y="1487810"/>
              <a:ext cx="3457093" cy="2755304"/>
              <a:chOff x="610851" y="1700807"/>
              <a:chExt cx="3457093" cy="2755304"/>
            </a:xfrm>
          </p:grpSpPr>
          <p:sp>
            <p:nvSpPr>
              <p:cNvPr id="69" name="Rectangle 2"/>
              <p:cNvSpPr>
                <a:spLocks noChangeArrowheads="1"/>
              </p:cNvSpPr>
              <p:nvPr/>
            </p:nvSpPr>
            <p:spPr bwMode="auto">
              <a:xfrm flipV="1">
                <a:off x="610851" y="1700807"/>
                <a:ext cx="3457093" cy="275530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6" name="Group 164"/>
              <p:cNvGrpSpPr>
                <a:grpSpLocks noChangeAspect="1"/>
              </p:cNvGrpSpPr>
              <p:nvPr/>
            </p:nvGrpSpPr>
            <p:grpSpPr bwMode="auto">
              <a:xfrm>
                <a:off x="726491" y="1804129"/>
                <a:ext cx="3143755" cy="2488967"/>
                <a:chOff x="524" y="1319"/>
                <a:chExt cx="2096" cy="1590"/>
              </a:xfrm>
            </p:grpSpPr>
            <p:sp>
              <p:nvSpPr>
                <p:cNvPr id="17" name="Rectangle 165"/>
                <p:cNvSpPr>
                  <a:spLocks noChangeArrowheads="1"/>
                </p:cNvSpPr>
                <p:nvPr/>
              </p:nvSpPr>
              <p:spPr bwMode="auto">
                <a:xfrm>
                  <a:off x="716" y="1339"/>
                  <a:ext cx="1904" cy="969"/>
                </a:xfrm>
                <a:prstGeom prst="rect">
                  <a:avLst/>
                </a:prstGeom>
                <a:solidFill>
                  <a:srgbClr val="99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1" lang="zh-CN" altLang="zh-CN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8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747" y="1388"/>
                  <a:ext cx="727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zh-CN" altLang="en-US" sz="2000" b="1" dirty="0">
                      <a:latin typeface="Times New Roman" pitchFamily="18" charset="0"/>
                    </a:rPr>
                    <a:t>投影面</a:t>
                  </a:r>
                </a:p>
              </p:txBody>
            </p:sp>
            <p:sp>
              <p:nvSpPr>
                <p:cNvPr id="19" name="Freeform 167"/>
                <p:cNvSpPr>
                  <a:spLocks/>
                </p:cNvSpPr>
                <p:nvPr/>
              </p:nvSpPr>
              <p:spPr bwMode="auto">
                <a:xfrm>
                  <a:off x="801" y="1699"/>
                  <a:ext cx="885" cy="769"/>
                </a:xfrm>
                <a:custGeom>
                  <a:avLst/>
                  <a:gdLst>
                    <a:gd name="T0" fmla="*/ 885 w 885"/>
                    <a:gd name="T1" fmla="*/ 0 h 769"/>
                    <a:gd name="T2" fmla="*/ 0 w 885"/>
                    <a:gd name="T3" fmla="*/ 769 h 769"/>
                    <a:gd name="T4" fmla="*/ 0 60000 65536"/>
                    <a:gd name="T5" fmla="*/ 0 60000 65536"/>
                    <a:gd name="T6" fmla="*/ 0 w 885"/>
                    <a:gd name="T7" fmla="*/ 0 h 769"/>
                    <a:gd name="T8" fmla="*/ 885 w 885"/>
                    <a:gd name="T9" fmla="*/ 769 h 76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5" h="769">
                      <a:moveTo>
                        <a:pt x="885" y="0"/>
                      </a:moveTo>
                      <a:lnTo>
                        <a:pt x="0" y="769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" name="Freeform 168"/>
                <p:cNvSpPr>
                  <a:spLocks/>
                </p:cNvSpPr>
                <p:nvPr/>
              </p:nvSpPr>
              <p:spPr bwMode="auto">
                <a:xfrm>
                  <a:off x="1128" y="1547"/>
                  <a:ext cx="883" cy="769"/>
                </a:xfrm>
                <a:custGeom>
                  <a:avLst/>
                  <a:gdLst>
                    <a:gd name="T0" fmla="*/ 883 w 883"/>
                    <a:gd name="T1" fmla="*/ 0 h 769"/>
                    <a:gd name="T2" fmla="*/ 0 w 883"/>
                    <a:gd name="T3" fmla="*/ 769 h 769"/>
                    <a:gd name="T4" fmla="*/ 0 60000 65536"/>
                    <a:gd name="T5" fmla="*/ 0 60000 65536"/>
                    <a:gd name="T6" fmla="*/ 0 w 883"/>
                    <a:gd name="T7" fmla="*/ 0 h 769"/>
                    <a:gd name="T8" fmla="*/ 883 w 883"/>
                    <a:gd name="T9" fmla="*/ 769 h 76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3" h="769">
                      <a:moveTo>
                        <a:pt x="883" y="0"/>
                      </a:moveTo>
                      <a:lnTo>
                        <a:pt x="0" y="769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Freeform 169"/>
                <p:cNvSpPr>
                  <a:spLocks/>
                </p:cNvSpPr>
                <p:nvPr/>
              </p:nvSpPr>
              <p:spPr bwMode="auto">
                <a:xfrm>
                  <a:off x="1433" y="1702"/>
                  <a:ext cx="883" cy="774"/>
                </a:xfrm>
                <a:custGeom>
                  <a:avLst/>
                  <a:gdLst>
                    <a:gd name="T0" fmla="*/ 883 w 883"/>
                    <a:gd name="T1" fmla="*/ 0 h 774"/>
                    <a:gd name="T2" fmla="*/ 0 w 883"/>
                    <a:gd name="T3" fmla="*/ 774 h 774"/>
                    <a:gd name="T4" fmla="*/ 0 60000 65536"/>
                    <a:gd name="T5" fmla="*/ 0 60000 65536"/>
                    <a:gd name="T6" fmla="*/ 0 w 883"/>
                    <a:gd name="T7" fmla="*/ 0 h 774"/>
                    <a:gd name="T8" fmla="*/ 883 w 883"/>
                    <a:gd name="T9" fmla="*/ 774 h 77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3" h="774">
                      <a:moveTo>
                        <a:pt x="883" y="0"/>
                      </a:moveTo>
                      <a:lnTo>
                        <a:pt x="0" y="774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2" name="Freeform 170"/>
                <p:cNvSpPr>
                  <a:spLocks/>
                </p:cNvSpPr>
                <p:nvPr/>
              </p:nvSpPr>
              <p:spPr bwMode="auto">
                <a:xfrm>
                  <a:off x="1433" y="1974"/>
                  <a:ext cx="887" cy="771"/>
                </a:xfrm>
                <a:custGeom>
                  <a:avLst/>
                  <a:gdLst>
                    <a:gd name="T0" fmla="*/ 887 w 887"/>
                    <a:gd name="T1" fmla="*/ 0 h 771"/>
                    <a:gd name="T2" fmla="*/ 0 w 887"/>
                    <a:gd name="T3" fmla="*/ 771 h 771"/>
                    <a:gd name="T4" fmla="*/ 0 60000 65536"/>
                    <a:gd name="T5" fmla="*/ 0 60000 65536"/>
                    <a:gd name="T6" fmla="*/ 0 w 887"/>
                    <a:gd name="T7" fmla="*/ 0 h 771"/>
                    <a:gd name="T8" fmla="*/ 887 w 887"/>
                    <a:gd name="T9" fmla="*/ 771 h 77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7" h="771">
                      <a:moveTo>
                        <a:pt x="887" y="0"/>
                      </a:moveTo>
                      <a:lnTo>
                        <a:pt x="0" y="771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Freeform 171"/>
                <p:cNvSpPr>
                  <a:spLocks/>
                </p:cNvSpPr>
                <p:nvPr/>
              </p:nvSpPr>
              <p:spPr bwMode="auto">
                <a:xfrm>
                  <a:off x="801" y="1971"/>
                  <a:ext cx="885" cy="788"/>
                </a:xfrm>
                <a:custGeom>
                  <a:avLst/>
                  <a:gdLst>
                    <a:gd name="T0" fmla="*/ 885 w 885"/>
                    <a:gd name="T1" fmla="*/ 0 h 788"/>
                    <a:gd name="T2" fmla="*/ 0 w 885"/>
                    <a:gd name="T3" fmla="*/ 788 h 788"/>
                    <a:gd name="T4" fmla="*/ 0 60000 65536"/>
                    <a:gd name="T5" fmla="*/ 0 60000 65536"/>
                    <a:gd name="T6" fmla="*/ 0 w 885"/>
                    <a:gd name="T7" fmla="*/ 0 h 788"/>
                    <a:gd name="T8" fmla="*/ 885 w 885"/>
                    <a:gd name="T9" fmla="*/ 788 h 78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5" h="788">
                      <a:moveTo>
                        <a:pt x="885" y="0"/>
                      </a:moveTo>
                      <a:lnTo>
                        <a:pt x="0" y="788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" name="Freeform 172"/>
                <p:cNvSpPr>
                  <a:spLocks/>
                </p:cNvSpPr>
                <p:nvPr/>
              </p:nvSpPr>
              <p:spPr bwMode="auto">
                <a:xfrm>
                  <a:off x="1137" y="2126"/>
                  <a:ext cx="874" cy="766"/>
                </a:xfrm>
                <a:custGeom>
                  <a:avLst/>
                  <a:gdLst>
                    <a:gd name="T0" fmla="*/ 874 w 1101"/>
                    <a:gd name="T1" fmla="*/ 0 h 1214"/>
                    <a:gd name="T2" fmla="*/ 0 w 1101"/>
                    <a:gd name="T3" fmla="*/ 766 h 1214"/>
                    <a:gd name="T4" fmla="*/ 0 60000 65536"/>
                    <a:gd name="T5" fmla="*/ 0 60000 65536"/>
                    <a:gd name="T6" fmla="*/ 0 w 1101"/>
                    <a:gd name="T7" fmla="*/ 0 h 1214"/>
                    <a:gd name="T8" fmla="*/ 1101 w 1101"/>
                    <a:gd name="T9" fmla="*/ 1214 h 12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01" h="1214">
                      <a:moveTo>
                        <a:pt x="1101" y="0"/>
                      </a:moveTo>
                      <a:lnTo>
                        <a:pt x="0" y="1214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Freeform 173"/>
                <p:cNvSpPr>
                  <a:spLocks/>
                </p:cNvSpPr>
                <p:nvPr/>
              </p:nvSpPr>
              <p:spPr bwMode="auto">
                <a:xfrm>
                  <a:off x="1121" y="1836"/>
                  <a:ext cx="894" cy="785"/>
                </a:xfrm>
                <a:custGeom>
                  <a:avLst/>
                  <a:gdLst>
                    <a:gd name="T0" fmla="*/ 894 w 894"/>
                    <a:gd name="T1" fmla="*/ 0 h 785"/>
                    <a:gd name="T2" fmla="*/ 0 w 894"/>
                    <a:gd name="T3" fmla="*/ 785 h 785"/>
                    <a:gd name="T4" fmla="*/ 0 60000 65536"/>
                    <a:gd name="T5" fmla="*/ 0 60000 65536"/>
                    <a:gd name="T6" fmla="*/ 0 w 894"/>
                    <a:gd name="T7" fmla="*/ 0 h 785"/>
                    <a:gd name="T8" fmla="*/ 894 w 894"/>
                    <a:gd name="T9" fmla="*/ 785 h 78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94" h="785">
                      <a:moveTo>
                        <a:pt x="894" y="0"/>
                      </a:moveTo>
                      <a:lnTo>
                        <a:pt x="0" y="785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6" name="Group 174"/>
                <p:cNvGrpSpPr>
                  <a:grpSpLocks/>
                </p:cNvGrpSpPr>
                <p:nvPr/>
              </p:nvGrpSpPr>
              <p:grpSpPr bwMode="auto">
                <a:xfrm>
                  <a:off x="1686" y="1537"/>
                  <a:ext cx="651" cy="589"/>
                  <a:chOff x="2985" y="915"/>
                  <a:chExt cx="954" cy="1000"/>
                </a:xfrm>
              </p:grpSpPr>
              <p:sp>
                <p:nvSpPr>
                  <p:cNvPr id="60" name="Freeform 175"/>
                  <p:cNvSpPr>
                    <a:spLocks/>
                  </p:cNvSpPr>
                  <p:nvPr/>
                </p:nvSpPr>
                <p:spPr bwMode="auto">
                  <a:xfrm>
                    <a:off x="3463" y="1444"/>
                    <a:ext cx="0" cy="469"/>
                  </a:xfrm>
                  <a:custGeom>
                    <a:avLst/>
                    <a:gdLst>
                      <a:gd name="T0" fmla="*/ 0 w 1"/>
                      <a:gd name="T1" fmla="*/ 0 h 438"/>
                      <a:gd name="T2" fmla="*/ 0 w 1"/>
                      <a:gd name="T3" fmla="*/ 469 h 438"/>
                      <a:gd name="T4" fmla="*/ 0 60000 65536"/>
                      <a:gd name="T5" fmla="*/ 0 60000 65536"/>
                      <a:gd name="T6" fmla="*/ 0 w 1"/>
                      <a:gd name="T7" fmla="*/ 0 h 438"/>
                      <a:gd name="T8" fmla="*/ 0 w 1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38">
                        <a:moveTo>
                          <a:pt x="0" y="0"/>
                        </a:moveTo>
                        <a:lnTo>
                          <a:pt x="0" y="438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1" name="Freeform 176"/>
                  <p:cNvSpPr>
                    <a:spLocks/>
                  </p:cNvSpPr>
                  <p:nvPr/>
                </p:nvSpPr>
                <p:spPr bwMode="auto">
                  <a:xfrm>
                    <a:off x="3462" y="1640"/>
                    <a:ext cx="477" cy="273"/>
                  </a:xfrm>
                  <a:custGeom>
                    <a:avLst/>
                    <a:gdLst>
                      <a:gd name="T0" fmla="*/ 0 w 410"/>
                      <a:gd name="T1" fmla="*/ 273 h 254"/>
                      <a:gd name="T2" fmla="*/ 477 w 410"/>
                      <a:gd name="T3" fmla="*/ 0 h 254"/>
                      <a:gd name="T4" fmla="*/ 0 60000 65536"/>
                      <a:gd name="T5" fmla="*/ 0 60000 65536"/>
                      <a:gd name="T6" fmla="*/ 0 w 410"/>
                      <a:gd name="T7" fmla="*/ 0 h 254"/>
                      <a:gd name="T8" fmla="*/ 410 w 410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10" h="254">
                        <a:moveTo>
                          <a:pt x="0" y="254"/>
                        </a:moveTo>
                        <a:lnTo>
                          <a:pt x="4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" name="Freeform 177"/>
                  <p:cNvSpPr>
                    <a:spLocks/>
                  </p:cNvSpPr>
                  <p:nvPr/>
                </p:nvSpPr>
                <p:spPr bwMode="auto">
                  <a:xfrm>
                    <a:off x="2986" y="1656"/>
                    <a:ext cx="476" cy="259"/>
                  </a:xfrm>
                  <a:custGeom>
                    <a:avLst/>
                    <a:gdLst>
                      <a:gd name="T0" fmla="*/ 476 w 409"/>
                      <a:gd name="T1" fmla="*/ 259 h 241"/>
                      <a:gd name="T2" fmla="*/ 0 w 409"/>
                      <a:gd name="T3" fmla="*/ 0 h 241"/>
                      <a:gd name="T4" fmla="*/ 0 60000 65536"/>
                      <a:gd name="T5" fmla="*/ 0 60000 65536"/>
                      <a:gd name="T6" fmla="*/ 0 w 409"/>
                      <a:gd name="T7" fmla="*/ 0 h 241"/>
                      <a:gd name="T8" fmla="*/ 409 w 409"/>
                      <a:gd name="T9" fmla="*/ 241 h 24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09" h="241">
                        <a:moveTo>
                          <a:pt x="409" y="241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" name="Freeform 178"/>
                  <p:cNvSpPr>
                    <a:spLocks/>
                  </p:cNvSpPr>
                  <p:nvPr/>
                </p:nvSpPr>
                <p:spPr bwMode="auto">
                  <a:xfrm>
                    <a:off x="2986" y="1187"/>
                    <a:ext cx="0" cy="469"/>
                  </a:xfrm>
                  <a:custGeom>
                    <a:avLst/>
                    <a:gdLst>
                      <a:gd name="T0" fmla="*/ 0 w 1"/>
                      <a:gd name="T1" fmla="*/ 0 h 438"/>
                      <a:gd name="T2" fmla="*/ 0 w 1"/>
                      <a:gd name="T3" fmla="*/ 469 h 438"/>
                      <a:gd name="T4" fmla="*/ 0 60000 65536"/>
                      <a:gd name="T5" fmla="*/ 0 60000 65536"/>
                      <a:gd name="T6" fmla="*/ 0 w 1"/>
                      <a:gd name="T7" fmla="*/ 0 h 438"/>
                      <a:gd name="T8" fmla="*/ 0 w 1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38">
                        <a:moveTo>
                          <a:pt x="0" y="0"/>
                        </a:moveTo>
                        <a:lnTo>
                          <a:pt x="0" y="438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4" name="Freeform 179"/>
                  <p:cNvSpPr>
                    <a:spLocks/>
                  </p:cNvSpPr>
                  <p:nvPr/>
                </p:nvSpPr>
                <p:spPr bwMode="auto">
                  <a:xfrm>
                    <a:off x="3922" y="1201"/>
                    <a:ext cx="2" cy="439"/>
                  </a:xfrm>
                  <a:custGeom>
                    <a:avLst/>
                    <a:gdLst>
                      <a:gd name="T0" fmla="*/ 0 w 1"/>
                      <a:gd name="T1" fmla="*/ 0 h 410"/>
                      <a:gd name="T2" fmla="*/ 0 w 1"/>
                      <a:gd name="T3" fmla="*/ 439 h 410"/>
                      <a:gd name="T4" fmla="*/ 0 60000 65536"/>
                      <a:gd name="T5" fmla="*/ 0 60000 65536"/>
                      <a:gd name="T6" fmla="*/ 0 w 1"/>
                      <a:gd name="T7" fmla="*/ 0 h 410"/>
                      <a:gd name="T8" fmla="*/ 1 w 1"/>
                      <a:gd name="T9" fmla="*/ 410 h 41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10">
                        <a:moveTo>
                          <a:pt x="0" y="0"/>
                        </a:moveTo>
                        <a:lnTo>
                          <a:pt x="0" y="410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5" name="Freeform 180"/>
                  <p:cNvSpPr>
                    <a:spLocks/>
                  </p:cNvSpPr>
                  <p:nvPr/>
                </p:nvSpPr>
                <p:spPr bwMode="auto">
                  <a:xfrm>
                    <a:off x="3462" y="1187"/>
                    <a:ext cx="460" cy="264"/>
                  </a:xfrm>
                  <a:custGeom>
                    <a:avLst/>
                    <a:gdLst>
                      <a:gd name="T0" fmla="*/ 0 w 396"/>
                      <a:gd name="T1" fmla="*/ 264 h 246"/>
                      <a:gd name="T2" fmla="*/ 460 w 396"/>
                      <a:gd name="T3" fmla="*/ 0 h 246"/>
                      <a:gd name="T4" fmla="*/ 0 60000 65536"/>
                      <a:gd name="T5" fmla="*/ 0 60000 65536"/>
                      <a:gd name="T6" fmla="*/ 0 w 396"/>
                      <a:gd name="T7" fmla="*/ 0 h 246"/>
                      <a:gd name="T8" fmla="*/ 396 w 396"/>
                      <a:gd name="T9" fmla="*/ 246 h 24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96" h="246">
                        <a:moveTo>
                          <a:pt x="0" y="246"/>
                        </a:moveTo>
                        <a:lnTo>
                          <a:pt x="396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6" name="Freeform 181"/>
                  <p:cNvSpPr>
                    <a:spLocks/>
                  </p:cNvSpPr>
                  <p:nvPr/>
                </p:nvSpPr>
                <p:spPr bwMode="auto">
                  <a:xfrm>
                    <a:off x="2986" y="1193"/>
                    <a:ext cx="476" cy="258"/>
                  </a:xfrm>
                  <a:custGeom>
                    <a:avLst/>
                    <a:gdLst>
                      <a:gd name="T0" fmla="*/ 476 w 409"/>
                      <a:gd name="T1" fmla="*/ 258 h 241"/>
                      <a:gd name="T2" fmla="*/ 0 w 409"/>
                      <a:gd name="T3" fmla="*/ 0 h 241"/>
                      <a:gd name="T4" fmla="*/ 0 60000 65536"/>
                      <a:gd name="T5" fmla="*/ 0 60000 65536"/>
                      <a:gd name="T6" fmla="*/ 0 w 409"/>
                      <a:gd name="T7" fmla="*/ 0 h 241"/>
                      <a:gd name="T8" fmla="*/ 409 w 409"/>
                      <a:gd name="T9" fmla="*/ 241 h 24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09" h="241">
                        <a:moveTo>
                          <a:pt x="409" y="241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7" name="Freeform 182"/>
                  <p:cNvSpPr>
                    <a:spLocks/>
                  </p:cNvSpPr>
                  <p:nvPr/>
                </p:nvSpPr>
                <p:spPr bwMode="auto">
                  <a:xfrm>
                    <a:off x="2985" y="920"/>
                    <a:ext cx="477" cy="273"/>
                  </a:xfrm>
                  <a:custGeom>
                    <a:avLst/>
                    <a:gdLst>
                      <a:gd name="T0" fmla="*/ 0 w 410"/>
                      <a:gd name="T1" fmla="*/ 273 h 254"/>
                      <a:gd name="T2" fmla="*/ 477 w 410"/>
                      <a:gd name="T3" fmla="*/ 0 h 254"/>
                      <a:gd name="T4" fmla="*/ 0 60000 65536"/>
                      <a:gd name="T5" fmla="*/ 0 60000 65536"/>
                      <a:gd name="T6" fmla="*/ 0 w 410"/>
                      <a:gd name="T7" fmla="*/ 0 h 254"/>
                      <a:gd name="T8" fmla="*/ 410 w 410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10" h="254">
                        <a:moveTo>
                          <a:pt x="0" y="254"/>
                        </a:moveTo>
                        <a:lnTo>
                          <a:pt x="4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8" name="Freeform 183"/>
                  <p:cNvSpPr>
                    <a:spLocks/>
                  </p:cNvSpPr>
                  <p:nvPr/>
                </p:nvSpPr>
                <p:spPr bwMode="auto">
                  <a:xfrm>
                    <a:off x="3463" y="915"/>
                    <a:ext cx="459" cy="272"/>
                  </a:xfrm>
                  <a:custGeom>
                    <a:avLst/>
                    <a:gdLst>
                      <a:gd name="T0" fmla="*/ 459 w 395"/>
                      <a:gd name="T1" fmla="*/ 272 h 254"/>
                      <a:gd name="T2" fmla="*/ 0 w 395"/>
                      <a:gd name="T3" fmla="*/ 0 h 254"/>
                      <a:gd name="T4" fmla="*/ 0 60000 65536"/>
                      <a:gd name="T5" fmla="*/ 0 60000 65536"/>
                      <a:gd name="T6" fmla="*/ 0 w 395"/>
                      <a:gd name="T7" fmla="*/ 0 h 254"/>
                      <a:gd name="T8" fmla="*/ 395 w 395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95" h="254">
                        <a:moveTo>
                          <a:pt x="395" y="254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7" name="Group 184"/>
                <p:cNvGrpSpPr>
                  <a:grpSpLocks/>
                </p:cNvGrpSpPr>
                <p:nvPr/>
              </p:nvGrpSpPr>
              <p:grpSpPr bwMode="auto">
                <a:xfrm>
                  <a:off x="1557" y="1405"/>
                  <a:ext cx="923" cy="635"/>
                  <a:chOff x="1549" y="1395"/>
                  <a:chExt cx="923" cy="635"/>
                </a:xfrm>
              </p:grpSpPr>
              <p:sp>
                <p:nvSpPr>
                  <p:cNvPr id="57" name="Freeform 185"/>
                  <p:cNvSpPr>
                    <a:spLocks/>
                  </p:cNvSpPr>
                  <p:nvPr/>
                </p:nvSpPr>
                <p:spPr bwMode="auto">
                  <a:xfrm>
                    <a:off x="2002" y="1395"/>
                    <a:ext cx="1" cy="419"/>
                  </a:xfrm>
                  <a:custGeom>
                    <a:avLst/>
                    <a:gdLst>
                      <a:gd name="T0" fmla="*/ 0 w 1"/>
                      <a:gd name="T1" fmla="*/ 419 h 664"/>
                      <a:gd name="T2" fmla="*/ 1 w 1"/>
                      <a:gd name="T3" fmla="*/ 0 h 664"/>
                      <a:gd name="T4" fmla="*/ 0 60000 65536"/>
                      <a:gd name="T5" fmla="*/ 0 60000 65536"/>
                      <a:gd name="T6" fmla="*/ 0 w 1"/>
                      <a:gd name="T7" fmla="*/ 0 h 664"/>
                      <a:gd name="T8" fmla="*/ 1 w 1"/>
                      <a:gd name="T9" fmla="*/ 664 h 66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664">
                        <a:moveTo>
                          <a:pt x="0" y="664"/>
                        </a:moveTo>
                        <a:lnTo>
                          <a:pt x="1" y="0"/>
                        </a:lnTo>
                      </a:path>
                    </a:pathLst>
                  </a:custGeom>
                  <a:noFill/>
                  <a:ln w="9525">
                    <a:solidFill>
                      <a:srgbClr val="333399"/>
                    </a:solidFill>
                    <a:round/>
                    <a:headEnd type="none" w="med" len="med"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" name="Line 1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9" y="1814"/>
                    <a:ext cx="453" cy="208"/>
                  </a:xfrm>
                  <a:prstGeom prst="line">
                    <a:avLst/>
                  </a:prstGeom>
                  <a:noFill/>
                  <a:ln w="9525">
                    <a:solidFill>
                      <a:srgbClr val="333399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002" y="1814"/>
                    <a:ext cx="470" cy="216"/>
                  </a:xfrm>
                  <a:prstGeom prst="line">
                    <a:avLst/>
                  </a:prstGeom>
                  <a:noFill/>
                  <a:ln w="9525">
                    <a:solidFill>
                      <a:srgbClr val="333399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8" name="Group 188"/>
                <p:cNvGrpSpPr>
                  <a:grpSpLocks/>
                </p:cNvGrpSpPr>
                <p:nvPr/>
              </p:nvGrpSpPr>
              <p:grpSpPr bwMode="auto">
                <a:xfrm>
                  <a:off x="801" y="2313"/>
                  <a:ext cx="641" cy="589"/>
                  <a:chOff x="793" y="2303"/>
                  <a:chExt cx="641" cy="589"/>
                </a:xfrm>
              </p:grpSpPr>
              <p:sp>
                <p:nvSpPr>
                  <p:cNvPr id="48" name="Freeform 189"/>
                  <p:cNvSpPr>
                    <a:spLocks/>
                  </p:cNvSpPr>
                  <p:nvPr/>
                </p:nvSpPr>
                <p:spPr bwMode="auto">
                  <a:xfrm>
                    <a:off x="1119" y="2615"/>
                    <a:ext cx="0" cy="276"/>
                  </a:xfrm>
                  <a:custGeom>
                    <a:avLst/>
                    <a:gdLst>
                      <a:gd name="T0" fmla="*/ 0 w 1"/>
                      <a:gd name="T1" fmla="*/ 0 h 438"/>
                      <a:gd name="T2" fmla="*/ 0 w 1"/>
                      <a:gd name="T3" fmla="*/ 276 h 438"/>
                      <a:gd name="T4" fmla="*/ 0 60000 65536"/>
                      <a:gd name="T5" fmla="*/ 0 60000 65536"/>
                      <a:gd name="T6" fmla="*/ 0 w 1"/>
                      <a:gd name="T7" fmla="*/ 0 h 438"/>
                      <a:gd name="T8" fmla="*/ 0 w 1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38">
                        <a:moveTo>
                          <a:pt x="0" y="0"/>
                        </a:moveTo>
                        <a:lnTo>
                          <a:pt x="0" y="438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9" name="Freeform 190"/>
                  <p:cNvSpPr>
                    <a:spLocks/>
                  </p:cNvSpPr>
                  <p:nvPr/>
                </p:nvSpPr>
                <p:spPr bwMode="auto">
                  <a:xfrm>
                    <a:off x="1119" y="2727"/>
                    <a:ext cx="306" cy="164"/>
                  </a:xfrm>
                  <a:custGeom>
                    <a:avLst/>
                    <a:gdLst>
                      <a:gd name="T0" fmla="*/ 0 w 306"/>
                      <a:gd name="T1" fmla="*/ 164 h 164"/>
                      <a:gd name="T2" fmla="*/ 306 w 306"/>
                      <a:gd name="T3" fmla="*/ 0 h 164"/>
                      <a:gd name="T4" fmla="*/ 0 60000 65536"/>
                      <a:gd name="T5" fmla="*/ 0 60000 65536"/>
                      <a:gd name="T6" fmla="*/ 0 w 306"/>
                      <a:gd name="T7" fmla="*/ 0 h 164"/>
                      <a:gd name="T8" fmla="*/ 306 w 306"/>
                      <a:gd name="T9" fmla="*/ 164 h 16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06" h="164">
                        <a:moveTo>
                          <a:pt x="0" y="164"/>
                        </a:moveTo>
                        <a:lnTo>
                          <a:pt x="306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" name="Freeform 191"/>
                  <p:cNvSpPr>
                    <a:spLocks/>
                  </p:cNvSpPr>
                  <p:nvPr/>
                </p:nvSpPr>
                <p:spPr bwMode="auto">
                  <a:xfrm>
                    <a:off x="794" y="2739"/>
                    <a:ext cx="325" cy="153"/>
                  </a:xfrm>
                  <a:custGeom>
                    <a:avLst/>
                    <a:gdLst>
                      <a:gd name="T0" fmla="*/ 325 w 409"/>
                      <a:gd name="T1" fmla="*/ 153 h 241"/>
                      <a:gd name="T2" fmla="*/ 0 w 409"/>
                      <a:gd name="T3" fmla="*/ 0 h 241"/>
                      <a:gd name="T4" fmla="*/ 0 60000 65536"/>
                      <a:gd name="T5" fmla="*/ 0 60000 65536"/>
                      <a:gd name="T6" fmla="*/ 0 w 409"/>
                      <a:gd name="T7" fmla="*/ 0 h 241"/>
                      <a:gd name="T8" fmla="*/ 409 w 409"/>
                      <a:gd name="T9" fmla="*/ 241 h 24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09" h="241">
                        <a:moveTo>
                          <a:pt x="409" y="241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Freeform 192"/>
                  <p:cNvSpPr>
                    <a:spLocks/>
                  </p:cNvSpPr>
                  <p:nvPr/>
                </p:nvSpPr>
                <p:spPr bwMode="auto">
                  <a:xfrm>
                    <a:off x="794" y="2463"/>
                    <a:ext cx="0" cy="276"/>
                  </a:xfrm>
                  <a:custGeom>
                    <a:avLst/>
                    <a:gdLst>
                      <a:gd name="T0" fmla="*/ 0 w 1"/>
                      <a:gd name="T1" fmla="*/ 0 h 438"/>
                      <a:gd name="T2" fmla="*/ 0 w 1"/>
                      <a:gd name="T3" fmla="*/ 276 h 438"/>
                      <a:gd name="T4" fmla="*/ 0 60000 65536"/>
                      <a:gd name="T5" fmla="*/ 0 60000 65536"/>
                      <a:gd name="T6" fmla="*/ 0 w 1"/>
                      <a:gd name="T7" fmla="*/ 0 h 438"/>
                      <a:gd name="T8" fmla="*/ 0 w 1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38">
                        <a:moveTo>
                          <a:pt x="0" y="0"/>
                        </a:moveTo>
                        <a:lnTo>
                          <a:pt x="0" y="438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Freeform 193"/>
                  <p:cNvSpPr>
                    <a:spLocks/>
                  </p:cNvSpPr>
                  <p:nvPr/>
                </p:nvSpPr>
                <p:spPr bwMode="auto">
                  <a:xfrm>
                    <a:off x="1432" y="2471"/>
                    <a:ext cx="2" cy="259"/>
                  </a:xfrm>
                  <a:custGeom>
                    <a:avLst/>
                    <a:gdLst>
                      <a:gd name="T0" fmla="*/ 0 w 1"/>
                      <a:gd name="T1" fmla="*/ 0 h 410"/>
                      <a:gd name="T2" fmla="*/ 0 w 1"/>
                      <a:gd name="T3" fmla="*/ 259 h 410"/>
                      <a:gd name="T4" fmla="*/ 0 60000 65536"/>
                      <a:gd name="T5" fmla="*/ 0 60000 65536"/>
                      <a:gd name="T6" fmla="*/ 0 w 1"/>
                      <a:gd name="T7" fmla="*/ 0 h 410"/>
                      <a:gd name="T8" fmla="*/ 1 w 1"/>
                      <a:gd name="T9" fmla="*/ 410 h 41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10">
                        <a:moveTo>
                          <a:pt x="0" y="0"/>
                        </a:moveTo>
                        <a:lnTo>
                          <a:pt x="0" y="410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3" name="Freeform 194"/>
                  <p:cNvSpPr>
                    <a:spLocks/>
                  </p:cNvSpPr>
                  <p:nvPr/>
                </p:nvSpPr>
                <p:spPr bwMode="auto">
                  <a:xfrm>
                    <a:off x="1119" y="2463"/>
                    <a:ext cx="313" cy="156"/>
                  </a:xfrm>
                  <a:custGeom>
                    <a:avLst/>
                    <a:gdLst>
                      <a:gd name="T0" fmla="*/ 0 w 396"/>
                      <a:gd name="T1" fmla="*/ 156 h 246"/>
                      <a:gd name="T2" fmla="*/ 313 w 396"/>
                      <a:gd name="T3" fmla="*/ 0 h 246"/>
                      <a:gd name="T4" fmla="*/ 0 60000 65536"/>
                      <a:gd name="T5" fmla="*/ 0 60000 65536"/>
                      <a:gd name="T6" fmla="*/ 0 w 396"/>
                      <a:gd name="T7" fmla="*/ 0 h 246"/>
                      <a:gd name="T8" fmla="*/ 396 w 396"/>
                      <a:gd name="T9" fmla="*/ 246 h 24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96" h="246">
                        <a:moveTo>
                          <a:pt x="0" y="246"/>
                        </a:moveTo>
                        <a:lnTo>
                          <a:pt x="396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" name="Freeform 195"/>
                  <p:cNvSpPr>
                    <a:spLocks/>
                  </p:cNvSpPr>
                  <p:nvPr/>
                </p:nvSpPr>
                <p:spPr bwMode="auto">
                  <a:xfrm>
                    <a:off x="794" y="2467"/>
                    <a:ext cx="325" cy="152"/>
                  </a:xfrm>
                  <a:custGeom>
                    <a:avLst/>
                    <a:gdLst>
                      <a:gd name="T0" fmla="*/ 325 w 409"/>
                      <a:gd name="T1" fmla="*/ 152 h 241"/>
                      <a:gd name="T2" fmla="*/ 0 w 409"/>
                      <a:gd name="T3" fmla="*/ 0 h 241"/>
                      <a:gd name="T4" fmla="*/ 0 60000 65536"/>
                      <a:gd name="T5" fmla="*/ 0 60000 65536"/>
                      <a:gd name="T6" fmla="*/ 0 w 409"/>
                      <a:gd name="T7" fmla="*/ 0 h 241"/>
                      <a:gd name="T8" fmla="*/ 409 w 409"/>
                      <a:gd name="T9" fmla="*/ 241 h 24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09" h="241">
                        <a:moveTo>
                          <a:pt x="409" y="241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5" name="Freeform 196"/>
                  <p:cNvSpPr>
                    <a:spLocks/>
                  </p:cNvSpPr>
                  <p:nvPr/>
                </p:nvSpPr>
                <p:spPr bwMode="auto">
                  <a:xfrm>
                    <a:off x="793" y="2306"/>
                    <a:ext cx="326" cy="161"/>
                  </a:xfrm>
                  <a:custGeom>
                    <a:avLst/>
                    <a:gdLst>
                      <a:gd name="T0" fmla="*/ 0 w 410"/>
                      <a:gd name="T1" fmla="*/ 161 h 254"/>
                      <a:gd name="T2" fmla="*/ 326 w 410"/>
                      <a:gd name="T3" fmla="*/ 0 h 254"/>
                      <a:gd name="T4" fmla="*/ 0 60000 65536"/>
                      <a:gd name="T5" fmla="*/ 0 60000 65536"/>
                      <a:gd name="T6" fmla="*/ 0 w 410"/>
                      <a:gd name="T7" fmla="*/ 0 h 254"/>
                      <a:gd name="T8" fmla="*/ 410 w 410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10" h="254">
                        <a:moveTo>
                          <a:pt x="0" y="254"/>
                        </a:moveTo>
                        <a:lnTo>
                          <a:pt x="4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6" name="Freeform 197"/>
                  <p:cNvSpPr>
                    <a:spLocks/>
                  </p:cNvSpPr>
                  <p:nvPr/>
                </p:nvSpPr>
                <p:spPr bwMode="auto">
                  <a:xfrm>
                    <a:off x="1119" y="2303"/>
                    <a:ext cx="313" cy="160"/>
                  </a:xfrm>
                  <a:custGeom>
                    <a:avLst/>
                    <a:gdLst>
                      <a:gd name="T0" fmla="*/ 313 w 395"/>
                      <a:gd name="T1" fmla="*/ 160 h 254"/>
                      <a:gd name="T2" fmla="*/ 0 w 395"/>
                      <a:gd name="T3" fmla="*/ 0 h 254"/>
                      <a:gd name="T4" fmla="*/ 0 60000 65536"/>
                      <a:gd name="T5" fmla="*/ 0 60000 65536"/>
                      <a:gd name="T6" fmla="*/ 0 w 395"/>
                      <a:gd name="T7" fmla="*/ 0 h 254"/>
                      <a:gd name="T8" fmla="*/ 395 w 395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95" h="254">
                        <a:moveTo>
                          <a:pt x="395" y="254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9" name="Group 198"/>
                <p:cNvGrpSpPr>
                  <a:grpSpLocks/>
                </p:cNvGrpSpPr>
                <p:nvPr/>
              </p:nvGrpSpPr>
              <p:grpSpPr bwMode="auto">
                <a:xfrm>
                  <a:off x="524" y="2023"/>
                  <a:ext cx="1158" cy="807"/>
                  <a:chOff x="516" y="2013"/>
                  <a:chExt cx="1158" cy="807"/>
                </a:xfrm>
              </p:grpSpPr>
              <p:grpSp>
                <p:nvGrpSpPr>
                  <p:cNvPr id="40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684" y="2171"/>
                    <a:ext cx="865" cy="615"/>
                    <a:chOff x="684" y="2171"/>
                    <a:chExt cx="865" cy="615"/>
                  </a:xfrm>
                </p:grpSpPr>
                <p:sp>
                  <p:nvSpPr>
                    <p:cNvPr id="45" name="Freeform 200"/>
                    <p:cNvSpPr>
                      <a:spLocks/>
                    </p:cNvSpPr>
                    <p:nvPr/>
                  </p:nvSpPr>
                  <p:spPr bwMode="auto">
                    <a:xfrm>
                      <a:off x="1117" y="2171"/>
                      <a:ext cx="1" cy="419"/>
                    </a:xfrm>
                    <a:custGeom>
                      <a:avLst/>
                      <a:gdLst>
                        <a:gd name="T0" fmla="*/ 0 w 1"/>
                        <a:gd name="T1" fmla="*/ 419 h 664"/>
                        <a:gd name="T2" fmla="*/ 1 w 1"/>
                        <a:gd name="T3" fmla="*/ 0 h 664"/>
                        <a:gd name="T4" fmla="*/ 0 60000 65536"/>
                        <a:gd name="T5" fmla="*/ 0 60000 65536"/>
                        <a:gd name="T6" fmla="*/ 0 w 1"/>
                        <a:gd name="T7" fmla="*/ 0 h 664"/>
                        <a:gd name="T8" fmla="*/ 1 w 1"/>
                        <a:gd name="T9" fmla="*/ 664 h 664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664">
                          <a:moveTo>
                            <a:pt x="0" y="664"/>
                          </a:moveTo>
                          <a:lnTo>
                            <a:pt x="1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333399"/>
                      </a:solidFill>
                      <a:round/>
                      <a:headEnd type="none" w="med" len="med"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6" name="Freeform 201"/>
                    <p:cNvSpPr>
                      <a:spLocks/>
                    </p:cNvSpPr>
                    <p:nvPr/>
                  </p:nvSpPr>
                  <p:spPr bwMode="auto">
                    <a:xfrm>
                      <a:off x="684" y="2590"/>
                      <a:ext cx="434" cy="196"/>
                    </a:xfrm>
                    <a:custGeom>
                      <a:avLst/>
                      <a:gdLst>
                        <a:gd name="T0" fmla="*/ 434 w 434"/>
                        <a:gd name="T1" fmla="*/ 0 h 196"/>
                        <a:gd name="T2" fmla="*/ 0 w 434"/>
                        <a:gd name="T3" fmla="*/ 196 h 196"/>
                        <a:gd name="T4" fmla="*/ 0 60000 65536"/>
                        <a:gd name="T5" fmla="*/ 0 60000 65536"/>
                        <a:gd name="T6" fmla="*/ 0 w 434"/>
                        <a:gd name="T7" fmla="*/ 0 h 196"/>
                        <a:gd name="T8" fmla="*/ 434 w 434"/>
                        <a:gd name="T9" fmla="*/ 196 h 19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434" h="196">
                          <a:moveTo>
                            <a:pt x="434" y="0"/>
                          </a:moveTo>
                          <a:lnTo>
                            <a:pt x="0" y="196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333399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7" name="Freeform 202"/>
                    <p:cNvSpPr>
                      <a:spLocks/>
                    </p:cNvSpPr>
                    <p:nvPr/>
                  </p:nvSpPr>
                  <p:spPr bwMode="auto">
                    <a:xfrm>
                      <a:off x="1117" y="2590"/>
                      <a:ext cx="432" cy="196"/>
                    </a:xfrm>
                    <a:custGeom>
                      <a:avLst/>
                      <a:gdLst>
                        <a:gd name="T0" fmla="*/ 0 w 432"/>
                        <a:gd name="T1" fmla="*/ 0 h 196"/>
                        <a:gd name="T2" fmla="*/ 432 w 432"/>
                        <a:gd name="T3" fmla="*/ 196 h 196"/>
                        <a:gd name="T4" fmla="*/ 0 60000 65536"/>
                        <a:gd name="T5" fmla="*/ 0 60000 65536"/>
                        <a:gd name="T6" fmla="*/ 0 w 432"/>
                        <a:gd name="T7" fmla="*/ 0 h 196"/>
                        <a:gd name="T8" fmla="*/ 432 w 432"/>
                        <a:gd name="T9" fmla="*/ 196 h 19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432" h="196">
                          <a:moveTo>
                            <a:pt x="0" y="0"/>
                          </a:moveTo>
                          <a:lnTo>
                            <a:pt x="432" y="196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333399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41" name="Text Box 2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63" y="2403"/>
                    <a:ext cx="206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r>
                      <a:rPr kumimoji="1" lang="en-US" altLang="zh-CN" sz="2000" b="1">
                        <a:latin typeface="Times New Roman" pitchFamily="18" charset="0"/>
                      </a:rPr>
                      <a:t>O</a:t>
                    </a:r>
                  </a:p>
                </p:txBody>
              </p:sp>
              <p:sp>
                <p:nvSpPr>
                  <p:cNvPr id="42" name="Text Box 2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6" y="2611"/>
                    <a:ext cx="199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r>
                      <a:rPr kumimoji="1" lang="en-US" altLang="zh-CN" sz="2000" b="1">
                        <a:latin typeface="Times New Roman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43" name="Text Box 2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5" y="2614"/>
                    <a:ext cx="199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r>
                      <a:rPr kumimoji="1" lang="en-US" altLang="zh-CN" sz="2000" b="1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44" name="Text Box 2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0" y="2013"/>
                    <a:ext cx="192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r>
                      <a:rPr kumimoji="1" lang="en-US" altLang="zh-CN" sz="2000" b="1">
                        <a:latin typeface="Times New Roman" pitchFamily="18" charset="0"/>
                      </a:rPr>
                      <a:t>Z</a:t>
                    </a:r>
                  </a:p>
                </p:txBody>
              </p:sp>
            </p:grpSp>
            <p:sp>
              <p:nvSpPr>
                <p:cNvPr id="30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1955" y="1791"/>
                  <a:ext cx="251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O</a:t>
                  </a:r>
                  <a:r>
                    <a:rPr kumimoji="1" lang="en-US" altLang="zh-CN" sz="2000" b="1" baseline="-25000"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1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1318" y="1824"/>
                  <a:ext cx="244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X</a:t>
                  </a:r>
                  <a:r>
                    <a:rPr kumimoji="1" lang="en-US" altLang="zh-CN" sz="2000" b="1" baseline="-25000"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2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2375" y="1827"/>
                  <a:ext cx="244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Y</a:t>
                  </a:r>
                  <a:r>
                    <a:rPr kumimoji="1" lang="en-US" altLang="zh-CN" sz="2000" b="1" baseline="-25000"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3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2011" y="1352"/>
                  <a:ext cx="236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Z</a:t>
                  </a:r>
                  <a:r>
                    <a:rPr kumimoji="1" lang="en-US" altLang="zh-CN" sz="2000" b="1" baseline="-25000"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4" name="Text Box 211"/>
                <p:cNvSpPr txBox="1">
                  <a:spLocks noChangeArrowheads="1"/>
                </p:cNvSpPr>
                <p:nvPr/>
              </p:nvSpPr>
              <p:spPr bwMode="auto">
                <a:xfrm>
                  <a:off x="688" y="2695"/>
                  <a:ext cx="200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solidFill>
                        <a:srgbClr val="FF0000"/>
                      </a:solidFill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35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1777" y="1319"/>
                  <a:ext cx="244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solidFill>
                        <a:srgbClr val="FF0000"/>
                      </a:solidFill>
                      <a:latin typeface="Times New Roman" pitchFamily="18" charset="0"/>
                    </a:rPr>
                    <a:t>C</a:t>
                  </a:r>
                  <a:r>
                    <a:rPr kumimoji="1" lang="en-US" altLang="zh-CN" sz="2000" b="1" baseline="-25000">
                      <a:solidFill>
                        <a:srgbClr val="FF0000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6" name="Text Box 213"/>
                <p:cNvSpPr txBox="1">
                  <a:spLocks noChangeArrowheads="1"/>
                </p:cNvSpPr>
                <p:nvPr/>
              </p:nvSpPr>
              <p:spPr bwMode="auto">
                <a:xfrm>
                  <a:off x="2254" y="1965"/>
                  <a:ext cx="237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 dirty="0">
                      <a:solidFill>
                        <a:srgbClr val="FF0000"/>
                      </a:solidFill>
                      <a:latin typeface="Times New Roman" pitchFamily="18" charset="0"/>
                    </a:rPr>
                    <a:t>B</a:t>
                  </a:r>
                  <a:r>
                    <a:rPr kumimoji="1" lang="en-US" altLang="zh-CN" sz="2000" b="1" baseline="-25000" dirty="0">
                      <a:solidFill>
                        <a:srgbClr val="FF0000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000" b="1" dirty="0">
                    <a:solidFill>
                      <a:srgbClr val="FF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7" name="Text Box 214"/>
                <p:cNvSpPr txBox="1">
                  <a:spLocks noChangeArrowheads="1"/>
                </p:cNvSpPr>
                <p:nvPr/>
              </p:nvSpPr>
              <p:spPr bwMode="auto">
                <a:xfrm>
                  <a:off x="1638" y="1772"/>
                  <a:ext cx="244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solidFill>
                        <a:srgbClr val="FF0000"/>
                      </a:solidFill>
                      <a:latin typeface="Times New Roman" pitchFamily="18" charset="0"/>
                    </a:rPr>
                    <a:t>A</a:t>
                  </a:r>
                  <a:r>
                    <a:rPr kumimoji="1" lang="en-US" altLang="zh-CN" sz="2000" b="1" baseline="-25000">
                      <a:solidFill>
                        <a:srgbClr val="FF0000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" name="Text Box 215"/>
                <p:cNvSpPr txBox="1">
                  <a:spLocks noChangeArrowheads="1"/>
                </p:cNvSpPr>
                <p:nvPr/>
              </p:nvSpPr>
              <p:spPr bwMode="auto">
                <a:xfrm>
                  <a:off x="1318" y="2703"/>
                  <a:ext cx="192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 dirty="0">
                      <a:solidFill>
                        <a:srgbClr val="FF0000"/>
                      </a:solidFill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39" name="Text Box 216"/>
                <p:cNvSpPr txBox="1">
                  <a:spLocks noChangeArrowheads="1"/>
                </p:cNvSpPr>
                <p:nvPr/>
              </p:nvSpPr>
              <p:spPr bwMode="auto">
                <a:xfrm>
                  <a:off x="1083" y="2127"/>
                  <a:ext cx="199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solidFill>
                        <a:srgbClr val="FF0000"/>
                      </a:solidFill>
                      <a:latin typeface="Times New Roman" pitchFamily="18" charset="0"/>
                    </a:rPr>
                    <a:t>C</a:t>
                  </a:r>
                </a:p>
              </p:txBody>
            </p:sp>
          </p:grpSp>
        </p:grpSp>
        <p:sp>
          <p:nvSpPr>
            <p:cNvPr id="79" name="Text Box 215"/>
            <p:cNvSpPr txBox="1">
              <a:spLocks noChangeArrowheads="1"/>
            </p:cNvSpPr>
            <p:nvPr/>
          </p:nvSpPr>
          <p:spPr bwMode="auto">
            <a:xfrm>
              <a:off x="1362330" y="3898618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r>
                <a:rPr kumimoji="1" lang="en-US" altLang="zh-CN" sz="2000" b="1" dirty="0" smtClean="0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  <a:endParaRPr kumimoji="1" lang="en-US" altLang="zh-CN" sz="2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80" name="Text Box 213"/>
            <p:cNvSpPr txBox="1">
              <a:spLocks noChangeArrowheads="1"/>
            </p:cNvSpPr>
            <p:nvPr/>
          </p:nvSpPr>
          <p:spPr bwMode="auto">
            <a:xfrm>
              <a:off x="2937774" y="2754773"/>
              <a:ext cx="4555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r>
                <a:rPr kumimoji="1" lang="en-US" altLang="zh-CN" sz="2000" b="1" dirty="0" smtClean="0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  <a:r>
                <a:rPr kumimoji="1" lang="en-US" altLang="zh-CN" sz="2000" b="1" baseline="-25000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kumimoji="1" lang="en-US" altLang="zh-CN" sz="2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1" name="Rectangle 7"/>
          <p:cNvSpPr>
            <a:spLocks noChangeArrowheads="1"/>
          </p:cNvSpPr>
          <p:nvPr/>
        </p:nvSpPr>
        <p:spPr bwMode="auto">
          <a:xfrm>
            <a:off x="683568" y="5375538"/>
            <a:ext cx="817867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故：立体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上平行于三条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坐标轴的线段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在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轴测图上仍平行于相应的轴测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轴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283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build="allAtOnce"/>
      <p:bldP spid="71" grpId="0" build="p" autoUpdateAnimBg="0"/>
      <p:bldP spid="70" grpId="0" build="p" autoUpdateAnimBg="0"/>
      <p:bldP spid="74" grpId="0" build="p" autoUpdateAnimBg="0"/>
      <p:bldP spid="78" grpId="0" build="p" autoUpdateAnimBg="0"/>
      <p:bldP spid="8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971227" y="260350"/>
            <a:ext cx="7489205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5.1.3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轴测投影的特性</a:t>
            </a:r>
          </a:p>
        </p:txBody>
      </p:sp>
      <p:pic>
        <p:nvPicPr>
          <p:cNvPr id="15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4362115" y="3645024"/>
            <a:ext cx="288166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marL="457200" indent="-4572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定比性</a:t>
            </a:r>
            <a:endParaRPr lang="zh-CN" altLang="en-US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4355976" y="1455857"/>
            <a:ext cx="442901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轴测图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是按照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平行投影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的原理得到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的，具有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平行投影的一切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特性。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4355975" y="2735000"/>
            <a:ext cx="442901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特性中的以下两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项具有特殊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意义：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8" name="Rectangle 7"/>
          <p:cNvSpPr>
            <a:spLocks noChangeArrowheads="1"/>
          </p:cNvSpPr>
          <p:nvPr/>
        </p:nvSpPr>
        <p:spPr bwMode="auto">
          <a:xfrm>
            <a:off x="713810" y="4293096"/>
            <a:ext cx="817867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空间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平行于某坐标轴的线段，其轴测投影的长度为该坐标轴的伸缩系数与该线段长度的乘积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13810" y="1487810"/>
            <a:ext cx="3457093" cy="2810918"/>
            <a:chOff x="713810" y="1487810"/>
            <a:chExt cx="3457093" cy="2810918"/>
          </a:xfrm>
        </p:grpSpPr>
        <p:grpSp>
          <p:nvGrpSpPr>
            <p:cNvPr id="2" name="组合 1"/>
            <p:cNvGrpSpPr/>
            <p:nvPr/>
          </p:nvGrpSpPr>
          <p:grpSpPr>
            <a:xfrm>
              <a:off x="713810" y="1487810"/>
              <a:ext cx="3457093" cy="2755304"/>
              <a:chOff x="610851" y="1700807"/>
              <a:chExt cx="3457093" cy="2755304"/>
            </a:xfrm>
          </p:grpSpPr>
          <p:sp>
            <p:nvSpPr>
              <p:cNvPr id="69" name="Rectangle 2"/>
              <p:cNvSpPr>
                <a:spLocks noChangeArrowheads="1"/>
              </p:cNvSpPr>
              <p:nvPr/>
            </p:nvSpPr>
            <p:spPr bwMode="auto">
              <a:xfrm flipV="1">
                <a:off x="610851" y="1700807"/>
                <a:ext cx="3457093" cy="275530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6" name="Group 164"/>
              <p:cNvGrpSpPr>
                <a:grpSpLocks noChangeAspect="1"/>
              </p:cNvGrpSpPr>
              <p:nvPr/>
            </p:nvGrpSpPr>
            <p:grpSpPr bwMode="auto">
              <a:xfrm>
                <a:off x="726491" y="1804129"/>
                <a:ext cx="3143755" cy="2488967"/>
                <a:chOff x="524" y="1319"/>
                <a:chExt cx="2096" cy="1590"/>
              </a:xfrm>
            </p:grpSpPr>
            <p:sp>
              <p:nvSpPr>
                <p:cNvPr id="17" name="Rectangle 165"/>
                <p:cNvSpPr>
                  <a:spLocks noChangeArrowheads="1"/>
                </p:cNvSpPr>
                <p:nvPr/>
              </p:nvSpPr>
              <p:spPr bwMode="auto">
                <a:xfrm>
                  <a:off x="716" y="1339"/>
                  <a:ext cx="1904" cy="969"/>
                </a:xfrm>
                <a:prstGeom prst="rect">
                  <a:avLst/>
                </a:prstGeom>
                <a:solidFill>
                  <a:srgbClr val="99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1" lang="zh-CN" altLang="zh-CN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8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747" y="1388"/>
                  <a:ext cx="727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zh-CN" altLang="en-US" sz="2000" b="1" dirty="0">
                      <a:latin typeface="Times New Roman" pitchFamily="18" charset="0"/>
                    </a:rPr>
                    <a:t>投影面</a:t>
                  </a:r>
                </a:p>
              </p:txBody>
            </p:sp>
            <p:sp>
              <p:nvSpPr>
                <p:cNvPr id="19" name="Freeform 167"/>
                <p:cNvSpPr>
                  <a:spLocks/>
                </p:cNvSpPr>
                <p:nvPr/>
              </p:nvSpPr>
              <p:spPr bwMode="auto">
                <a:xfrm>
                  <a:off x="801" y="1699"/>
                  <a:ext cx="885" cy="769"/>
                </a:xfrm>
                <a:custGeom>
                  <a:avLst/>
                  <a:gdLst>
                    <a:gd name="T0" fmla="*/ 885 w 885"/>
                    <a:gd name="T1" fmla="*/ 0 h 769"/>
                    <a:gd name="T2" fmla="*/ 0 w 885"/>
                    <a:gd name="T3" fmla="*/ 769 h 769"/>
                    <a:gd name="T4" fmla="*/ 0 60000 65536"/>
                    <a:gd name="T5" fmla="*/ 0 60000 65536"/>
                    <a:gd name="T6" fmla="*/ 0 w 885"/>
                    <a:gd name="T7" fmla="*/ 0 h 769"/>
                    <a:gd name="T8" fmla="*/ 885 w 885"/>
                    <a:gd name="T9" fmla="*/ 769 h 76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5" h="769">
                      <a:moveTo>
                        <a:pt x="885" y="0"/>
                      </a:moveTo>
                      <a:lnTo>
                        <a:pt x="0" y="769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" name="Freeform 168"/>
                <p:cNvSpPr>
                  <a:spLocks/>
                </p:cNvSpPr>
                <p:nvPr/>
              </p:nvSpPr>
              <p:spPr bwMode="auto">
                <a:xfrm>
                  <a:off x="1128" y="1547"/>
                  <a:ext cx="883" cy="769"/>
                </a:xfrm>
                <a:custGeom>
                  <a:avLst/>
                  <a:gdLst>
                    <a:gd name="T0" fmla="*/ 883 w 883"/>
                    <a:gd name="T1" fmla="*/ 0 h 769"/>
                    <a:gd name="T2" fmla="*/ 0 w 883"/>
                    <a:gd name="T3" fmla="*/ 769 h 769"/>
                    <a:gd name="T4" fmla="*/ 0 60000 65536"/>
                    <a:gd name="T5" fmla="*/ 0 60000 65536"/>
                    <a:gd name="T6" fmla="*/ 0 w 883"/>
                    <a:gd name="T7" fmla="*/ 0 h 769"/>
                    <a:gd name="T8" fmla="*/ 883 w 883"/>
                    <a:gd name="T9" fmla="*/ 769 h 76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3" h="769">
                      <a:moveTo>
                        <a:pt x="883" y="0"/>
                      </a:moveTo>
                      <a:lnTo>
                        <a:pt x="0" y="769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Freeform 169"/>
                <p:cNvSpPr>
                  <a:spLocks/>
                </p:cNvSpPr>
                <p:nvPr/>
              </p:nvSpPr>
              <p:spPr bwMode="auto">
                <a:xfrm>
                  <a:off x="1433" y="1702"/>
                  <a:ext cx="883" cy="774"/>
                </a:xfrm>
                <a:custGeom>
                  <a:avLst/>
                  <a:gdLst>
                    <a:gd name="T0" fmla="*/ 883 w 883"/>
                    <a:gd name="T1" fmla="*/ 0 h 774"/>
                    <a:gd name="T2" fmla="*/ 0 w 883"/>
                    <a:gd name="T3" fmla="*/ 774 h 774"/>
                    <a:gd name="T4" fmla="*/ 0 60000 65536"/>
                    <a:gd name="T5" fmla="*/ 0 60000 65536"/>
                    <a:gd name="T6" fmla="*/ 0 w 883"/>
                    <a:gd name="T7" fmla="*/ 0 h 774"/>
                    <a:gd name="T8" fmla="*/ 883 w 883"/>
                    <a:gd name="T9" fmla="*/ 774 h 77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3" h="774">
                      <a:moveTo>
                        <a:pt x="883" y="0"/>
                      </a:moveTo>
                      <a:lnTo>
                        <a:pt x="0" y="774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2" name="Freeform 170"/>
                <p:cNvSpPr>
                  <a:spLocks/>
                </p:cNvSpPr>
                <p:nvPr/>
              </p:nvSpPr>
              <p:spPr bwMode="auto">
                <a:xfrm>
                  <a:off x="1433" y="1974"/>
                  <a:ext cx="887" cy="771"/>
                </a:xfrm>
                <a:custGeom>
                  <a:avLst/>
                  <a:gdLst>
                    <a:gd name="T0" fmla="*/ 887 w 887"/>
                    <a:gd name="T1" fmla="*/ 0 h 771"/>
                    <a:gd name="T2" fmla="*/ 0 w 887"/>
                    <a:gd name="T3" fmla="*/ 771 h 771"/>
                    <a:gd name="T4" fmla="*/ 0 60000 65536"/>
                    <a:gd name="T5" fmla="*/ 0 60000 65536"/>
                    <a:gd name="T6" fmla="*/ 0 w 887"/>
                    <a:gd name="T7" fmla="*/ 0 h 771"/>
                    <a:gd name="T8" fmla="*/ 887 w 887"/>
                    <a:gd name="T9" fmla="*/ 771 h 77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7" h="771">
                      <a:moveTo>
                        <a:pt x="887" y="0"/>
                      </a:moveTo>
                      <a:lnTo>
                        <a:pt x="0" y="771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Freeform 171"/>
                <p:cNvSpPr>
                  <a:spLocks/>
                </p:cNvSpPr>
                <p:nvPr/>
              </p:nvSpPr>
              <p:spPr bwMode="auto">
                <a:xfrm>
                  <a:off x="801" y="1971"/>
                  <a:ext cx="885" cy="788"/>
                </a:xfrm>
                <a:custGeom>
                  <a:avLst/>
                  <a:gdLst>
                    <a:gd name="T0" fmla="*/ 885 w 885"/>
                    <a:gd name="T1" fmla="*/ 0 h 788"/>
                    <a:gd name="T2" fmla="*/ 0 w 885"/>
                    <a:gd name="T3" fmla="*/ 788 h 788"/>
                    <a:gd name="T4" fmla="*/ 0 60000 65536"/>
                    <a:gd name="T5" fmla="*/ 0 60000 65536"/>
                    <a:gd name="T6" fmla="*/ 0 w 885"/>
                    <a:gd name="T7" fmla="*/ 0 h 788"/>
                    <a:gd name="T8" fmla="*/ 885 w 885"/>
                    <a:gd name="T9" fmla="*/ 788 h 78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5" h="788">
                      <a:moveTo>
                        <a:pt x="885" y="0"/>
                      </a:moveTo>
                      <a:lnTo>
                        <a:pt x="0" y="788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" name="Freeform 172"/>
                <p:cNvSpPr>
                  <a:spLocks/>
                </p:cNvSpPr>
                <p:nvPr/>
              </p:nvSpPr>
              <p:spPr bwMode="auto">
                <a:xfrm>
                  <a:off x="1137" y="2126"/>
                  <a:ext cx="874" cy="766"/>
                </a:xfrm>
                <a:custGeom>
                  <a:avLst/>
                  <a:gdLst>
                    <a:gd name="T0" fmla="*/ 874 w 1101"/>
                    <a:gd name="T1" fmla="*/ 0 h 1214"/>
                    <a:gd name="T2" fmla="*/ 0 w 1101"/>
                    <a:gd name="T3" fmla="*/ 766 h 1214"/>
                    <a:gd name="T4" fmla="*/ 0 60000 65536"/>
                    <a:gd name="T5" fmla="*/ 0 60000 65536"/>
                    <a:gd name="T6" fmla="*/ 0 w 1101"/>
                    <a:gd name="T7" fmla="*/ 0 h 1214"/>
                    <a:gd name="T8" fmla="*/ 1101 w 1101"/>
                    <a:gd name="T9" fmla="*/ 1214 h 12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01" h="1214">
                      <a:moveTo>
                        <a:pt x="1101" y="0"/>
                      </a:moveTo>
                      <a:lnTo>
                        <a:pt x="0" y="1214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Freeform 173"/>
                <p:cNvSpPr>
                  <a:spLocks/>
                </p:cNvSpPr>
                <p:nvPr/>
              </p:nvSpPr>
              <p:spPr bwMode="auto">
                <a:xfrm>
                  <a:off x="1121" y="1836"/>
                  <a:ext cx="894" cy="785"/>
                </a:xfrm>
                <a:custGeom>
                  <a:avLst/>
                  <a:gdLst>
                    <a:gd name="T0" fmla="*/ 894 w 894"/>
                    <a:gd name="T1" fmla="*/ 0 h 785"/>
                    <a:gd name="T2" fmla="*/ 0 w 894"/>
                    <a:gd name="T3" fmla="*/ 785 h 785"/>
                    <a:gd name="T4" fmla="*/ 0 60000 65536"/>
                    <a:gd name="T5" fmla="*/ 0 60000 65536"/>
                    <a:gd name="T6" fmla="*/ 0 w 894"/>
                    <a:gd name="T7" fmla="*/ 0 h 785"/>
                    <a:gd name="T8" fmla="*/ 894 w 894"/>
                    <a:gd name="T9" fmla="*/ 785 h 78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94" h="785">
                      <a:moveTo>
                        <a:pt x="894" y="0"/>
                      </a:moveTo>
                      <a:lnTo>
                        <a:pt x="0" y="785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6" name="Group 174"/>
                <p:cNvGrpSpPr>
                  <a:grpSpLocks/>
                </p:cNvGrpSpPr>
                <p:nvPr/>
              </p:nvGrpSpPr>
              <p:grpSpPr bwMode="auto">
                <a:xfrm>
                  <a:off x="1686" y="1537"/>
                  <a:ext cx="651" cy="589"/>
                  <a:chOff x="2985" y="915"/>
                  <a:chExt cx="954" cy="1000"/>
                </a:xfrm>
              </p:grpSpPr>
              <p:sp>
                <p:nvSpPr>
                  <p:cNvPr id="60" name="Freeform 175"/>
                  <p:cNvSpPr>
                    <a:spLocks/>
                  </p:cNvSpPr>
                  <p:nvPr/>
                </p:nvSpPr>
                <p:spPr bwMode="auto">
                  <a:xfrm>
                    <a:off x="3463" y="1444"/>
                    <a:ext cx="0" cy="469"/>
                  </a:xfrm>
                  <a:custGeom>
                    <a:avLst/>
                    <a:gdLst>
                      <a:gd name="T0" fmla="*/ 0 w 1"/>
                      <a:gd name="T1" fmla="*/ 0 h 438"/>
                      <a:gd name="T2" fmla="*/ 0 w 1"/>
                      <a:gd name="T3" fmla="*/ 469 h 438"/>
                      <a:gd name="T4" fmla="*/ 0 60000 65536"/>
                      <a:gd name="T5" fmla="*/ 0 60000 65536"/>
                      <a:gd name="T6" fmla="*/ 0 w 1"/>
                      <a:gd name="T7" fmla="*/ 0 h 438"/>
                      <a:gd name="T8" fmla="*/ 0 w 1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38">
                        <a:moveTo>
                          <a:pt x="0" y="0"/>
                        </a:moveTo>
                        <a:lnTo>
                          <a:pt x="0" y="438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1" name="Freeform 176"/>
                  <p:cNvSpPr>
                    <a:spLocks/>
                  </p:cNvSpPr>
                  <p:nvPr/>
                </p:nvSpPr>
                <p:spPr bwMode="auto">
                  <a:xfrm>
                    <a:off x="3462" y="1640"/>
                    <a:ext cx="477" cy="273"/>
                  </a:xfrm>
                  <a:custGeom>
                    <a:avLst/>
                    <a:gdLst>
                      <a:gd name="T0" fmla="*/ 0 w 410"/>
                      <a:gd name="T1" fmla="*/ 273 h 254"/>
                      <a:gd name="T2" fmla="*/ 477 w 410"/>
                      <a:gd name="T3" fmla="*/ 0 h 254"/>
                      <a:gd name="T4" fmla="*/ 0 60000 65536"/>
                      <a:gd name="T5" fmla="*/ 0 60000 65536"/>
                      <a:gd name="T6" fmla="*/ 0 w 410"/>
                      <a:gd name="T7" fmla="*/ 0 h 254"/>
                      <a:gd name="T8" fmla="*/ 410 w 410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10" h="254">
                        <a:moveTo>
                          <a:pt x="0" y="254"/>
                        </a:moveTo>
                        <a:lnTo>
                          <a:pt x="4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" name="Freeform 177"/>
                  <p:cNvSpPr>
                    <a:spLocks/>
                  </p:cNvSpPr>
                  <p:nvPr/>
                </p:nvSpPr>
                <p:spPr bwMode="auto">
                  <a:xfrm>
                    <a:off x="2986" y="1656"/>
                    <a:ext cx="476" cy="259"/>
                  </a:xfrm>
                  <a:custGeom>
                    <a:avLst/>
                    <a:gdLst>
                      <a:gd name="T0" fmla="*/ 476 w 409"/>
                      <a:gd name="T1" fmla="*/ 259 h 241"/>
                      <a:gd name="T2" fmla="*/ 0 w 409"/>
                      <a:gd name="T3" fmla="*/ 0 h 241"/>
                      <a:gd name="T4" fmla="*/ 0 60000 65536"/>
                      <a:gd name="T5" fmla="*/ 0 60000 65536"/>
                      <a:gd name="T6" fmla="*/ 0 w 409"/>
                      <a:gd name="T7" fmla="*/ 0 h 241"/>
                      <a:gd name="T8" fmla="*/ 409 w 409"/>
                      <a:gd name="T9" fmla="*/ 241 h 24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09" h="241">
                        <a:moveTo>
                          <a:pt x="409" y="241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" name="Freeform 178"/>
                  <p:cNvSpPr>
                    <a:spLocks/>
                  </p:cNvSpPr>
                  <p:nvPr/>
                </p:nvSpPr>
                <p:spPr bwMode="auto">
                  <a:xfrm>
                    <a:off x="2986" y="1187"/>
                    <a:ext cx="0" cy="469"/>
                  </a:xfrm>
                  <a:custGeom>
                    <a:avLst/>
                    <a:gdLst>
                      <a:gd name="T0" fmla="*/ 0 w 1"/>
                      <a:gd name="T1" fmla="*/ 0 h 438"/>
                      <a:gd name="T2" fmla="*/ 0 w 1"/>
                      <a:gd name="T3" fmla="*/ 469 h 438"/>
                      <a:gd name="T4" fmla="*/ 0 60000 65536"/>
                      <a:gd name="T5" fmla="*/ 0 60000 65536"/>
                      <a:gd name="T6" fmla="*/ 0 w 1"/>
                      <a:gd name="T7" fmla="*/ 0 h 438"/>
                      <a:gd name="T8" fmla="*/ 0 w 1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38">
                        <a:moveTo>
                          <a:pt x="0" y="0"/>
                        </a:moveTo>
                        <a:lnTo>
                          <a:pt x="0" y="438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4" name="Freeform 179"/>
                  <p:cNvSpPr>
                    <a:spLocks/>
                  </p:cNvSpPr>
                  <p:nvPr/>
                </p:nvSpPr>
                <p:spPr bwMode="auto">
                  <a:xfrm>
                    <a:off x="3922" y="1201"/>
                    <a:ext cx="2" cy="439"/>
                  </a:xfrm>
                  <a:custGeom>
                    <a:avLst/>
                    <a:gdLst>
                      <a:gd name="T0" fmla="*/ 0 w 1"/>
                      <a:gd name="T1" fmla="*/ 0 h 410"/>
                      <a:gd name="T2" fmla="*/ 0 w 1"/>
                      <a:gd name="T3" fmla="*/ 439 h 410"/>
                      <a:gd name="T4" fmla="*/ 0 60000 65536"/>
                      <a:gd name="T5" fmla="*/ 0 60000 65536"/>
                      <a:gd name="T6" fmla="*/ 0 w 1"/>
                      <a:gd name="T7" fmla="*/ 0 h 410"/>
                      <a:gd name="T8" fmla="*/ 1 w 1"/>
                      <a:gd name="T9" fmla="*/ 410 h 41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10">
                        <a:moveTo>
                          <a:pt x="0" y="0"/>
                        </a:moveTo>
                        <a:lnTo>
                          <a:pt x="0" y="410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5" name="Freeform 180"/>
                  <p:cNvSpPr>
                    <a:spLocks/>
                  </p:cNvSpPr>
                  <p:nvPr/>
                </p:nvSpPr>
                <p:spPr bwMode="auto">
                  <a:xfrm>
                    <a:off x="3462" y="1187"/>
                    <a:ext cx="460" cy="264"/>
                  </a:xfrm>
                  <a:custGeom>
                    <a:avLst/>
                    <a:gdLst>
                      <a:gd name="T0" fmla="*/ 0 w 396"/>
                      <a:gd name="T1" fmla="*/ 264 h 246"/>
                      <a:gd name="T2" fmla="*/ 460 w 396"/>
                      <a:gd name="T3" fmla="*/ 0 h 246"/>
                      <a:gd name="T4" fmla="*/ 0 60000 65536"/>
                      <a:gd name="T5" fmla="*/ 0 60000 65536"/>
                      <a:gd name="T6" fmla="*/ 0 w 396"/>
                      <a:gd name="T7" fmla="*/ 0 h 246"/>
                      <a:gd name="T8" fmla="*/ 396 w 396"/>
                      <a:gd name="T9" fmla="*/ 246 h 24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96" h="246">
                        <a:moveTo>
                          <a:pt x="0" y="246"/>
                        </a:moveTo>
                        <a:lnTo>
                          <a:pt x="396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6" name="Freeform 181"/>
                  <p:cNvSpPr>
                    <a:spLocks/>
                  </p:cNvSpPr>
                  <p:nvPr/>
                </p:nvSpPr>
                <p:spPr bwMode="auto">
                  <a:xfrm>
                    <a:off x="2986" y="1193"/>
                    <a:ext cx="476" cy="258"/>
                  </a:xfrm>
                  <a:custGeom>
                    <a:avLst/>
                    <a:gdLst>
                      <a:gd name="T0" fmla="*/ 476 w 409"/>
                      <a:gd name="T1" fmla="*/ 258 h 241"/>
                      <a:gd name="T2" fmla="*/ 0 w 409"/>
                      <a:gd name="T3" fmla="*/ 0 h 241"/>
                      <a:gd name="T4" fmla="*/ 0 60000 65536"/>
                      <a:gd name="T5" fmla="*/ 0 60000 65536"/>
                      <a:gd name="T6" fmla="*/ 0 w 409"/>
                      <a:gd name="T7" fmla="*/ 0 h 241"/>
                      <a:gd name="T8" fmla="*/ 409 w 409"/>
                      <a:gd name="T9" fmla="*/ 241 h 24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09" h="241">
                        <a:moveTo>
                          <a:pt x="409" y="241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7" name="Freeform 182"/>
                  <p:cNvSpPr>
                    <a:spLocks/>
                  </p:cNvSpPr>
                  <p:nvPr/>
                </p:nvSpPr>
                <p:spPr bwMode="auto">
                  <a:xfrm>
                    <a:off x="2985" y="920"/>
                    <a:ext cx="477" cy="273"/>
                  </a:xfrm>
                  <a:custGeom>
                    <a:avLst/>
                    <a:gdLst>
                      <a:gd name="T0" fmla="*/ 0 w 410"/>
                      <a:gd name="T1" fmla="*/ 273 h 254"/>
                      <a:gd name="T2" fmla="*/ 477 w 410"/>
                      <a:gd name="T3" fmla="*/ 0 h 254"/>
                      <a:gd name="T4" fmla="*/ 0 60000 65536"/>
                      <a:gd name="T5" fmla="*/ 0 60000 65536"/>
                      <a:gd name="T6" fmla="*/ 0 w 410"/>
                      <a:gd name="T7" fmla="*/ 0 h 254"/>
                      <a:gd name="T8" fmla="*/ 410 w 410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10" h="254">
                        <a:moveTo>
                          <a:pt x="0" y="254"/>
                        </a:moveTo>
                        <a:lnTo>
                          <a:pt x="4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8" name="Freeform 183"/>
                  <p:cNvSpPr>
                    <a:spLocks/>
                  </p:cNvSpPr>
                  <p:nvPr/>
                </p:nvSpPr>
                <p:spPr bwMode="auto">
                  <a:xfrm>
                    <a:off x="3463" y="915"/>
                    <a:ext cx="459" cy="272"/>
                  </a:xfrm>
                  <a:custGeom>
                    <a:avLst/>
                    <a:gdLst>
                      <a:gd name="T0" fmla="*/ 459 w 395"/>
                      <a:gd name="T1" fmla="*/ 272 h 254"/>
                      <a:gd name="T2" fmla="*/ 0 w 395"/>
                      <a:gd name="T3" fmla="*/ 0 h 254"/>
                      <a:gd name="T4" fmla="*/ 0 60000 65536"/>
                      <a:gd name="T5" fmla="*/ 0 60000 65536"/>
                      <a:gd name="T6" fmla="*/ 0 w 395"/>
                      <a:gd name="T7" fmla="*/ 0 h 254"/>
                      <a:gd name="T8" fmla="*/ 395 w 395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95" h="254">
                        <a:moveTo>
                          <a:pt x="395" y="254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7" name="Group 184"/>
                <p:cNvGrpSpPr>
                  <a:grpSpLocks/>
                </p:cNvGrpSpPr>
                <p:nvPr/>
              </p:nvGrpSpPr>
              <p:grpSpPr bwMode="auto">
                <a:xfrm>
                  <a:off x="1557" y="1405"/>
                  <a:ext cx="923" cy="635"/>
                  <a:chOff x="1549" y="1395"/>
                  <a:chExt cx="923" cy="635"/>
                </a:xfrm>
              </p:grpSpPr>
              <p:sp>
                <p:nvSpPr>
                  <p:cNvPr id="57" name="Freeform 185"/>
                  <p:cNvSpPr>
                    <a:spLocks/>
                  </p:cNvSpPr>
                  <p:nvPr/>
                </p:nvSpPr>
                <p:spPr bwMode="auto">
                  <a:xfrm>
                    <a:off x="2002" y="1395"/>
                    <a:ext cx="1" cy="419"/>
                  </a:xfrm>
                  <a:custGeom>
                    <a:avLst/>
                    <a:gdLst>
                      <a:gd name="T0" fmla="*/ 0 w 1"/>
                      <a:gd name="T1" fmla="*/ 419 h 664"/>
                      <a:gd name="T2" fmla="*/ 1 w 1"/>
                      <a:gd name="T3" fmla="*/ 0 h 664"/>
                      <a:gd name="T4" fmla="*/ 0 60000 65536"/>
                      <a:gd name="T5" fmla="*/ 0 60000 65536"/>
                      <a:gd name="T6" fmla="*/ 0 w 1"/>
                      <a:gd name="T7" fmla="*/ 0 h 664"/>
                      <a:gd name="T8" fmla="*/ 1 w 1"/>
                      <a:gd name="T9" fmla="*/ 664 h 66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664">
                        <a:moveTo>
                          <a:pt x="0" y="664"/>
                        </a:moveTo>
                        <a:lnTo>
                          <a:pt x="1" y="0"/>
                        </a:lnTo>
                      </a:path>
                    </a:pathLst>
                  </a:custGeom>
                  <a:noFill/>
                  <a:ln w="9525">
                    <a:solidFill>
                      <a:srgbClr val="333399"/>
                    </a:solidFill>
                    <a:round/>
                    <a:headEnd type="none" w="med" len="med"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" name="Line 1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9" y="1814"/>
                    <a:ext cx="453" cy="208"/>
                  </a:xfrm>
                  <a:prstGeom prst="line">
                    <a:avLst/>
                  </a:prstGeom>
                  <a:noFill/>
                  <a:ln w="9525">
                    <a:solidFill>
                      <a:srgbClr val="333399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002" y="1814"/>
                    <a:ext cx="470" cy="216"/>
                  </a:xfrm>
                  <a:prstGeom prst="line">
                    <a:avLst/>
                  </a:prstGeom>
                  <a:noFill/>
                  <a:ln w="9525">
                    <a:solidFill>
                      <a:srgbClr val="333399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8" name="Group 188"/>
                <p:cNvGrpSpPr>
                  <a:grpSpLocks/>
                </p:cNvGrpSpPr>
                <p:nvPr/>
              </p:nvGrpSpPr>
              <p:grpSpPr bwMode="auto">
                <a:xfrm>
                  <a:off x="801" y="2313"/>
                  <a:ext cx="641" cy="589"/>
                  <a:chOff x="793" y="2303"/>
                  <a:chExt cx="641" cy="589"/>
                </a:xfrm>
              </p:grpSpPr>
              <p:sp>
                <p:nvSpPr>
                  <p:cNvPr id="48" name="Freeform 189"/>
                  <p:cNvSpPr>
                    <a:spLocks/>
                  </p:cNvSpPr>
                  <p:nvPr/>
                </p:nvSpPr>
                <p:spPr bwMode="auto">
                  <a:xfrm>
                    <a:off x="1119" y="2615"/>
                    <a:ext cx="0" cy="276"/>
                  </a:xfrm>
                  <a:custGeom>
                    <a:avLst/>
                    <a:gdLst>
                      <a:gd name="T0" fmla="*/ 0 w 1"/>
                      <a:gd name="T1" fmla="*/ 0 h 438"/>
                      <a:gd name="T2" fmla="*/ 0 w 1"/>
                      <a:gd name="T3" fmla="*/ 276 h 438"/>
                      <a:gd name="T4" fmla="*/ 0 60000 65536"/>
                      <a:gd name="T5" fmla="*/ 0 60000 65536"/>
                      <a:gd name="T6" fmla="*/ 0 w 1"/>
                      <a:gd name="T7" fmla="*/ 0 h 438"/>
                      <a:gd name="T8" fmla="*/ 0 w 1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38">
                        <a:moveTo>
                          <a:pt x="0" y="0"/>
                        </a:moveTo>
                        <a:lnTo>
                          <a:pt x="0" y="438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9" name="Freeform 190"/>
                  <p:cNvSpPr>
                    <a:spLocks/>
                  </p:cNvSpPr>
                  <p:nvPr/>
                </p:nvSpPr>
                <p:spPr bwMode="auto">
                  <a:xfrm>
                    <a:off x="1119" y="2727"/>
                    <a:ext cx="306" cy="164"/>
                  </a:xfrm>
                  <a:custGeom>
                    <a:avLst/>
                    <a:gdLst>
                      <a:gd name="T0" fmla="*/ 0 w 306"/>
                      <a:gd name="T1" fmla="*/ 164 h 164"/>
                      <a:gd name="T2" fmla="*/ 306 w 306"/>
                      <a:gd name="T3" fmla="*/ 0 h 164"/>
                      <a:gd name="T4" fmla="*/ 0 60000 65536"/>
                      <a:gd name="T5" fmla="*/ 0 60000 65536"/>
                      <a:gd name="T6" fmla="*/ 0 w 306"/>
                      <a:gd name="T7" fmla="*/ 0 h 164"/>
                      <a:gd name="T8" fmla="*/ 306 w 306"/>
                      <a:gd name="T9" fmla="*/ 164 h 16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06" h="164">
                        <a:moveTo>
                          <a:pt x="0" y="164"/>
                        </a:moveTo>
                        <a:lnTo>
                          <a:pt x="306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" name="Freeform 191"/>
                  <p:cNvSpPr>
                    <a:spLocks/>
                  </p:cNvSpPr>
                  <p:nvPr/>
                </p:nvSpPr>
                <p:spPr bwMode="auto">
                  <a:xfrm>
                    <a:off x="794" y="2739"/>
                    <a:ext cx="325" cy="153"/>
                  </a:xfrm>
                  <a:custGeom>
                    <a:avLst/>
                    <a:gdLst>
                      <a:gd name="T0" fmla="*/ 325 w 409"/>
                      <a:gd name="T1" fmla="*/ 153 h 241"/>
                      <a:gd name="T2" fmla="*/ 0 w 409"/>
                      <a:gd name="T3" fmla="*/ 0 h 241"/>
                      <a:gd name="T4" fmla="*/ 0 60000 65536"/>
                      <a:gd name="T5" fmla="*/ 0 60000 65536"/>
                      <a:gd name="T6" fmla="*/ 0 w 409"/>
                      <a:gd name="T7" fmla="*/ 0 h 241"/>
                      <a:gd name="T8" fmla="*/ 409 w 409"/>
                      <a:gd name="T9" fmla="*/ 241 h 24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09" h="241">
                        <a:moveTo>
                          <a:pt x="409" y="241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Freeform 192"/>
                  <p:cNvSpPr>
                    <a:spLocks/>
                  </p:cNvSpPr>
                  <p:nvPr/>
                </p:nvSpPr>
                <p:spPr bwMode="auto">
                  <a:xfrm>
                    <a:off x="794" y="2463"/>
                    <a:ext cx="0" cy="276"/>
                  </a:xfrm>
                  <a:custGeom>
                    <a:avLst/>
                    <a:gdLst>
                      <a:gd name="T0" fmla="*/ 0 w 1"/>
                      <a:gd name="T1" fmla="*/ 0 h 438"/>
                      <a:gd name="T2" fmla="*/ 0 w 1"/>
                      <a:gd name="T3" fmla="*/ 276 h 438"/>
                      <a:gd name="T4" fmla="*/ 0 60000 65536"/>
                      <a:gd name="T5" fmla="*/ 0 60000 65536"/>
                      <a:gd name="T6" fmla="*/ 0 w 1"/>
                      <a:gd name="T7" fmla="*/ 0 h 438"/>
                      <a:gd name="T8" fmla="*/ 0 w 1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38">
                        <a:moveTo>
                          <a:pt x="0" y="0"/>
                        </a:moveTo>
                        <a:lnTo>
                          <a:pt x="0" y="438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Freeform 193"/>
                  <p:cNvSpPr>
                    <a:spLocks/>
                  </p:cNvSpPr>
                  <p:nvPr/>
                </p:nvSpPr>
                <p:spPr bwMode="auto">
                  <a:xfrm>
                    <a:off x="1432" y="2471"/>
                    <a:ext cx="2" cy="259"/>
                  </a:xfrm>
                  <a:custGeom>
                    <a:avLst/>
                    <a:gdLst>
                      <a:gd name="T0" fmla="*/ 0 w 1"/>
                      <a:gd name="T1" fmla="*/ 0 h 410"/>
                      <a:gd name="T2" fmla="*/ 0 w 1"/>
                      <a:gd name="T3" fmla="*/ 259 h 410"/>
                      <a:gd name="T4" fmla="*/ 0 60000 65536"/>
                      <a:gd name="T5" fmla="*/ 0 60000 65536"/>
                      <a:gd name="T6" fmla="*/ 0 w 1"/>
                      <a:gd name="T7" fmla="*/ 0 h 410"/>
                      <a:gd name="T8" fmla="*/ 1 w 1"/>
                      <a:gd name="T9" fmla="*/ 410 h 41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10">
                        <a:moveTo>
                          <a:pt x="0" y="0"/>
                        </a:moveTo>
                        <a:lnTo>
                          <a:pt x="0" y="410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3" name="Freeform 194"/>
                  <p:cNvSpPr>
                    <a:spLocks/>
                  </p:cNvSpPr>
                  <p:nvPr/>
                </p:nvSpPr>
                <p:spPr bwMode="auto">
                  <a:xfrm>
                    <a:off x="1119" y="2463"/>
                    <a:ext cx="313" cy="156"/>
                  </a:xfrm>
                  <a:custGeom>
                    <a:avLst/>
                    <a:gdLst>
                      <a:gd name="T0" fmla="*/ 0 w 396"/>
                      <a:gd name="T1" fmla="*/ 156 h 246"/>
                      <a:gd name="T2" fmla="*/ 313 w 396"/>
                      <a:gd name="T3" fmla="*/ 0 h 246"/>
                      <a:gd name="T4" fmla="*/ 0 60000 65536"/>
                      <a:gd name="T5" fmla="*/ 0 60000 65536"/>
                      <a:gd name="T6" fmla="*/ 0 w 396"/>
                      <a:gd name="T7" fmla="*/ 0 h 246"/>
                      <a:gd name="T8" fmla="*/ 396 w 396"/>
                      <a:gd name="T9" fmla="*/ 246 h 24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96" h="246">
                        <a:moveTo>
                          <a:pt x="0" y="246"/>
                        </a:moveTo>
                        <a:lnTo>
                          <a:pt x="396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" name="Freeform 195"/>
                  <p:cNvSpPr>
                    <a:spLocks/>
                  </p:cNvSpPr>
                  <p:nvPr/>
                </p:nvSpPr>
                <p:spPr bwMode="auto">
                  <a:xfrm>
                    <a:off x="794" y="2467"/>
                    <a:ext cx="325" cy="152"/>
                  </a:xfrm>
                  <a:custGeom>
                    <a:avLst/>
                    <a:gdLst>
                      <a:gd name="T0" fmla="*/ 325 w 409"/>
                      <a:gd name="T1" fmla="*/ 152 h 241"/>
                      <a:gd name="T2" fmla="*/ 0 w 409"/>
                      <a:gd name="T3" fmla="*/ 0 h 241"/>
                      <a:gd name="T4" fmla="*/ 0 60000 65536"/>
                      <a:gd name="T5" fmla="*/ 0 60000 65536"/>
                      <a:gd name="T6" fmla="*/ 0 w 409"/>
                      <a:gd name="T7" fmla="*/ 0 h 241"/>
                      <a:gd name="T8" fmla="*/ 409 w 409"/>
                      <a:gd name="T9" fmla="*/ 241 h 24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09" h="241">
                        <a:moveTo>
                          <a:pt x="409" y="241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5" name="Freeform 196"/>
                  <p:cNvSpPr>
                    <a:spLocks/>
                  </p:cNvSpPr>
                  <p:nvPr/>
                </p:nvSpPr>
                <p:spPr bwMode="auto">
                  <a:xfrm>
                    <a:off x="793" y="2306"/>
                    <a:ext cx="326" cy="161"/>
                  </a:xfrm>
                  <a:custGeom>
                    <a:avLst/>
                    <a:gdLst>
                      <a:gd name="T0" fmla="*/ 0 w 410"/>
                      <a:gd name="T1" fmla="*/ 161 h 254"/>
                      <a:gd name="T2" fmla="*/ 326 w 410"/>
                      <a:gd name="T3" fmla="*/ 0 h 254"/>
                      <a:gd name="T4" fmla="*/ 0 60000 65536"/>
                      <a:gd name="T5" fmla="*/ 0 60000 65536"/>
                      <a:gd name="T6" fmla="*/ 0 w 410"/>
                      <a:gd name="T7" fmla="*/ 0 h 254"/>
                      <a:gd name="T8" fmla="*/ 410 w 410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10" h="254">
                        <a:moveTo>
                          <a:pt x="0" y="254"/>
                        </a:moveTo>
                        <a:lnTo>
                          <a:pt x="4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6" name="Freeform 197"/>
                  <p:cNvSpPr>
                    <a:spLocks/>
                  </p:cNvSpPr>
                  <p:nvPr/>
                </p:nvSpPr>
                <p:spPr bwMode="auto">
                  <a:xfrm>
                    <a:off x="1119" y="2303"/>
                    <a:ext cx="313" cy="160"/>
                  </a:xfrm>
                  <a:custGeom>
                    <a:avLst/>
                    <a:gdLst>
                      <a:gd name="T0" fmla="*/ 313 w 395"/>
                      <a:gd name="T1" fmla="*/ 160 h 254"/>
                      <a:gd name="T2" fmla="*/ 0 w 395"/>
                      <a:gd name="T3" fmla="*/ 0 h 254"/>
                      <a:gd name="T4" fmla="*/ 0 60000 65536"/>
                      <a:gd name="T5" fmla="*/ 0 60000 65536"/>
                      <a:gd name="T6" fmla="*/ 0 w 395"/>
                      <a:gd name="T7" fmla="*/ 0 h 254"/>
                      <a:gd name="T8" fmla="*/ 395 w 395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95" h="254">
                        <a:moveTo>
                          <a:pt x="395" y="254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9" name="Group 198"/>
                <p:cNvGrpSpPr>
                  <a:grpSpLocks/>
                </p:cNvGrpSpPr>
                <p:nvPr/>
              </p:nvGrpSpPr>
              <p:grpSpPr bwMode="auto">
                <a:xfrm>
                  <a:off x="524" y="2023"/>
                  <a:ext cx="1158" cy="807"/>
                  <a:chOff x="516" y="2013"/>
                  <a:chExt cx="1158" cy="807"/>
                </a:xfrm>
              </p:grpSpPr>
              <p:grpSp>
                <p:nvGrpSpPr>
                  <p:cNvPr id="40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684" y="2171"/>
                    <a:ext cx="865" cy="615"/>
                    <a:chOff x="684" y="2171"/>
                    <a:chExt cx="865" cy="615"/>
                  </a:xfrm>
                </p:grpSpPr>
                <p:sp>
                  <p:nvSpPr>
                    <p:cNvPr id="45" name="Freeform 200"/>
                    <p:cNvSpPr>
                      <a:spLocks/>
                    </p:cNvSpPr>
                    <p:nvPr/>
                  </p:nvSpPr>
                  <p:spPr bwMode="auto">
                    <a:xfrm>
                      <a:off x="1117" y="2171"/>
                      <a:ext cx="1" cy="419"/>
                    </a:xfrm>
                    <a:custGeom>
                      <a:avLst/>
                      <a:gdLst>
                        <a:gd name="T0" fmla="*/ 0 w 1"/>
                        <a:gd name="T1" fmla="*/ 419 h 664"/>
                        <a:gd name="T2" fmla="*/ 1 w 1"/>
                        <a:gd name="T3" fmla="*/ 0 h 664"/>
                        <a:gd name="T4" fmla="*/ 0 60000 65536"/>
                        <a:gd name="T5" fmla="*/ 0 60000 65536"/>
                        <a:gd name="T6" fmla="*/ 0 w 1"/>
                        <a:gd name="T7" fmla="*/ 0 h 664"/>
                        <a:gd name="T8" fmla="*/ 1 w 1"/>
                        <a:gd name="T9" fmla="*/ 664 h 664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664">
                          <a:moveTo>
                            <a:pt x="0" y="664"/>
                          </a:moveTo>
                          <a:lnTo>
                            <a:pt x="1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333399"/>
                      </a:solidFill>
                      <a:round/>
                      <a:headEnd type="none" w="med" len="med"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6" name="Freeform 201"/>
                    <p:cNvSpPr>
                      <a:spLocks/>
                    </p:cNvSpPr>
                    <p:nvPr/>
                  </p:nvSpPr>
                  <p:spPr bwMode="auto">
                    <a:xfrm>
                      <a:off x="684" y="2590"/>
                      <a:ext cx="434" cy="196"/>
                    </a:xfrm>
                    <a:custGeom>
                      <a:avLst/>
                      <a:gdLst>
                        <a:gd name="T0" fmla="*/ 434 w 434"/>
                        <a:gd name="T1" fmla="*/ 0 h 196"/>
                        <a:gd name="T2" fmla="*/ 0 w 434"/>
                        <a:gd name="T3" fmla="*/ 196 h 196"/>
                        <a:gd name="T4" fmla="*/ 0 60000 65536"/>
                        <a:gd name="T5" fmla="*/ 0 60000 65536"/>
                        <a:gd name="T6" fmla="*/ 0 w 434"/>
                        <a:gd name="T7" fmla="*/ 0 h 196"/>
                        <a:gd name="T8" fmla="*/ 434 w 434"/>
                        <a:gd name="T9" fmla="*/ 196 h 19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434" h="196">
                          <a:moveTo>
                            <a:pt x="434" y="0"/>
                          </a:moveTo>
                          <a:lnTo>
                            <a:pt x="0" y="196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333399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7" name="Freeform 202"/>
                    <p:cNvSpPr>
                      <a:spLocks/>
                    </p:cNvSpPr>
                    <p:nvPr/>
                  </p:nvSpPr>
                  <p:spPr bwMode="auto">
                    <a:xfrm>
                      <a:off x="1117" y="2590"/>
                      <a:ext cx="432" cy="196"/>
                    </a:xfrm>
                    <a:custGeom>
                      <a:avLst/>
                      <a:gdLst>
                        <a:gd name="T0" fmla="*/ 0 w 432"/>
                        <a:gd name="T1" fmla="*/ 0 h 196"/>
                        <a:gd name="T2" fmla="*/ 432 w 432"/>
                        <a:gd name="T3" fmla="*/ 196 h 196"/>
                        <a:gd name="T4" fmla="*/ 0 60000 65536"/>
                        <a:gd name="T5" fmla="*/ 0 60000 65536"/>
                        <a:gd name="T6" fmla="*/ 0 w 432"/>
                        <a:gd name="T7" fmla="*/ 0 h 196"/>
                        <a:gd name="T8" fmla="*/ 432 w 432"/>
                        <a:gd name="T9" fmla="*/ 196 h 19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432" h="196">
                          <a:moveTo>
                            <a:pt x="0" y="0"/>
                          </a:moveTo>
                          <a:lnTo>
                            <a:pt x="432" y="196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333399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41" name="Text Box 2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63" y="2403"/>
                    <a:ext cx="206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r>
                      <a:rPr kumimoji="1" lang="en-US" altLang="zh-CN" sz="2000" b="1">
                        <a:latin typeface="Times New Roman" pitchFamily="18" charset="0"/>
                      </a:rPr>
                      <a:t>O</a:t>
                    </a:r>
                  </a:p>
                </p:txBody>
              </p:sp>
              <p:sp>
                <p:nvSpPr>
                  <p:cNvPr id="42" name="Text Box 2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6" y="2611"/>
                    <a:ext cx="199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r>
                      <a:rPr kumimoji="1" lang="en-US" altLang="zh-CN" sz="2000" b="1">
                        <a:latin typeface="Times New Roman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43" name="Text Box 2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5" y="2614"/>
                    <a:ext cx="199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r>
                      <a:rPr kumimoji="1" lang="en-US" altLang="zh-CN" sz="2000" b="1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44" name="Text Box 2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0" y="2013"/>
                    <a:ext cx="192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r>
                      <a:rPr kumimoji="1" lang="en-US" altLang="zh-CN" sz="2000" b="1">
                        <a:latin typeface="Times New Roman" pitchFamily="18" charset="0"/>
                      </a:rPr>
                      <a:t>Z</a:t>
                    </a:r>
                  </a:p>
                </p:txBody>
              </p:sp>
            </p:grpSp>
            <p:sp>
              <p:nvSpPr>
                <p:cNvPr id="30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1955" y="1791"/>
                  <a:ext cx="251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O</a:t>
                  </a:r>
                  <a:r>
                    <a:rPr kumimoji="1" lang="en-US" altLang="zh-CN" sz="2000" b="1" baseline="-25000"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1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1318" y="1824"/>
                  <a:ext cx="244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X</a:t>
                  </a:r>
                  <a:r>
                    <a:rPr kumimoji="1" lang="en-US" altLang="zh-CN" sz="2000" b="1" baseline="-25000"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2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2375" y="1827"/>
                  <a:ext cx="244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Y</a:t>
                  </a:r>
                  <a:r>
                    <a:rPr kumimoji="1" lang="en-US" altLang="zh-CN" sz="2000" b="1" baseline="-25000"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3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2011" y="1352"/>
                  <a:ext cx="236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Z</a:t>
                  </a:r>
                  <a:r>
                    <a:rPr kumimoji="1" lang="en-US" altLang="zh-CN" sz="2000" b="1" baseline="-25000"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4" name="Text Box 211"/>
                <p:cNvSpPr txBox="1">
                  <a:spLocks noChangeArrowheads="1"/>
                </p:cNvSpPr>
                <p:nvPr/>
              </p:nvSpPr>
              <p:spPr bwMode="auto">
                <a:xfrm>
                  <a:off x="688" y="2695"/>
                  <a:ext cx="200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solidFill>
                        <a:srgbClr val="FF0000"/>
                      </a:solidFill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35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1777" y="1319"/>
                  <a:ext cx="244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solidFill>
                        <a:srgbClr val="FF0000"/>
                      </a:solidFill>
                      <a:latin typeface="Times New Roman" pitchFamily="18" charset="0"/>
                    </a:rPr>
                    <a:t>C</a:t>
                  </a:r>
                  <a:r>
                    <a:rPr kumimoji="1" lang="en-US" altLang="zh-CN" sz="2000" b="1" baseline="-25000">
                      <a:solidFill>
                        <a:srgbClr val="FF0000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6" name="Text Box 213"/>
                <p:cNvSpPr txBox="1">
                  <a:spLocks noChangeArrowheads="1"/>
                </p:cNvSpPr>
                <p:nvPr/>
              </p:nvSpPr>
              <p:spPr bwMode="auto">
                <a:xfrm>
                  <a:off x="2254" y="1965"/>
                  <a:ext cx="237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 dirty="0">
                      <a:solidFill>
                        <a:srgbClr val="FF0000"/>
                      </a:solidFill>
                      <a:latin typeface="Times New Roman" pitchFamily="18" charset="0"/>
                    </a:rPr>
                    <a:t>B</a:t>
                  </a:r>
                  <a:r>
                    <a:rPr kumimoji="1" lang="en-US" altLang="zh-CN" sz="2000" b="1" baseline="-25000" dirty="0">
                      <a:solidFill>
                        <a:srgbClr val="FF0000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000" b="1" dirty="0">
                    <a:solidFill>
                      <a:srgbClr val="FF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7" name="Text Box 214"/>
                <p:cNvSpPr txBox="1">
                  <a:spLocks noChangeArrowheads="1"/>
                </p:cNvSpPr>
                <p:nvPr/>
              </p:nvSpPr>
              <p:spPr bwMode="auto">
                <a:xfrm>
                  <a:off x="1638" y="1772"/>
                  <a:ext cx="244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solidFill>
                        <a:srgbClr val="FF0000"/>
                      </a:solidFill>
                      <a:latin typeface="Times New Roman" pitchFamily="18" charset="0"/>
                    </a:rPr>
                    <a:t>A</a:t>
                  </a:r>
                  <a:r>
                    <a:rPr kumimoji="1" lang="en-US" altLang="zh-CN" sz="2000" b="1" baseline="-25000">
                      <a:solidFill>
                        <a:srgbClr val="FF0000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" name="Text Box 215"/>
                <p:cNvSpPr txBox="1">
                  <a:spLocks noChangeArrowheads="1"/>
                </p:cNvSpPr>
                <p:nvPr/>
              </p:nvSpPr>
              <p:spPr bwMode="auto">
                <a:xfrm>
                  <a:off x="1318" y="2703"/>
                  <a:ext cx="192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 dirty="0">
                      <a:solidFill>
                        <a:srgbClr val="FF0000"/>
                      </a:solidFill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39" name="Text Box 216"/>
                <p:cNvSpPr txBox="1">
                  <a:spLocks noChangeArrowheads="1"/>
                </p:cNvSpPr>
                <p:nvPr/>
              </p:nvSpPr>
              <p:spPr bwMode="auto">
                <a:xfrm>
                  <a:off x="1083" y="2127"/>
                  <a:ext cx="199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solidFill>
                        <a:srgbClr val="FF0000"/>
                      </a:solidFill>
                      <a:latin typeface="Times New Roman" pitchFamily="18" charset="0"/>
                    </a:rPr>
                    <a:t>C</a:t>
                  </a:r>
                </a:p>
              </p:txBody>
            </p:sp>
          </p:grpSp>
        </p:grpSp>
        <p:sp>
          <p:nvSpPr>
            <p:cNvPr id="79" name="Text Box 215"/>
            <p:cNvSpPr txBox="1">
              <a:spLocks noChangeArrowheads="1"/>
            </p:cNvSpPr>
            <p:nvPr/>
          </p:nvSpPr>
          <p:spPr bwMode="auto">
            <a:xfrm>
              <a:off x="1362330" y="3898618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r>
                <a:rPr kumimoji="1" lang="en-US" altLang="zh-CN" sz="2000" b="1" dirty="0" smtClean="0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  <a:endParaRPr kumimoji="1" lang="en-US" altLang="zh-CN" sz="2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80" name="Text Box 213"/>
            <p:cNvSpPr txBox="1">
              <a:spLocks noChangeArrowheads="1"/>
            </p:cNvSpPr>
            <p:nvPr/>
          </p:nvSpPr>
          <p:spPr bwMode="auto">
            <a:xfrm>
              <a:off x="2937774" y="2754773"/>
              <a:ext cx="4555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r>
                <a:rPr kumimoji="1" lang="en-US" altLang="zh-CN" sz="2000" b="1" dirty="0" smtClean="0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  <a:r>
                <a:rPr kumimoji="1" lang="en-US" altLang="zh-CN" sz="2000" b="1" baseline="-25000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kumimoji="1" lang="en-US" altLang="zh-CN" sz="2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11951" y="5568986"/>
                <a:ext cx="25981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𝑶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altLang="zh-CN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en-US" altLang="zh-CN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zh-CN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altLang="zh-CN" b="1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altLang="zh-CN" b="1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𝑶𝑨</m:t>
                      </m:r>
                    </m:oMath>
                  </m:oMathPara>
                </a14:m>
                <a:endParaRPr lang="zh-CN" altLang="en-US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951" y="5568986"/>
                <a:ext cx="2598172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857511" y="5568986"/>
                <a:ext cx="25981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𝑶</m:t>
                        </m:r>
                      </m:e>
                      <m:sub>
                        <m:r>
                          <a:rPr lang="en-US" altLang="zh-CN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altLang="zh-CN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altLang="zh-CN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altLang="zh-CN" b="1" i="1" smtClean="0">
                        <a:solidFill>
                          <a:schemeClr val="accent2"/>
                        </a:solidFill>
                        <a:latin typeface="Cambria Math"/>
                      </a:rPr>
                      <m:t>=</m:t>
                    </m:r>
                    <m:r>
                      <a:rPr lang="en-US" altLang="zh-CN" b="1" i="1" smtClean="0">
                        <a:solidFill>
                          <a:schemeClr val="accent2"/>
                        </a:solidFill>
                        <a:latin typeface="Cambria Math"/>
                      </a:rPr>
                      <m:t>𝒒</m:t>
                    </m:r>
                    <m:r>
                      <a:rPr lang="en-US" altLang="zh-CN" b="1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zh-CN" b="1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𝑶</m:t>
                    </m:r>
                  </m:oMath>
                </a14:m>
                <a:r>
                  <a:rPr lang="en-US" altLang="zh-CN" b="1" i="1" dirty="0" smtClean="0">
                    <a:solidFill>
                      <a:schemeClr val="accent2"/>
                    </a:solidFill>
                  </a:rPr>
                  <a:t>B</a:t>
                </a:r>
                <a:endParaRPr lang="zh-CN" altLang="en-US" b="1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511" y="5568986"/>
                <a:ext cx="259817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366316" y="5544668"/>
                <a:ext cx="25981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𝑶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altLang="zh-CN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b>
                          <m:r>
                            <a:rPr lang="en-US" altLang="zh-CN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zh-CN" b="1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altLang="zh-CN" b="1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altLang="zh-CN" b="1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𝑶𝑪</m:t>
                      </m:r>
                    </m:oMath>
                  </m:oMathPara>
                </a14:m>
                <a:endParaRPr lang="zh-CN" altLang="en-US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316" y="5544668"/>
                <a:ext cx="2598172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AutoShape 36"/>
          <p:cNvSpPr>
            <a:spLocks noChangeArrowheads="1"/>
          </p:cNvSpPr>
          <p:nvPr/>
        </p:nvSpPr>
        <p:spPr bwMode="auto">
          <a:xfrm>
            <a:off x="571058" y="5370314"/>
            <a:ext cx="1079500" cy="863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b="1" dirty="0" smtClean="0">
                <a:solidFill>
                  <a:srgbClr val="FFFF66"/>
                </a:solidFill>
                <a:ea typeface="华文行楷" pitchFamily="2" charset="-122"/>
              </a:rPr>
              <a:t>例</a:t>
            </a:r>
            <a:endParaRPr lang="zh-CN" altLang="en-US" b="1" dirty="0">
              <a:solidFill>
                <a:srgbClr val="FFFF66"/>
              </a:solidFill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646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build="p" autoUpdateAnimBg="0"/>
      <p:bldP spid="78" grpId="0" build="p" autoUpdateAnimBg="0"/>
      <p:bldP spid="5" grpId="0"/>
      <p:bldP spid="72" grpId="0"/>
      <p:bldP spid="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971227" y="260350"/>
            <a:ext cx="7489205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5.1.3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轴测投影的特性</a:t>
            </a:r>
          </a:p>
        </p:txBody>
      </p:sp>
      <p:pic>
        <p:nvPicPr>
          <p:cNvPr id="15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4355976" y="1455857"/>
            <a:ext cx="442901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轴测图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是按照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平行投影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的原理得到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的，具有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平行投影的一切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特性。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4355975" y="2735000"/>
            <a:ext cx="442901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特性中的以下两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项具有特殊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意义：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13810" y="1487810"/>
            <a:ext cx="3457093" cy="2810918"/>
            <a:chOff x="713810" y="1487810"/>
            <a:chExt cx="3457093" cy="2810918"/>
          </a:xfrm>
        </p:grpSpPr>
        <p:grpSp>
          <p:nvGrpSpPr>
            <p:cNvPr id="2" name="组合 1"/>
            <p:cNvGrpSpPr/>
            <p:nvPr/>
          </p:nvGrpSpPr>
          <p:grpSpPr>
            <a:xfrm>
              <a:off x="713810" y="1487810"/>
              <a:ext cx="3457093" cy="2755304"/>
              <a:chOff x="610851" y="1700807"/>
              <a:chExt cx="3457093" cy="2755304"/>
            </a:xfrm>
          </p:grpSpPr>
          <p:sp>
            <p:nvSpPr>
              <p:cNvPr id="69" name="Rectangle 2"/>
              <p:cNvSpPr>
                <a:spLocks noChangeArrowheads="1"/>
              </p:cNvSpPr>
              <p:nvPr/>
            </p:nvSpPr>
            <p:spPr bwMode="auto">
              <a:xfrm flipV="1">
                <a:off x="610851" y="1700807"/>
                <a:ext cx="3457093" cy="275530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6" name="Group 164"/>
              <p:cNvGrpSpPr>
                <a:grpSpLocks noChangeAspect="1"/>
              </p:cNvGrpSpPr>
              <p:nvPr/>
            </p:nvGrpSpPr>
            <p:grpSpPr bwMode="auto">
              <a:xfrm>
                <a:off x="726491" y="1804129"/>
                <a:ext cx="3143755" cy="2488967"/>
                <a:chOff x="524" y="1319"/>
                <a:chExt cx="2096" cy="1590"/>
              </a:xfrm>
            </p:grpSpPr>
            <p:sp>
              <p:nvSpPr>
                <p:cNvPr id="17" name="Rectangle 165"/>
                <p:cNvSpPr>
                  <a:spLocks noChangeArrowheads="1"/>
                </p:cNvSpPr>
                <p:nvPr/>
              </p:nvSpPr>
              <p:spPr bwMode="auto">
                <a:xfrm>
                  <a:off x="716" y="1339"/>
                  <a:ext cx="1904" cy="969"/>
                </a:xfrm>
                <a:prstGeom prst="rect">
                  <a:avLst/>
                </a:prstGeom>
                <a:solidFill>
                  <a:srgbClr val="99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1" lang="zh-CN" altLang="zh-CN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18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747" y="1388"/>
                  <a:ext cx="727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zh-CN" altLang="en-US" sz="2000" b="1" dirty="0">
                      <a:latin typeface="Times New Roman" pitchFamily="18" charset="0"/>
                    </a:rPr>
                    <a:t>投影面</a:t>
                  </a:r>
                </a:p>
              </p:txBody>
            </p:sp>
            <p:sp>
              <p:nvSpPr>
                <p:cNvPr id="19" name="Freeform 167"/>
                <p:cNvSpPr>
                  <a:spLocks/>
                </p:cNvSpPr>
                <p:nvPr/>
              </p:nvSpPr>
              <p:spPr bwMode="auto">
                <a:xfrm>
                  <a:off x="801" y="1699"/>
                  <a:ext cx="885" cy="769"/>
                </a:xfrm>
                <a:custGeom>
                  <a:avLst/>
                  <a:gdLst>
                    <a:gd name="T0" fmla="*/ 885 w 885"/>
                    <a:gd name="T1" fmla="*/ 0 h 769"/>
                    <a:gd name="T2" fmla="*/ 0 w 885"/>
                    <a:gd name="T3" fmla="*/ 769 h 769"/>
                    <a:gd name="T4" fmla="*/ 0 60000 65536"/>
                    <a:gd name="T5" fmla="*/ 0 60000 65536"/>
                    <a:gd name="T6" fmla="*/ 0 w 885"/>
                    <a:gd name="T7" fmla="*/ 0 h 769"/>
                    <a:gd name="T8" fmla="*/ 885 w 885"/>
                    <a:gd name="T9" fmla="*/ 769 h 76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5" h="769">
                      <a:moveTo>
                        <a:pt x="885" y="0"/>
                      </a:moveTo>
                      <a:lnTo>
                        <a:pt x="0" y="769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" name="Freeform 168"/>
                <p:cNvSpPr>
                  <a:spLocks/>
                </p:cNvSpPr>
                <p:nvPr/>
              </p:nvSpPr>
              <p:spPr bwMode="auto">
                <a:xfrm>
                  <a:off x="1128" y="1547"/>
                  <a:ext cx="883" cy="769"/>
                </a:xfrm>
                <a:custGeom>
                  <a:avLst/>
                  <a:gdLst>
                    <a:gd name="T0" fmla="*/ 883 w 883"/>
                    <a:gd name="T1" fmla="*/ 0 h 769"/>
                    <a:gd name="T2" fmla="*/ 0 w 883"/>
                    <a:gd name="T3" fmla="*/ 769 h 769"/>
                    <a:gd name="T4" fmla="*/ 0 60000 65536"/>
                    <a:gd name="T5" fmla="*/ 0 60000 65536"/>
                    <a:gd name="T6" fmla="*/ 0 w 883"/>
                    <a:gd name="T7" fmla="*/ 0 h 769"/>
                    <a:gd name="T8" fmla="*/ 883 w 883"/>
                    <a:gd name="T9" fmla="*/ 769 h 76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3" h="769">
                      <a:moveTo>
                        <a:pt x="883" y="0"/>
                      </a:moveTo>
                      <a:lnTo>
                        <a:pt x="0" y="769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Freeform 169"/>
                <p:cNvSpPr>
                  <a:spLocks/>
                </p:cNvSpPr>
                <p:nvPr/>
              </p:nvSpPr>
              <p:spPr bwMode="auto">
                <a:xfrm>
                  <a:off x="1433" y="1702"/>
                  <a:ext cx="883" cy="774"/>
                </a:xfrm>
                <a:custGeom>
                  <a:avLst/>
                  <a:gdLst>
                    <a:gd name="T0" fmla="*/ 883 w 883"/>
                    <a:gd name="T1" fmla="*/ 0 h 774"/>
                    <a:gd name="T2" fmla="*/ 0 w 883"/>
                    <a:gd name="T3" fmla="*/ 774 h 774"/>
                    <a:gd name="T4" fmla="*/ 0 60000 65536"/>
                    <a:gd name="T5" fmla="*/ 0 60000 65536"/>
                    <a:gd name="T6" fmla="*/ 0 w 883"/>
                    <a:gd name="T7" fmla="*/ 0 h 774"/>
                    <a:gd name="T8" fmla="*/ 883 w 883"/>
                    <a:gd name="T9" fmla="*/ 774 h 77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3" h="774">
                      <a:moveTo>
                        <a:pt x="883" y="0"/>
                      </a:moveTo>
                      <a:lnTo>
                        <a:pt x="0" y="774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2" name="Freeform 170"/>
                <p:cNvSpPr>
                  <a:spLocks/>
                </p:cNvSpPr>
                <p:nvPr/>
              </p:nvSpPr>
              <p:spPr bwMode="auto">
                <a:xfrm>
                  <a:off x="1433" y="1974"/>
                  <a:ext cx="887" cy="771"/>
                </a:xfrm>
                <a:custGeom>
                  <a:avLst/>
                  <a:gdLst>
                    <a:gd name="T0" fmla="*/ 887 w 887"/>
                    <a:gd name="T1" fmla="*/ 0 h 771"/>
                    <a:gd name="T2" fmla="*/ 0 w 887"/>
                    <a:gd name="T3" fmla="*/ 771 h 771"/>
                    <a:gd name="T4" fmla="*/ 0 60000 65536"/>
                    <a:gd name="T5" fmla="*/ 0 60000 65536"/>
                    <a:gd name="T6" fmla="*/ 0 w 887"/>
                    <a:gd name="T7" fmla="*/ 0 h 771"/>
                    <a:gd name="T8" fmla="*/ 887 w 887"/>
                    <a:gd name="T9" fmla="*/ 771 h 77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7" h="771">
                      <a:moveTo>
                        <a:pt x="887" y="0"/>
                      </a:moveTo>
                      <a:lnTo>
                        <a:pt x="0" y="771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Freeform 171"/>
                <p:cNvSpPr>
                  <a:spLocks/>
                </p:cNvSpPr>
                <p:nvPr/>
              </p:nvSpPr>
              <p:spPr bwMode="auto">
                <a:xfrm>
                  <a:off x="801" y="1971"/>
                  <a:ext cx="885" cy="788"/>
                </a:xfrm>
                <a:custGeom>
                  <a:avLst/>
                  <a:gdLst>
                    <a:gd name="T0" fmla="*/ 885 w 885"/>
                    <a:gd name="T1" fmla="*/ 0 h 788"/>
                    <a:gd name="T2" fmla="*/ 0 w 885"/>
                    <a:gd name="T3" fmla="*/ 788 h 788"/>
                    <a:gd name="T4" fmla="*/ 0 60000 65536"/>
                    <a:gd name="T5" fmla="*/ 0 60000 65536"/>
                    <a:gd name="T6" fmla="*/ 0 w 885"/>
                    <a:gd name="T7" fmla="*/ 0 h 788"/>
                    <a:gd name="T8" fmla="*/ 885 w 885"/>
                    <a:gd name="T9" fmla="*/ 788 h 78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5" h="788">
                      <a:moveTo>
                        <a:pt x="885" y="0"/>
                      </a:moveTo>
                      <a:lnTo>
                        <a:pt x="0" y="788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" name="Freeform 172"/>
                <p:cNvSpPr>
                  <a:spLocks/>
                </p:cNvSpPr>
                <p:nvPr/>
              </p:nvSpPr>
              <p:spPr bwMode="auto">
                <a:xfrm>
                  <a:off x="1137" y="2126"/>
                  <a:ext cx="874" cy="766"/>
                </a:xfrm>
                <a:custGeom>
                  <a:avLst/>
                  <a:gdLst>
                    <a:gd name="T0" fmla="*/ 874 w 1101"/>
                    <a:gd name="T1" fmla="*/ 0 h 1214"/>
                    <a:gd name="T2" fmla="*/ 0 w 1101"/>
                    <a:gd name="T3" fmla="*/ 766 h 1214"/>
                    <a:gd name="T4" fmla="*/ 0 60000 65536"/>
                    <a:gd name="T5" fmla="*/ 0 60000 65536"/>
                    <a:gd name="T6" fmla="*/ 0 w 1101"/>
                    <a:gd name="T7" fmla="*/ 0 h 1214"/>
                    <a:gd name="T8" fmla="*/ 1101 w 1101"/>
                    <a:gd name="T9" fmla="*/ 1214 h 12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01" h="1214">
                      <a:moveTo>
                        <a:pt x="1101" y="0"/>
                      </a:moveTo>
                      <a:lnTo>
                        <a:pt x="0" y="1214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Freeform 173"/>
                <p:cNvSpPr>
                  <a:spLocks/>
                </p:cNvSpPr>
                <p:nvPr/>
              </p:nvSpPr>
              <p:spPr bwMode="auto">
                <a:xfrm>
                  <a:off x="1121" y="1836"/>
                  <a:ext cx="894" cy="785"/>
                </a:xfrm>
                <a:custGeom>
                  <a:avLst/>
                  <a:gdLst>
                    <a:gd name="T0" fmla="*/ 894 w 894"/>
                    <a:gd name="T1" fmla="*/ 0 h 785"/>
                    <a:gd name="T2" fmla="*/ 0 w 894"/>
                    <a:gd name="T3" fmla="*/ 785 h 785"/>
                    <a:gd name="T4" fmla="*/ 0 60000 65536"/>
                    <a:gd name="T5" fmla="*/ 0 60000 65536"/>
                    <a:gd name="T6" fmla="*/ 0 w 894"/>
                    <a:gd name="T7" fmla="*/ 0 h 785"/>
                    <a:gd name="T8" fmla="*/ 894 w 894"/>
                    <a:gd name="T9" fmla="*/ 785 h 78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94" h="785">
                      <a:moveTo>
                        <a:pt x="894" y="0"/>
                      </a:moveTo>
                      <a:lnTo>
                        <a:pt x="0" y="785"/>
                      </a:lnTo>
                    </a:path>
                  </a:pathLst>
                </a:custGeom>
                <a:noFill/>
                <a:ln w="9525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6" name="Group 174"/>
                <p:cNvGrpSpPr>
                  <a:grpSpLocks/>
                </p:cNvGrpSpPr>
                <p:nvPr/>
              </p:nvGrpSpPr>
              <p:grpSpPr bwMode="auto">
                <a:xfrm>
                  <a:off x="1686" y="1537"/>
                  <a:ext cx="651" cy="589"/>
                  <a:chOff x="2985" y="915"/>
                  <a:chExt cx="954" cy="1000"/>
                </a:xfrm>
              </p:grpSpPr>
              <p:sp>
                <p:nvSpPr>
                  <p:cNvPr id="60" name="Freeform 175"/>
                  <p:cNvSpPr>
                    <a:spLocks/>
                  </p:cNvSpPr>
                  <p:nvPr/>
                </p:nvSpPr>
                <p:spPr bwMode="auto">
                  <a:xfrm>
                    <a:off x="3463" y="1444"/>
                    <a:ext cx="0" cy="469"/>
                  </a:xfrm>
                  <a:custGeom>
                    <a:avLst/>
                    <a:gdLst>
                      <a:gd name="T0" fmla="*/ 0 w 1"/>
                      <a:gd name="T1" fmla="*/ 0 h 438"/>
                      <a:gd name="T2" fmla="*/ 0 w 1"/>
                      <a:gd name="T3" fmla="*/ 469 h 438"/>
                      <a:gd name="T4" fmla="*/ 0 60000 65536"/>
                      <a:gd name="T5" fmla="*/ 0 60000 65536"/>
                      <a:gd name="T6" fmla="*/ 0 w 1"/>
                      <a:gd name="T7" fmla="*/ 0 h 438"/>
                      <a:gd name="T8" fmla="*/ 0 w 1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38">
                        <a:moveTo>
                          <a:pt x="0" y="0"/>
                        </a:moveTo>
                        <a:lnTo>
                          <a:pt x="0" y="438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1" name="Freeform 176"/>
                  <p:cNvSpPr>
                    <a:spLocks/>
                  </p:cNvSpPr>
                  <p:nvPr/>
                </p:nvSpPr>
                <p:spPr bwMode="auto">
                  <a:xfrm>
                    <a:off x="3462" y="1640"/>
                    <a:ext cx="477" cy="273"/>
                  </a:xfrm>
                  <a:custGeom>
                    <a:avLst/>
                    <a:gdLst>
                      <a:gd name="T0" fmla="*/ 0 w 410"/>
                      <a:gd name="T1" fmla="*/ 273 h 254"/>
                      <a:gd name="T2" fmla="*/ 477 w 410"/>
                      <a:gd name="T3" fmla="*/ 0 h 254"/>
                      <a:gd name="T4" fmla="*/ 0 60000 65536"/>
                      <a:gd name="T5" fmla="*/ 0 60000 65536"/>
                      <a:gd name="T6" fmla="*/ 0 w 410"/>
                      <a:gd name="T7" fmla="*/ 0 h 254"/>
                      <a:gd name="T8" fmla="*/ 410 w 410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10" h="254">
                        <a:moveTo>
                          <a:pt x="0" y="254"/>
                        </a:moveTo>
                        <a:lnTo>
                          <a:pt x="4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" name="Freeform 177"/>
                  <p:cNvSpPr>
                    <a:spLocks/>
                  </p:cNvSpPr>
                  <p:nvPr/>
                </p:nvSpPr>
                <p:spPr bwMode="auto">
                  <a:xfrm>
                    <a:off x="2986" y="1656"/>
                    <a:ext cx="476" cy="259"/>
                  </a:xfrm>
                  <a:custGeom>
                    <a:avLst/>
                    <a:gdLst>
                      <a:gd name="T0" fmla="*/ 476 w 409"/>
                      <a:gd name="T1" fmla="*/ 259 h 241"/>
                      <a:gd name="T2" fmla="*/ 0 w 409"/>
                      <a:gd name="T3" fmla="*/ 0 h 241"/>
                      <a:gd name="T4" fmla="*/ 0 60000 65536"/>
                      <a:gd name="T5" fmla="*/ 0 60000 65536"/>
                      <a:gd name="T6" fmla="*/ 0 w 409"/>
                      <a:gd name="T7" fmla="*/ 0 h 241"/>
                      <a:gd name="T8" fmla="*/ 409 w 409"/>
                      <a:gd name="T9" fmla="*/ 241 h 24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09" h="241">
                        <a:moveTo>
                          <a:pt x="409" y="241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" name="Freeform 178"/>
                  <p:cNvSpPr>
                    <a:spLocks/>
                  </p:cNvSpPr>
                  <p:nvPr/>
                </p:nvSpPr>
                <p:spPr bwMode="auto">
                  <a:xfrm>
                    <a:off x="2986" y="1187"/>
                    <a:ext cx="0" cy="469"/>
                  </a:xfrm>
                  <a:custGeom>
                    <a:avLst/>
                    <a:gdLst>
                      <a:gd name="T0" fmla="*/ 0 w 1"/>
                      <a:gd name="T1" fmla="*/ 0 h 438"/>
                      <a:gd name="T2" fmla="*/ 0 w 1"/>
                      <a:gd name="T3" fmla="*/ 469 h 438"/>
                      <a:gd name="T4" fmla="*/ 0 60000 65536"/>
                      <a:gd name="T5" fmla="*/ 0 60000 65536"/>
                      <a:gd name="T6" fmla="*/ 0 w 1"/>
                      <a:gd name="T7" fmla="*/ 0 h 438"/>
                      <a:gd name="T8" fmla="*/ 0 w 1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38">
                        <a:moveTo>
                          <a:pt x="0" y="0"/>
                        </a:moveTo>
                        <a:lnTo>
                          <a:pt x="0" y="438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4" name="Freeform 179"/>
                  <p:cNvSpPr>
                    <a:spLocks/>
                  </p:cNvSpPr>
                  <p:nvPr/>
                </p:nvSpPr>
                <p:spPr bwMode="auto">
                  <a:xfrm>
                    <a:off x="3922" y="1201"/>
                    <a:ext cx="2" cy="439"/>
                  </a:xfrm>
                  <a:custGeom>
                    <a:avLst/>
                    <a:gdLst>
                      <a:gd name="T0" fmla="*/ 0 w 1"/>
                      <a:gd name="T1" fmla="*/ 0 h 410"/>
                      <a:gd name="T2" fmla="*/ 0 w 1"/>
                      <a:gd name="T3" fmla="*/ 439 h 410"/>
                      <a:gd name="T4" fmla="*/ 0 60000 65536"/>
                      <a:gd name="T5" fmla="*/ 0 60000 65536"/>
                      <a:gd name="T6" fmla="*/ 0 w 1"/>
                      <a:gd name="T7" fmla="*/ 0 h 410"/>
                      <a:gd name="T8" fmla="*/ 1 w 1"/>
                      <a:gd name="T9" fmla="*/ 410 h 41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10">
                        <a:moveTo>
                          <a:pt x="0" y="0"/>
                        </a:moveTo>
                        <a:lnTo>
                          <a:pt x="0" y="410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5" name="Freeform 180"/>
                  <p:cNvSpPr>
                    <a:spLocks/>
                  </p:cNvSpPr>
                  <p:nvPr/>
                </p:nvSpPr>
                <p:spPr bwMode="auto">
                  <a:xfrm>
                    <a:off x="3462" y="1187"/>
                    <a:ext cx="460" cy="264"/>
                  </a:xfrm>
                  <a:custGeom>
                    <a:avLst/>
                    <a:gdLst>
                      <a:gd name="T0" fmla="*/ 0 w 396"/>
                      <a:gd name="T1" fmla="*/ 264 h 246"/>
                      <a:gd name="T2" fmla="*/ 460 w 396"/>
                      <a:gd name="T3" fmla="*/ 0 h 246"/>
                      <a:gd name="T4" fmla="*/ 0 60000 65536"/>
                      <a:gd name="T5" fmla="*/ 0 60000 65536"/>
                      <a:gd name="T6" fmla="*/ 0 w 396"/>
                      <a:gd name="T7" fmla="*/ 0 h 246"/>
                      <a:gd name="T8" fmla="*/ 396 w 396"/>
                      <a:gd name="T9" fmla="*/ 246 h 24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96" h="246">
                        <a:moveTo>
                          <a:pt x="0" y="246"/>
                        </a:moveTo>
                        <a:lnTo>
                          <a:pt x="396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6" name="Freeform 181"/>
                  <p:cNvSpPr>
                    <a:spLocks/>
                  </p:cNvSpPr>
                  <p:nvPr/>
                </p:nvSpPr>
                <p:spPr bwMode="auto">
                  <a:xfrm>
                    <a:off x="2986" y="1193"/>
                    <a:ext cx="476" cy="258"/>
                  </a:xfrm>
                  <a:custGeom>
                    <a:avLst/>
                    <a:gdLst>
                      <a:gd name="T0" fmla="*/ 476 w 409"/>
                      <a:gd name="T1" fmla="*/ 258 h 241"/>
                      <a:gd name="T2" fmla="*/ 0 w 409"/>
                      <a:gd name="T3" fmla="*/ 0 h 241"/>
                      <a:gd name="T4" fmla="*/ 0 60000 65536"/>
                      <a:gd name="T5" fmla="*/ 0 60000 65536"/>
                      <a:gd name="T6" fmla="*/ 0 w 409"/>
                      <a:gd name="T7" fmla="*/ 0 h 241"/>
                      <a:gd name="T8" fmla="*/ 409 w 409"/>
                      <a:gd name="T9" fmla="*/ 241 h 24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09" h="241">
                        <a:moveTo>
                          <a:pt x="409" y="241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7" name="Freeform 182"/>
                  <p:cNvSpPr>
                    <a:spLocks/>
                  </p:cNvSpPr>
                  <p:nvPr/>
                </p:nvSpPr>
                <p:spPr bwMode="auto">
                  <a:xfrm>
                    <a:off x="2985" y="920"/>
                    <a:ext cx="477" cy="273"/>
                  </a:xfrm>
                  <a:custGeom>
                    <a:avLst/>
                    <a:gdLst>
                      <a:gd name="T0" fmla="*/ 0 w 410"/>
                      <a:gd name="T1" fmla="*/ 273 h 254"/>
                      <a:gd name="T2" fmla="*/ 477 w 410"/>
                      <a:gd name="T3" fmla="*/ 0 h 254"/>
                      <a:gd name="T4" fmla="*/ 0 60000 65536"/>
                      <a:gd name="T5" fmla="*/ 0 60000 65536"/>
                      <a:gd name="T6" fmla="*/ 0 w 410"/>
                      <a:gd name="T7" fmla="*/ 0 h 254"/>
                      <a:gd name="T8" fmla="*/ 410 w 410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10" h="254">
                        <a:moveTo>
                          <a:pt x="0" y="254"/>
                        </a:moveTo>
                        <a:lnTo>
                          <a:pt x="4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8" name="Freeform 183"/>
                  <p:cNvSpPr>
                    <a:spLocks/>
                  </p:cNvSpPr>
                  <p:nvPr/>
                </p:nvSpPr>
                <p:spPr bwMode="auto">
                  <a:xfrm>
                    <a:off x="3463" y="915"/>
                    <a:ext cx="459" cy="272"/>
                  </a:xfrm>
                  <a:custGeom>
                    <a:avLst/>
                    <a:gdLst>
                      <a:gd name="T0" fmla="*/ 459 w 395"/>
                      <a:gd name="T1" fmla="*/ 272 h 254"/>
                      <a:gd name="T2" fmla="*/ 0 w 395"/>
                      <a:gd name="T3" fmla="*/ 0 h 254"/>
                      <a:gd name="T4" fmla="*/ 0 60000 65536"/>
                      <a:gd name="T5" fmla="*/ 0 60000 65536"/>
                      <a:gd name="T6" fmla="*/ 0 w 395"/>
                      <a:gd name="T7" fmla="*/ 0 h 254"/>
                      <a:gd name="T8" fmla="*/ 395 w 395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95" h="254">
                        <a:moveTo>
                          <a:pt x="395" y="254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7" name="Group 184"/>
                <p:cNvGrpSpPr>
                  <a:grpSpLocks/>
                </p:cNvGrpSpPr>
                <p:nvPr/>
              </p:nvGrpSpPr>
              <p:grpSpPr bwMode="auto">
                <a:xfrm>
                  <a:off x="1557" y="1405"/>
                  <a:ext cx="923" cy="635"/>
                  <a:chOff x="1549" y="1395"/>
                  <a:chExt cx="923" cy="635"/>
                </a:xfrm>
              </p:grpSpPr>
              <p:sp>
                <p:nvSpPr>
                  <p:cNvPr id="57" name="Freeform 185"/>
                  <p:cNvSpPr>
                    <a:spLocks/>
                  </p:cNvSpPr>
                  <p:nvPr/>
                </p:nvSpPr>
                <p:spPr bwMode="auto">
                  <a:xfrm>
                    <a:off x="2002" y="1395"/>
                    <a:ext cx="1" cy="419"/>
                  </a:xfrm>
                  <a:custGeom>
                    <a:avLst/>
                    <a:gdLst>
                      <a:gd name="T0" fmla="*/ 0 w 1"/>
                      <a:gd name="T1" fmla="*/ 419 h 664"/>
                      <a:gd name="T2" fmla="*/ 1 w 1"/>
                      <a:gd name="T3" fmla="*/ 0 h 664"/>
                      <a:gd name="T4" fmla="*/ 0 60000 65536"/>
                      <a:gd name="T5" fmla="*/ 0 60000 65536"/>
                      <a:gd name="T6" fmla="*/ 0 w 1"/>
                      <a:gd name="T7" fmla="*/ 0 h 664"/>
                      <a:gd name="T8" fmla="*/ 1 w 1"/>
                      <a:gd name="T9" fmla="*/ 664 h 66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664">
                        <a:moveTo>
                          <a:pt x="0" y="664"/>
                        </a:moveTo>
                        <a:lnTo>
                          <a:pt x="1" y="0"/>
                        </a:lnTo>
                      </a:path>
                    </a:pathLst>
                  </a:custGeom>
                  <a:noFill/>
                  <a:ln w="9525">
                    <a:solidFill>
                      <a:srgbClr val="333399"/>
                    </a:solidFill>
                    <a:round/>
                    <a:headEnd type="none" w="med" len="med"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" name="Line 1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49" y="1814"/>
                    <a:ext cx="453" cy="208"/>
                  </a:xfrm>
                  <a:prstGeom prst="line">
                    <a:avLst/>
                  </a:prstGeom>
                  <a:noFill/>
                  <a:ln w="9525">
                    <a:solidFill>
                      <a:srgbClr val="333399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002" y="1814"/>
                    <a:ext cx="470" cy="216"/>
                  </a:xfrm>
                  <a:prstGeom prst="line">
                    <a:avLst/>
                  </a:prstGeom>
                  <a:noFill/>
                  <a:ln w="9525">
                    <a:solidFill>
                      <a:srgbClr val="333399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8" name="Group 188"/>
                <p:cNvGrpSpPr>
                  <a:grpSpLocks/>
                </p:cNvGrpSpPr>
                <p:nvPr/>
              </p:nvGrpSpPr>
              <p:grpSpPr bwMode="auto">
                <a:xfrm>
                  <a:off x="801" y="2313"/>
                  <a:ext cx="641" cy="589"/>
                  <a:chOff x="793" y="2303"/>
                  <a:chExt cx="641" cy="589"/>
                </a:xfrm>
              </p:grpSpPr>
              <p:sp>
                <p:nvSpPr>
                  <p:cNvPr id="48" name="Freeform 189"/>
                  <p:cNvSpPr>
                    <a:spLocks/>
                  </p:cNvSpPr>
                  <p:nvPr/>
                </p:nvSpPr>
                <p:spPr bwMode="auto">
                  <a:xfrm>
                    <a:off x="1119" y="2615"/>
                    <a:ext cx="0" cy="276"/>
                  </a:xfrm>
                  <a:custGeom>
                    <a:avLst/>
                    <a:gdLst>
                      <a:gd name="T0" fmla="*/ 0 w 1"/>
                      <a:gd name="T1" fmla="*/ 0 h 438"/>
                      <a:gd name="T2" fmla="*/ 0 w 1"/>
                      <a:gd name="T3" fmla="*/ 276 h 438"/>
                      <a:gd name="T4" fmla="*/ 0 60000 65536"/>
                      <a:gd name="T5" fmla="*/ 0 60000 65536"/>
                      <a:gd name="T6" fmla="*/ 0 w 1"/>
                      <a:gd name="T7" fmla="*/ 0 h 438"/>
                      <a:gd name="T8" fmla="*/ 0 w 1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38">
                        <a:moveTo>
                          <a:pt x="0" y="0"/>
                        </a:moveTo>
                        <a:lnTo>
                          <a:pt x="0" y="438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9" name="Freeform 190"/>
                  <p:cNvSpPr>
                    <a:spLocks/>
                  </p:cNvSpPr>
                  <p:nvPr/>
                </p:nvSpPr>
                <p:spPr bwMode="auto">
                  <a:xfrm>
                    <a:off x="1119" y="2727"/>
                    <a:ext cx="306" cy="164"/>
                  </a:xfrm>
                  <a:custGeom>
                    <a:avLst/>
                    <a:gdLst>
                      <a:gd name="T0" fmla="*/ 0 w 306"/>
                      <a:gd name="T1" fmla="*/ 164 h 164"/>
                      <a:gd name="T2" fmla="*/ 306 w 306"/>
                      <a:gd name="T3" fmla="*/ 0 h 164"/>
                      <a:gd name="T4" fmla="*/ 0 60000 65536"/>
                      <a:gd name="T5" fmla="*/ 0 60000 65536"/>
                      <a:gd name="T6" fmla="*/ 0 w 306"/>
                      <a:gd name="T7" fmla="*/ 0 h 164"/>
                      <a:gd name="T8" fmla="*/ 306 w 306"/>
                      <a:gd name="T9" fmla="*/ 164 h 16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06" h="164">
                        <a:moveTo>
                          <a:pt x="0" y="164"/>
                        </a:moveTo>
                        <a:lnTo>
                          <a:pt x="306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" name="Freeform 191"/>
                  <p:cNvSpPr>
                    <a:spLocks/>
                  </p:cNvSpPr>
                  <p:nvPr/>
                </p:nvSpPr>
                <p:spPr bwMode="auto">
                  <a:xfrm>
                    <a:off x="794" y="2739"/>
                    <a:ext cx="325" cy="153"/>
                  </a:xfrm>
                  <a:custGeom>
                    <a:avLst/>
                    <a:gdLst>
                      <a:gd name="T0" fmla="*/ 325 w 409"/>
                      <a:gd name="T1" fmla="*/ 153 h 241"/>
                      <a:gd name="T2" fmla="*/ 0 w 409"/>
                      <a:gd name="T3" fmla="*/ 0 h 241"/>
                      <a:gd name="T4" fmla="*/ 0 60000 65536"/>
                      <a:gd name="T5" fmla="*/ 0 60000 65536"/>
                      <a:gd name="T6" fmla="*/ 0 w 409"/>
                      <a:gd name="T7" fmla="*/ 0 h 241"/>
                      <a:gd name="T8" fmla="*/ 409 w 409"/>
                      <a:gd name="T9" fmla="*/ 241 h 24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09" h="241">
                        <a:moveTo>
                          <a:pt x="409" y="241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Freeform 192"/>
                  <p:cNvSpPr>
                    <a:spLocks/>
                  </p:cNvSpPr>
                  <p:nvPr/>
                </p:nvSpPr>
                <p:spPr bwMode="auto">
                  <a:xfrm>
                    <a:off x="794" y="2463"/>
                    <a:ext cx="0" cy="276"/>
                  </a:xfrm>
                  <a:custGeom>
                    <a:avLst/>
                    <a:gdLst>
                      <a:gd name="T0" fmla="*/ 0 w 1"/>
                      <a:gd name="T1" fmla="*/ 0 h 438"/>
                      <a:gd name="T2" fmla="*/ 0 w 1"/>
                      <a:gd name="T3" fmla="*/ 276 h 438"/>
                      <a:gd name="T4" fmla="*/ 0 60000 65536"/>
                      <a:gd name="T5" fmla="*/ 0 60000 65536"/>
                      <a:gd name="T6" fmla="*/ 0 w 1"/>
                      <a:gd name="T7" fmla="*/ 0 h 438"/>
                      <a:gd name="T8" fmla="*/ 0 w 1"/>
                      <a:gd name="T9" fmla="*/ 438 h 43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38">
                        <a:moveTo>
                          <a:pt x="0" y="0"/>
                        </a:moveTo>
                        <a:lnTo>
                          <a:pt x="0" y="438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Freeform 193"/>
                  <p:cNvSpPr>
                    <a:spLocks/>
                  </p:cNvSpPr>
                  <p:nvPr/>
                </p:nvSpPr>
                <p:spPr bwMode="auto">
                  <a:xfrm>
                    <a:off x="1432" y="2471"/>
                    <a:ext cx="2" cy="259"/>
                  </a:xfrm>
                  <a:custGeom>
                    <a:avLst/>
                    <a:gdLst>
                      <a:gd name="T0" fmla="*/ 0 w 1"/>
                      <a:gd name="T1" fmla="*/ 0 h 410"/>
                      <a:gd name="T2" fmla="*/ 0 w 1"/>
                      <a:gd name="T3" fmla="*/ 259 h 410"/>
                      <a:gd name="T4" fmla="*/ 0 60000 65536"/>
                      <a:gd name="T5" fmla="*/ 0 60000 65536"/>
                      <a:gd name="T6" fmla="*/ 0 w 1"/>
                      <a:gd name="T7" fmla="*/ 0 h 410"/>
                      <a:gd name="T8" fmla="*/ 1 w 1"/>
                      <a:gd name="T9" fmla="*/ 410 h 41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10">
                        <a:moveTo>
                          <a:pt x="0" y="0"/>
                        </a:moveTo>
                        <a:lnTo>
                          <a:pt x="0" y="410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3" name="Freeform 194"/>
                  <p:cNvSpPr>
                    <a:spLocks/>
                  </p:cNvSpPr>
                  <p:nvPr/>
                </p:nvSpPr>
                <p:spPr bwMode="auto">
                  <a:xfrm>
                    <a:off x="1119" y="2463"/>
                    <a:ext cx="313" cy="156"/>
                  </a:xfrm>
                  <a:custGeom>
                    <a:avLst/>
                    <a:gdLst>
                      <a:gd name="T0" fmla="*/ 0 w 396"/>
                      <a:gd name="T1" fmla="*/ 156 h 246"/>
                      <a:gd name="T2" fmla="*/ 313 w 396"/>
                      <a:gd name="T3" fmla="*/ 0 h 246"/>
                      <a:gd name="T4" fmla="*/ 0 60000 65536"/>
                      <a:gd name="T5" fmla="*/ 0 60000 65536"/>
                      <a:gd name="T6" fmla="*/ 0 w 396"/>
                      <a:gd name="T7" fmla="*/ 0 h 246"/>
                      <a:gd name="T8" fmla="*/ 396 w 396"/>
                      <a:gd name="T9" fmla="*/ 246 h 24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96" h="246">
                        <a:moveTo>
                          <a:pt x="0" y="246"/>
                        </a:moveTo>
                        <a:lnTo>
                          <a:pt x="396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" name="Freeform 195"/>
                  <p:cNvSpPr>
                    <a:spLocks/>
                  </p:cNvSpPr>
                  <p:nvPr/>
                </p:nvSpPr>
                <p:spPr bwMode="auto">
                  <a:xfrm>
                    <a:off x="794" y="2467"/>
                    <a:ext cx="325" cy="152"/>
                  </a:xfrm>
                  <a:custGeom>
                    <a:avLst/>
                    <a:gdLst>
                      <a:gd name="T0" fmla="*/ 325 w 409"/>
                      <a:gd name="T1" fmla="*/ 152 h 241"/>
                      <a:gd name="T2" fmla="*/ 0 w 409"/>
                      <a:gd name="T3" fmla="*/ 0 h 241"/>
                      <a:gd name="T4" fmla="*/ 0 60000 65536"/>
                      <a:gd name="T5" fmla="*/ 0 60000 65536"/>
                      <a:gd name="T6" fmla="*/ 0 w 409"/>
                      <a:gd name="T7" fmla="*/ 0 h 241"/>
                      <a:gd name="T8" fmla="*/ 409 w 409"/>
                      <a:gd name="T9" fmla="*/ 241 h 24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09" h="241">
                        <a:moveTo>
                          <a:pt x="409" y="241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5" name="Freeform 196"/>
                  <p:cNvSpPr>
                    <a:spLocks/>
                  </p:cNvSpPr>
                  <p:nvPr/>
                </p:nvSpPr>
                <p:spPr bwMode="auto">
                  <a:xfrm>
                    <a:off x="793" y="2306"/>
                    <a:ext cx="326" cy="161"/>
                  </a:xfrm>
                  <a:custGeom>
                    <a:avLst/>
                    <a:gdLst>
                      <a:gd name="T0" fmla="*/ 0 w 410"/>
                      <a:gd name="T1" fmla="*/ 161 h 254"/>
                      <a:gd name="T2" fmla="*/ 326 w 410"/>
                      <a:gd name="T3" fmla="*/ 0 h 254"/>
                      <a:gd name="T4" fmla="*/ 0 60000 65536"/>
                      <a:gd name="T5" fmla="*/ 0 60000 65536"/>
                      <a:gd name="T6" fmla="*/ 0 w 410"/>
                      <a:gd name="T7" fmla="*/ 0 h 254"/>
                      <a:gd name="T8" fmla="*/ 410 w 410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10" h="254">
                        <a:moveTo>
                          <a:pt x="0" y="254"/>
                        </a:moveTo>
                        <a:lnTo>
                          <a:pt x="4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6" name="Freeform 197"/>
                  <p:cNvSpPr>
                    <a:spLocks/>
                  </p:cNvSpPr>
                  <p:nvPr/>
                </p:nvSpPr>
                <p:spPr bwMode="auto">
                  <a:xfrm>
                    <a:off x="1119" y="2303"/>
                    <a:ext cx="313" cy="160"/>
                  </a:xfrm>
                  <a:custGeom>
                    <a:avLst/>
                    <a:gdLst>
                      <a:gd name="T0" fmla="*/ 313 w 395"/>
                      <a:gd name="T1" fmla="*/ 160 h 254"/>
                      <a:gd name="T2" fmla="*/ 0 w 395"/>
                      <a:gd name="T3" fmla="*/ 0 h 254"/>
                      <a:gd name="T4" fmla="*/ 0 60000 65536"/>
                      <a:gd name="T5" fmla="*/ 0 60000 65536"/>
                      <a:gd name="T6" fmla="*/ 0 w 395"/>
                      <a:gd name="T7" fmla="*/ 0 h 254"/>
                      <a:gd name="T8" fmla="*/ 395 w 395"/>
                      <a:gd name="T9" fmla="*/ 254 h 2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95" h="254">
                        <a:moveTo>
                          <a:pt x="395" y="254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9" name="Group 198"/>
                <p:cNvGrpSpPr>
                  <a:grpSpLocks/>
                </p:cNvGrpSpPr>
                <p:nvPr/>
              </p:nvGrpSpPr>
              <p:grpSpPr bwMode="auto">
                <a:xfrm>
                  <a:off x="524" y="2023"/>
                  <a:ext cx="1158" cy="807"/>
                  <a:chOff x="516" y="2013"/>
                  <a:chExt cx="1158" cy="807"/>
                </a:xfrm>
              </p:grpSpPr>
              <p:grpSp>
                <p:nvGrpSpPr>
                  <p:cNvPr id="40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684" y="2171"/>
                    <a:ext cx="865" cy="615"/>
                    <a:chOff x="684" y="2171"/>
                    <a:chExt cx="865" cy="615"/>
                  </a:xfrm>
                </p:grpSpPr>
                <p:sp>
                  <p:nvSpPr>
                    <p:cNvPr id="45" name="Freeform 200"/>
                    <p:cNvSpPr>
                      <a:spLocks/>
                    </p:cNvSpPr>
                    <p:nvPr/>
                  </p:nvSpPr>
                  <p:spPr bwMode="auto">
                    <a:xfrm>
                      <a:off x="1117" y="2171"/>
                      <a:ext cx="1" cy="419"/>
                    </a:xfrm>
                    <a:custGeom>
                      <a:avLst/>
                      <a:gdLst>
                        <a:gd name="T0" fmla="*/ 0 w 1"/>
                        <a:gd name="T1" fmla="*/ 419 h 664"/>
                        <a:gd name="T2" fmla="*/ 1 w 1"/>
                        <a:gd name="T3" fmla="*/ 0 h 664"/>
                        <a:gd name="T4" fmla="*/ 0 60000 65536"/>
                        <a:gd name="T5" fmla="*/ 0 60000 65536"/>
                        <a:gd name="T6" fmla="*/ 0 w 1"/>
                        <a:gd name="T7" fmla="*/ 0 h 664"/>
                        <a:gd name="T8" fmla="*/ 1 w 1"/>
                        <a:gd name="T9" fmla="*/ 664 h 664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664">
                          <a:moveTo>
                            <a:pt x="0" y="664"/>
                          </a:moveTo>
                          <a:lnTo>
                            <a:pt x="1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333399"/>
                      </a:solidFill>
                      <a:round/>
                      <a:headEnd type="none" w="med" len="med"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6" name="Freeform 201"/>
                    <p:cNvSpPr>
                      <a:spLocks/>
                    </p:cNvSpPr>
                    <p:nvPr/>
                  </p:nvSpPr>
                  <p:spPr bwMode="auto">
                    <a:xfrm>
                      <a:off x="684" y="2590"/>
                      <a:ext cx="434" cy="196"/>
                    </a:xfrm>
                    <a:custGeom>
                      <a:avLst/>
                      <a:gdLst>
                        <a:gd name="T0" fmla="*/ 434 w 434"/>
                        <a:gd name="T1" fmla="*/ 0 h 196"/>
                        <a:gd name="T2" fmla="*/ 0 w 434"/>
                        <a:gd name="T3" fmla="*/ 196 h 196"/>
                        <a:gd name="T4" fmla="*/ 0 60000 65536"/>
                        <a:gd name="T5" fmla="*/ 0 60000 65536"/>
                        <a:gd name="T6" fmla="*/ 0 w 434"/>
                        <a:gd name="T7" fmla="*/ 0 h 196"/>
                        <a:gd name="T8" fmla="*/ 434 w 434"/>
                        <a:gd name="T9" fmla="*/ 196 h 19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434" h="196">
                          <a:moveTo>
                            <a:pt x="434" y="0"/>
                          </a:moveTo>
                          <a:lnTo>
                            <a:pt x="0" y="196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333399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7" name="Freeform 202"/>
                    <p:cNvSpPr>
                      <a:spLocks/>
                    </p:cNvSpPr>
                    <p:nvPr/>
                  </p:nvSpPr>
                  <p:spPr bwMode="auto">
                    <a:xfrm>
                      <a:off x="1117" y="2590"/>
                      <a:ext cx="432" cy="196"/>
                    </a:xfrm>
                    <a:custGeom>
                      <a:avLst/>
                      <a:gdLst>
                        <a:gd name="T0" fmla="*/ 0 w 432"/>
                        <a:gd name="T1" fmla="*/ 0 h 196"/>
                        <a:gd name="T2" fmla="*/ 432 w 432"/>
                        <a:gd name="T3" fmla="*/ 196 h 196"/>
                        <a:gd name="T4" fmla="*/ 0 60000 65536"/>
                        <a:gd name="T5" fmla="*/ 0 60000 65536"/>
                        <a:gd name="T6" fmla="*/ 0 w 432"/>
                        <a:gd name="T7" fmla="*/ 0 h 196"/>
                        <a:gd name="T8" fmla="*/ 432 w 432"/>
                        <a:gd name="T9" fmla="*/ 196 h 19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432" h="196">
                          <a:moveTo>
                            <a:pt x="0" y="0"/>
                          </a:moveTo>
                          <a:lnTo>
                            <a:pt x="432" y="196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333399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41" name="Text Box 2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63" y="2403"/>
                    <a:ext cx="206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r>
                      <a:rPr kumimoji="1" lang="en-US" altLang="zh-CN" sz="2000" b="1">
                        <a:latin typeface="Times New Roman" pitchFamily="18" charset="0"/>
                      </a:rPr>
                      <a:t>O</a:t>
                    </a:r>
                  </a:p>
                </p:txBody>
              </p:sp>
              <p:sp>
                <p:nvSpPr>
                  <p:cNvPr id="42" name="Text Box 2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6" y="2611"/>
                    <a:ext cx="199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r>
                      <a:rPr kumimoji="1" lang="en-US" altLang="zh-CN" sz="2000" b="1">
                        <a:latin typeface="Times New Roman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43" name="Text Box 2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5" y="2614"/>
                    <a:ext cx="199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r>
                      <a:rPr kumimoji="1" lang="en-US" altLang="zh-CN" sz="2000" b="1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44" name="Text Box 2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0" y="2013"/>
                    <a:ext cx="192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r>
                      <a:rPr kumimoji="1" lang="en-US" altLang="zh-CN" sz="2000" b="1">
                        <a:latin typeface="Times New Roman" pitchFamily="18" charset="0"/>
                      </a:rPr>
                      <a:t>Z</a:t>
                    </a:r>
                  </a:p>
                </p:txBody>
              </p:sp>
            </p:grpSp>
            <p:sp>
              <p:nvSpPr>
                <p:cNvPr id="30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1955" y="1791"/>
                  <a:ext cx="251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O</a:t>
                  </a:r>
                  <a:r>
                    <a:rPr kumimoji="1" lang="en-US" altLang="zh-CN" sz="2000" b="1" baseline="-25000"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1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1318" y="1824"/>
                  <a:ext cx="244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X</a:t>
                  </a:r>
                  <a:r>
                    <a:rPr kumimoji="1" lang="en-US" altLang="zh-CN" sz="2000" b="1" baseline="-25000"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2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2375" y="1827"/>
                  <a:ext cx="244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Y</a:t>
                  </a:r>
                  <a:r>
                    <a:rPr kumimoji="1" lang="en-US" altLang="zh-CN" sz="2000" b="1" baseline="-25000"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3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2011" y="1352"/>
                  <a:ext cx="236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Z</a:t>
                  </a:r>
                  <a:r>
                    <a:rPr kumimoji="1" lang="en-US" altLang="zh-CN" sz="2000" b="1" baseline="-25000"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4" name="Text Box 211"/>
                <p:cNvSpPr txBox="1">
                  <a:spLocks noChangeArrowheads="1"/>
                </p:cNvSpPr>
                <p:nvPr/>
              </p:nvSpPr>
              <p:spPr bwMode="auto">
                <a:xfrm>
                  <a:off x="688" y="2695"/>
                  <a:ext cx="200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solidFill>
                        <a:srgbClr val="FF0000"/>
                      </a:solidFill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35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1777" y="1319"/>
                  <a:ext cx="244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solidFill>
                        <a:srgbClr val="FF0000"/>
                      </a:solidFill>
                      <a:latin typeface="Times New Roman" pitchFamily="18" charset="0"/>
                    </a:rPr>
                    <a:t>C</a:t>
                  </a:r>
                  <a:r>
                    <a:rPr kumimoji="1" lang="en-US" altLang="zh-CN" sz="2000" b="1" baseline="-25000">
                      <a:solidFill>
                        <a:srgbClr val="FF0000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6" name="Text Box 213"/>
                <p:cNvSpPr txBox="1">
                  <a:spLocks noChangeArrowheads="1"/>
                </p:cNvSpPr>
                <p:nvPr/>
              </p:nvSpPr>
              <p:spPr bwMode="auto">
                <a:xfrm>
                  <a:off x="2254" y="1965"/>
                  <a:ext cx="237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 dirty="0">
                      <a:solidFill>
                        <a:srgbClr val="FF0000"/>
                      </a:solidFill>
                      <a:latin typeface="Times New Roman" pitchFamily="18" charset="0"/>
                    </a:rPr>
                    <a:t>B</a:t>
                  </a:r>
                  <a:r>
                    <a:rPr kumimoji="1" lang="en-US" altLang="zh-CN" sz="2000" b="1" baseline="-25000" dirty="0">
                      <a:solidFill>
                        <a:srgbClr val="FF0000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000" b="1" dirty="0">
                    <a:solidFill>
                      <a:srgbClr val="FF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7" name="Text Box 214"/>
                <p:cNvSpPr txBox="1">
                  <a:spLocks noChangeArrowheads="1"/>
                </p:cNvSpPr>
                <p:nvPr/>
              </p:nvSpPr>
              <p:spPr bwMode="auto">
                <a:xfrm>
                  <a:off x="1638" y="1772"/>
                  <a:ext cx="244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solidFill>
                        <a:srgbClr val="FF0000"/>
                      </a:solidFill>
                      <a:latin typeface="Times New Roman" pitchFamily="18" charset="0"/>
                    </a:rPr>
                    <a:t>A</a:t>
                  </a:r>
                  <a:r>
                    <a:rPr kumimoji="1" lang="en-US" altLang="zh-CN" sz="2000" b="1" baseline="-25000">
                      <a:solidFill>
                        <a:srgbClr val="FF0000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" name="Text Box 215"/>
                <p:cNvSpPr txBox="1">
                  <a:spLocks noChangeArrowheads="1"/>
                </p:cNvSpPr>
                <p:nvPr/>
              </p:nvSpPr>
              <p:spPr bwMode="auto">
                <a:xfrm>
                  <a:off x="1318" y="2703"/>
                  <a:ext cx="192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 dirty="0">
                      <a:solidFill>
                        <a:srgbClr val="FF0000"/>
                      </a:solidFill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39" name="Text Box 216"/>
                <p:cNvSpPr txBox="1">
                  <a:spLocks noChangeArrowheads="1"/>
                </p:cNvSpPr>
                <p:nvPr/>
              </p:nvSpPr>
              <p:spPr bwMode="auto">
                <a:xfrm>
                  <a:off x="1083" y="2127"/>
                  <a:ext cx="199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solidFill>
                        <a:srgbClr val="FF0000"/>
                      </a:solidFill>
                      <a:latin typeface="Times New Roman" pitchFamily="18" charset="0"/>
                    </a:rPr>
                    <a:t>C</a:t>
                  </a:r>
                </a:p>
              </p:txBody>
            </p:sp>
          </p:grpSp>
        </p:grpSp>
        <p:sp>
          <p:nvSpPr>
            <p:cNvPr id="79" name="Text Box 215"/>
            <p:cNvSpPr txBox="1">
              <a:spLocks noChangeArrowheads="1"/>
            </p:cNvSpPr>
            <p:nvPr/>
          </p:nvSpPr>
          <p:spPr bwMode="auto">
            <a:xfrm>
              <a:off x="1362330" y="3898618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r>
                <a:rPr kumimoji="1" lang="en-US" altLang="zh-CN" sz="2000" b="1" dirty="0" smtClean="0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  <a:endParaRPr kumimoji="1" lang="en-US" altLang="zh-CN" sz="2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80" name="Text Box 213"/>
            <p:cNvSpPr txBox="1">
              <a:spLocks noChangeArrowheads="1"/>
            </p:cNvSpPr>
            <p:nvPr/>
          </p:nvSpPr>
          <p:spPr bwMode="auto">
            <a:xfrm>
              <a:off x="2937774" y="2754773"/>
              <a:ext cx="4555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r>
                <a:rPr kumimoji="1" lang="en-US" altLang="zh-CN" sz="2000" b="1" dirty="0" smtClean="0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  <a:r>
                <a:rPr kumimoji="1" lang="en-US" altLang="zh-CN" sz="2000" b="1" baseline="-25000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kumimoji="1" lang="en-US" altLang="zh-CN" sz="2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" name="AutoShape 36"/>
          <p:cNvSpPr>
            <a:spLocks noChangeArrowheads="1"/>
          </p:cNvSpPr>
          <p:nvPr/>
        </p:nvSpPr>
        <p:spPr bwMode="auto">
          <a:xfrm>
            <a:off x="731342" y="4915790"/>
            <a:ext cx="1079500" cy="863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b="1" dirty="0" smtClean="0">
                <a:solidFill>
                  <a:srgbClr val="FFFF66"/>
                </a:solidFill>
                <a:ea typeface="华文行楷" pitchFamily="2" charset="-122"/>
              </a:rPr>
              <a:t>总结</a:t>
            </a:r>
            <a:endParaRPr lang="zh-CN" altLang="en-US" b="1" dirty="0">
              <a:solidFill>
                <a:srgbClr val="FFFF66"/>
              </a:solidFill>
              <a:ea typeface="华文行楷" pitchFamily="2" charset="-122"/>
            </a:endParaRPr>
          </a:p>
        </p:txBody>
      </p:sp>
      <p:sp>
        <p:nvSpPr>
          <p:cNvPr id="75" name="Rectangle 7"/>
          <p:cNvSpPr>
            <a:spLocks noChangeArrowheads="1"/>
          </p:cNvSpPr>
          <p:nvPr/>
        </p:nvSpPr>
        <p:spPr bwMode="auto">
          <a:xfrm>
            <a:off x="2051720" y="4653136"/>
            <a:ext cx="672813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凡是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与坐标轴平行的直线，就可以在轴测图上沿轴向进行度量和作图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137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749760"/>
              </p:ext>
            </p:extLst>
          </p:nvPr>
        </p:nvGraphicFramePr>
        <p:xfrm>
          <a:off x="4860032" y="2060848"/>
          <a:ext cx="3808413" cy="318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41" name="Image" r:id="rId3" imgW="5997882" imgH="5019414" progId="Photoshop.Image.4">
                  <p:embed/>
                </p:oleObj>
              </mc:Choice>
              <mc:Fallback>
                <p:oleObj name="Image" r:id="rId3" imgW="5997882" imgH="5019414" progId="Photoshop.Image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060848"/>
                        <a:ext cx="3808413" cy="3189287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971550" y="260350"/>
            <a:ext cx="760412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  <a:cs typeface="楷体_GB2312"/>
              </a:rPr>
              <a:t>【</a:t>
            </a:r>
            <a:r>
              <a:rPr lang="zh-CN" altLang="en-US" sz="28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  <a:cs typeface="楷体_GB2312"/>
              </a:rPr>
              <a:t>例</a:t>
            </a:r>
            <a:r>
              <a:rPr lang="en-US" altLang="zh-CN" sz="28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  <a:cs typeface="楷体_GB2312"/>
              </a:rPr>
              <a:t>】</a:t>
            </a:r>
            <a:r>
              <a:rPr lang="zh-CN" altLang="en-US" sz="2800" b="1" dirty="0">
                <a:latin typeface="隶书" pitchFamily="49" charset="-122"/>
                <a:ea typeface="隶书" pitchFamily="49" charset="-122"/>
                <a:cs typeface="楷体_GB2312"/>
              </a:rPr>
              <a:t>已知轴测轴</a:t>
            </a:r>
            <a:r>
              <a:rPr lang="en-US" altLang="zh-CN" b="1" i="1" dirty="0">
                <a:latin typeface="隶书" pitchFamily="49" charset="-122"/>
                <a:ea typeface="隶书" pitchFamily="49" charset="-122"/>
                <a:cs typeface="楷体_GB2312"/>
              </a:rPr>
              <a:t>OXYZ</a:t>
            </a:r>
            <a:r>
              <a:rPr lang="zh-CN" altLang="en-US" sz="2800" b="1" dirty="0">
                <a:latin typeface="隶书" pitchFamily="49" charset="-122"/>
                <a:ea typeface="隶书" pitchFamily="49" charset="-122"/>
                <a:cs typeface="楷体_GB2312"/>
              </a:rPr>
              <a:t>和变形系数</a:t>
            </a:r>
            <a:r>
              <a:rPr lang="en-US" altLang="zh-CN" b="1" i="1" dirty="0">
                <a:latin typeface="隶书" pitchFamily="49" charset="-122"/>
                <a:ea typeface="隶书" pitchFamily="49" charset="-122"/>
                <a:cs typeface="楷体_GB2312"/>
              </a:rPr>
              <a:t>p</a:t>
            </a:r>
            <a:r>
              <a:rPr lang="zh-CN" altLang="en-US" b="1" i="1" dirty="0">
                <a:latin typeface="隶书" pitchFamily="49" charset="-122"/>
                <a:ea typeface="隶书" pitchFamily="49" charset="-122"/>
                <a:cs typeface="楷体_GB2312"/>
              </a:rPr>
              <a:t>、</a:t>
            </a:r>
            <a:r>
              <a:rPr lang="en-US" altLang="zh-CN" b="1" i="1" dirty="0">
                <a:latin typeface="隶书" pitchFamily="49" charset="-122"/>
                <a:ea typeface="隶书" pitchFamily="49" charset="-122"/>
                <a:cs typeface="楷体_GB2312"/>
              </a:rPr>
              <a:t>q</a:t>
            </a:r>
            <a:r>
              <a:rPr lang="zh-CN" altLang="en-US" b="1" i="1" dirty="0">
                <a:latin typeface="隶书" pitchFamily="49" charset="-122"/>
                <a:ea typeface="隶书" pitchFamily="49" charset="-122"/>
                <a:cs typeface="楷体_GB2312"/>
              </a:rPr>
              <a:t>、</a:t>
            </a:r>
            <a:r>
              <a:rPr lang="en-US" altLang="zh-CN" b="1" i="1" dirty="0">
                <a:latin typeface="隶书" pitchFamily="49" charset="-122"/>
                <a:ea typeface="隶书" pitchFamily="49" charset="-122"/>
                <a:cs typeface="楷体_GB2312"/>
              </a:rPr>
              <a:t>r</a:t>
            </a:r>
            <a:r>
              <a:rPr lang="zh-CN" altLang="en-US" b="1" i="1" dirty="0">
                <a:latin typeface="隶书" pitchFamily="49" charset="-122"/>
                <a:ea typeface="隶书" pitchFamily="49" charset="-122"/>
                <a:cs typeface="楷体_GB2312"/>
              </a:rPr>
              <a:t>。</a:t>
            </a:r>
            <a:endParaRPr lang="zh-CN" altLang="en-US" sz="2000" b="1" dirty="0">
              <a:latin typeface="隶书" pitchFamily="49" charset="-122"/>
              <a:ea typeface="隶书" pitchFamily="49" charset="-122"/>
              <a:cs typeface="楷体_GB2312"/>
            </a:endParaRPr>
          </a:p>
          <a:p>
            <a:pPr algn="l" eaLnBrk="0" hangingPunct="0">
              <a:lnSpc>
                <a:spcPct val="90000"/>
              </a:lnSpc>
            </a:pPr>
            <a:r>
              <a:rPr lang="zh-CN" altLang="en-US" sz="2800" b="1" dirty="0">
                <a:latin typeface="隶书" pitchFamily="49" charset="-122"/>
                <a:ea typeface="隶书" pitchFamily="49" charset="-122"/>
                <a:cs typeface="楷体_GB2312"/>
              </a:rPr>
              <a:t>      </a:t>
            </a:r>
            <a:r>
              <a:rPr lang="zh-CN" altLang="en-US" sz="2800" b="1" dirty="0" smtClean="0">
                <a:latin typeface="隶书" pitchFamily="49" charset="-122"/>
                <a:ea typeface="隶书" pitchFamily="49" charset="-122"/>
                <a:cs typeface="楷体_GB2312"/>
              </a:rPr>
              <a:t>画</a:t>
            </a:r>
            <a:r>
              <a:rPr lang="zh-CN" altLang="en-US" sz="2800" b="1" dirty="0">
                <a:latin typeface="隶书" pitchFamily="49" charset="-122"/>
                <a:ea typeface="隶书" pitchFamily="49" charset="-122"/>
                <a:cs typeface="楷体_GB2312"/>
              </a:rPr>
              <a:t>出点</a:t>
            </a:r>
            <a:r>
              <a:rPr lang="en-US" altLang="zh-CN" b="1" i="1" dirty="0">
                <a:latin typeface="隶书" pitchFamily="49" charset="-122"/>
                <a:ea typeface="隶书" pitchFamily="49" charset="-122"/>
                <a:cs typeface="楷体_GB2312"/>
              </a:rPr>
              <a:t>A</a:t>
            </a:r>
            <a:r>
              <a:rPr lang="en-US" altLang="zh-CN" b="1" dirty="0">
                <a:latin typeface="隶书" pitchFamily="49" charset="-122"/>
                <a:ea typeface="隶书" pitchFamily="49" charset="-122"/>
                <a:cs typeface="楷体_GB2312"/>
              </a:rPr>
              <a:t>(6,7,10)</a:t>
            </a:r>
            <a:r>
              <a:rPr lang="zh-CN" altLang="en-US" sz="2800" b="1" dirty="0">
                <a:latin typeface="隶书" pitchFamily="49" charset="-122"/>
                <a:ea typeface="隶书" pitchFamily="49" charset="-122"/>
                <a:cs typeface="楷体_GB2312"/>
              </a:rPr>
              <a:t>的轴测图。</a:t>
            </a:r>
          </a:p>
        </p:txBody>
      </p:sp>
      <p:sp>
        <p:nvSpPr>
          <p:cNvPr id="246788" name="Line 4"/>
          <p:cNvSpPr>
            <a:spLocks noChangeShapeType="1"/>
          </p:cNvSpPr>
          <p:nvPr/>
        </p:nvSpPr>
        <p:spPr bwMode="auto">
          <a:xfrm flipH="1">
            <a:off x="5941120" y="3813448"/>
            <a:ext cx="958850" cy="479425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789" name="Line 5"/>
          <p:cNvSpPr>
            <a:spLocks noChangeShapeType="1"/>
          </p:cNvSpPr>
          <p:nvPr/>
        </p:nvSpPr>
        <p:spPr bwMode="auto">
          <a:xfrm>
            <a:off x="5926832" y="4270648"/>
            <a:ext cx="1066800" cy="68580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790" name="Line 6"/>
          <p:cNvSpPr>
            <a:spLocks noChangeShapeType="1"/>
          </p:cNvSpPr>
          <p:nvPr/>
        </p:nvSpPr>
        <p:spPr bwMode="auto">
          <a:xfrm flipV="1">
            <a:off x="7020620" y="3284810"/>
            <a:ext cx="0" cy="1668463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791" name="Text Box 7"/>
          <p:cNvSpPr txBox="1">
            <a:spLocks noChangeArrowheads="1"/>
          </p:cNvSpPr>
          <p:nvPr/>
        </p:nvSpPr>
        <p:spPr bwMode="auto">
          <a:xfrm>
            <a:off x="900113" y="1628775"/>
            <a:ext cx="4033837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l"/>
            <a:r>
              <a:rPr lang="zh-CN" altLang="en-US" sz="2800" b="1">
                <a:ea typeface="楷体_GB2312"/>
                <a:cs typeface="楷体_GB2312"/>
              </a:rPr>
              <a:t>解：</a:t>
            </a:r>
          </a:p>
          <a:p>
            <a:pPr algn="l"/>
            <a:r>
              <a:rPr lang="en-US" altLang="zh-CN" b="1">
                <a:ea typeface="楷体_GB2312"/>
                <a:cs typeface="楷体_GB2312"/>
              </a:rPr>
              <a:t>1) </a:t>
            </a:r>
            <a:r>
              <a:rPr lang="zh-CN" altLang="en-US" b="1">
                <a:ea typeface="楷体_GB2312"/>
                <a:cs typeface="楷体_GB2312"/>
              </a:rPr>
              <a:t>沿</a:t>
            </a:r>
            <a:r>
              <a:rPr lang="en-US" altLang="zh-CN" b="1" i="1">
                <a:ea typeface="楷体_GB2312"/>
                <a:cs typeface="楷体_GB2312"/>
              </a:rPr>
              <a:t>OX</a:t>
            </a:r>
            <a:r>
              <a:rPr lang="zh-CN" altLang="en-US" b="1">
                <a:ea typeface="楷体_GB2312"/>
                <a:cs typeface="楷体_GB2312"/>
              </a:rPr>
              <a:t>轴量取</a:t>
            </a:r>
            <a:r>
              <a:rPr lang="en-US" altLang="zh-CN" sz="2000" b="1" i="1">
                <a:ea typeface="楷体_GB2312"/>
                <a:cs typeface="楷体_GB2312"/>
              </a:rPr>
              <a:t>O</a:t>
            </a:r>
            <a:r>
              <a:rPr lang="en-US" altLang="zh-CN" b="1" i="1">
                <a:ea typeface="楷体_GB2312"/>
                <a:cs typeface="楷体_GB2312"/>
              </a:rPr>
              <a:t>a</a:t>
            </a:r>
            <a:r>
              <a:rPr lang="en-US" altLang="zh-CN" sz="1000" b="1">
                <a:ea typeface="楷体_GB2312"/>
                <a:cs typeface="楷体_GB2312"/>
              </a:rPr>
              <a:t>x</a:t>
            </a:r>
            <a:r>
              <a:rPr lang="zh-CN" altLang="en-US" sz="2000" b="1">
                <a:ea typeface="楷体_GB2312"/>
                <a:cs typeface="楷体_GB2312"/>
              </a:rPr>
              <a:t>＝</a:t>
            </a:r>
            <a:r>
              <a:rPr lang="en-US" altLang="zh-CN" sz="2000" b="1">
                <a:ea typeface="楷体_GB2312"/>
                <a:cs typeface="楷体_GB2312"/>
              </a:rPr>
              <a:t>6</a:t>
            </a:r>
            <a:r>
              <a:rPr lang="en-US" altLang="zh-CN" sz="2000" b="1" i="1">
                <a:ea typeface="楷体_GB2312"/>
                <a:cs typeface="楷体_GB2312"/>
              </a:rPr>
              <a:t>p</a:t>
            </a:r>
            <a:r>
              <a:rPr lang="zh-CN" altLang="en-US" b="1">
                <a:ea typeface="楷体_GB2312"/>
                <a:cs typeface="楷体_GB2312"/>
              </a:rPr>
              <a:t>；</a:t>
            </a:r>
          </a:p>
        </p:txBody>
      </p:sp>
      <p:sp>
        <p:nvSpPr>
          <p:cNvPr id="246792" name="Text Box 8"/>
          <p:cNvSpPr txBox="1">
            <a:spLocks noChangeArrowheads="1"/>
          </p:cNvSpPr>
          <p:nvPr/>
        </p:nvSpPr>
        <p:spPr bwMode="auto">
          <a:xfrm>
            <a:off x="827088" y="2919839"/>
            <a:ext cx="373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l"/>
            <a:r>
              <a:rPr lang="en-US" altLang="zh-CN" b="1">
                <a:ea typeface="楷体_GB2312"/>
                <a:cs typeface="楷体_GB2312"/>
              </a:rPr>
              <a:t>2) </a:t>
            </a:r>
            <a:r>
              <a:rPr lang="zh-CN" altLang="en-US" b="1">
                <a:ea typeface="楷体_GB2312"/>
                <a:cs typeface="楷体_GB2312"/>
              </a:rPr>
              <a:t>过点</a:t>
            </a:r>
            <a:r>
              <a:rPr lang="en-US" altLang="zh-CN" b="1" i="1">
                <a:ea typeface="楷体_GB2312"/>
                <a:cs typeface="楷体_GB2312"/>
              </a:rPr>
              <a:t>a</a:t>
            </a:r>
            <a:r>
              <a:rPr lang="en-US" altLang="zh-CN" sz="1200" b="1">
                <a:ea typeface="楷体_GB2312"/>
                <a:cs typeface="楷体_GB2312"/>
              </a:rPr>
              <a:t>x</a:t>
            </a:r>
            <a:r>
              <a:rPr lang="zh-CN" altLang="en-US" b="1">
                <a:ea typeface="楷体_GB2312"/>
                <a:cs typeface="楷体_GB2312"/>
              </a:rPr>
              <a:t>作</a:t>
            </a:r>
            <a:r>
              <a:rPr lang="en-US" altLang="zh-CN" b="1" i="1">
                <a:ea typeface="楷体_GB2312"/>
                <a:cs typeface="楷体_GB2312"/>
              </a:rPr>
              <a:t>a</a:t>
            </a:r>
            <a:r>
              <a:rPr lang="en-US" altLang="zh-CN" sz="1200" b="1">
                <a:ea typeface="楷体_GB2312"/>
                <a:cs typeface="楷体_GB2312"/>
              </a:rPr>
              <a:t>x</a:t>
            </a:r>
            <a:r>
              <a:rPr lang="en-US" altLang="zh-CN" b="1" i="1">
                <a:ea typeface="楷体_GB2312"/>
                <a:cs typeface="楷体_GB2312"/>
              </a:rPr>
              <a:t>a</a:t>
            </a:r>
            <a:r>
              <a:rPr lang="en-US" altLang="zh-CN" b="1">
                <a:ea typeface="楷体_GB2312"/>
                <a:cs typeface="楷体_GB2312"/>
              </a:rPr>
              <a:t>//</a:t>
            </a:r>
            <a:r>
              <a:rPr lang="en-US" altLang="zh-CN" sz="2000" b="1" i="1">
                <a:ea typeface="楷体_GB2312"/>
                <a:cs typeface="楷体_GB2312"/>
              </a:rPr>
              <a:t>OY</a:t>
            </a:r>
            <a:r>
              <a:rPr lang="zh-CN" altLang="en-US" b="1">
                <a:ea typeface="楷体_GB2312"/>
                <a:cs typeface="楷体_GB2312"/>
              </a:rPr>
              <a:t>，</a:t>
            </a:r>
          </a:p>
          <a:p>
            <a:pPr algn="l"/>
            <a:r>
              <a:rPr lang="zh-CN" altLang="en-US" b="1">
                <a:ea typeface="楷体_GB2312"/>
                <a:cs typeface="楷体_GB2312"/>
              </a:rPr>
              <a:t>    并使</a:t>
            </a:r>
            <a:r>
              <a:rPr lang="en-US" altLang="zh-CN" b="1" i="1">
                <a:ea typeface="楷体_GB2312"/>
                <a:cs typeface="楷体_GB2312"/>
              </a:rPr>
              <a:t>a</a:t>
            </a:r>
            <a:r>
              <a:rPr lang="en-US" altLang="zh-CN" sz="1200" b="1">
                <a:ea typeface="楷体_GB2312"/>
                <a:cs typeface="楷体_GB2312"/>
              </a:rPr>
              <a:t>x</a:t>
            </a:r>
            <a:r>
              <a:rPr lang="en-US" altLang="zh-CN" b="1" i="1">
                <a:ea typeface="楷体_GB2312"/>
                <a:cs typeface="楷体_GB2312"/>
              </a:rPr>
              <a:t>a</a:t>
            </a:r>
            <a:r>
              <a:rPr lang="zh-CN" altLang="en-US" b="1">
                <a:ea typeface="楷体_GB2312"/>
                <a:cs typeface="楷体_GB2312"/>
              </a:rPr>
              <a:t>＝</a:t>
            </a:r>
            <a:r>
              <a:rPr lang="en-US" altLang="zh-CN" sz="2000" b="1" i="1">
                <a:ea typeface="楷体_GB2312"/>
                <a:cs typeface="楷体_GB2312"/>
              </a:rPr>
              <a:t>7q</a:t>
            </a:r>
            <a:r>
              <a:rPr lang="zh-CN" altLang="en-US" sz="2000" b="1">
                <a:ea typeface="楷体_GB2312"/>
                <a:cs typeface="楷体_GB2312"/>
              </a:rPr>
              <a:t>；</a:t>
            </a:r>
            <a:r>
              <a:rPr lang="zh-CN" altLang="en-US" b="1">
                <a:ea typeface="楷体_GB2312"/>
                <a:cs typeface="楷体_GB2312"/>
              </a:rPr>
              <a:t>       </a:t>
            </a:r>
          </a:p>
        </p:txBody>
      </p:sp>
      <p:sp>
        <p:nvSpPr>
          <p:cNvPr id="246793" name="Text Box 9"/>
          <p:cNvSpPr txBox="1">
            <a:spLocks noChangeArrowheads="1"/>
          </p:cNvSpPr>
          <p:nvPr/>
        </p:nvSpPr>
        <p:spPr bwMode="auto">
          <a:xfrm>
            <a:off x="900113" y="4145389"/>
            <a:ext cx="23807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l"/>
            <a:r>
              <a:rPr lang="en-US" altLang="zh-CN" b="1">
                <a:ea typeface="楷体_GB2312"/>
                <a:cs typeface="楷体_GB2312"/>
              </a:rPr>
              <a:t>3) </a:t>
            </a:r>
            <a:r>
              <a:rPr lang="zh-CN" altLang="en-US" b="1">
                <a:ea typeface="楷体_GB2312"/>
                <a:cs typeface="楷体_GB2312"/>
              </a:rPr>
              <a:t>过点</a:t>
            </a:r>
            <a:r>
              <a:rPr lang="en-US" altLang="zh-CN" b="1" i="1">
                <a:ea typeface="楷体_GB2312"/>
                <a:cs typeface="楷体_GB2312"/>
              </a:rPr>
              <a:t>aA</a:t>
            </a:r>
            <a:r>
              <a:rPr lang="en-US" altLang="zh-CN" b="1">
                <a:ea typeface="楷体_GB2312"/>
                <a:cs typeface="楷体_GB2312"/>
              </a:rPr>
              <a:t>//</a:t>
            </a:r>
            <a:r>
              <a:rPr lang="en-US" altLang="zh-CN" sz="2000" b="1" i="1">
                <a:ea typeface="楷体_GB2312"/>
                <a:cs typeface="楷体_GB2312"/>
              </a:rPr>
              <a:t>OZ</a:t>
            </a:r>
            <a:r>
              <a:rPr lang="zh-CN" altLang="en-US" b="1">
                <a:ea typeface="楷体_GB2312"/>
                <a:cs typeface="楷体_GB2312"/>
              </a:rPr>
              <a:t>，</a:t>
            </a:r>
          </a:p>
          <a:p>
            <a:pPr algn="l"/>
            <a:r>
              <a:rPr lang="zh-CN" altLang="en-US" b="1">
                <a:ea typeface="楷体_GB2312"/>
                <a:cs typeface="楷体_GB2312"/>
              </a:rPr>
              <a:t>   并使</a:t>
            </a:r>
            <a:r>
              <a:rPr lang="en-US" altLang="zh-CN" b="1" i="1">
                <a:ea typeface="楷体_GB2312"/>
                <a:cs typeface="楷体_GB2312"/>
              </a:rPr>
              <a:t>aA</a:t>
            </a:r>
            <a:r>
              <a:rPr lang="zh-CN" altLang="en-US" b="1">
                <a:ea typeface="楷体_GB2312"/>
                <a:cs typeface="楷体_GB2312"/>
              </a:rPr>
              <a:t>＝</a:t>
            </a:r>
            <a:r>
              <a:rPr lang="en-US" altLang="zh-CN" sz="2000" b="1">
                <a:ea typeface="楷体_GB2312"/>
                <a:cs typeface="楷体_GB2312"/>
              </a:rPr>
              <a:t>10 </a:t>
            </a:r>
            <a:r>
              <a:rPr lang="en-US" altLang="zh-CN" sz="2000" b="1" i="1">
                <a:ea typeface="楷体_GB2312"/>
                <a:cs typeface="楷体_GB2312"/>
              </a:rPr>
              <a:t>r</a:t>
            </a:r>
            <a:r>
              <a:rPr lang="zh-CN" altLang="en-US" sz="2000" b="1">
                <a:ea typeface="楷体_GB2312"/>
                <a:cs typeface="楷体_GB2312"/>
              </a:rPr>
              <a:t>。</a:t>
            </a:r>
          </a:p>
        </p:txBody>
      </p:sp>
      <p:pic>
        <p:nvPicPr>
          <p:cNvPr id="12298" name="Picture 10" descr="2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795" name="Oval 11"/>
          <p:cNvSpPr>
            <a:spLocks noChangeArrowheads="1"/>
          </p:cNvSpPr>
          <p:nvPr/>
        </p:nvSpPr>
        <p:spPr bwMode="auto">
          <a:xfrm>
            <a:off x="6949182" y="314034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350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4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6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6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6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6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8" grpId="0" animBg="1"/>
      <p:bldP spid="246789" grpId="0" animBg="1"/>
      <p:bldP spid="246790" grpId="0" animBg="1"/>
      <p:bldP spid="246791" grpId="0" build="p" autoUpdateAnimBg="0"/>
      <p:bldP spid="246792" grpId="0" build="p" autoUpdateAnimBg="0"/>
      <p:bldP spid="246793" grpId="0" build="p" autoUpdateAnimBg="0"/>
      <p:bldP spid="2467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971227" y="260350"/>
            <a:ext cx="7489205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5.1.4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轴测图的分类</a:t>
            </a:r>
          </a:p>
        </p:txBody>
      </p:sp>
      <p:pic>
        <p:nvPicPr>
          <p:cNvPr id="15" name="Picture 3" descr="26"/>
          <p:cNvPicPr>
            <a:picLocks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605756" y="4700562"/>
            <a:ext cx="1878012" cy="528638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ea typeface="楷体_GB2312"/>
                <a:cs typeface="楷体_GB2312"/>
              </a:rPr>
              <a:t>轴测投影</a:t>
            </a:r>
          </a:p>
        </p:txBody>
      </p:sp>
      <p:sp>
        <p:nvSpPr>
          <p:cNvPr id="73" name="AutoShape 11"/>
          <p:cNvSpPr>
            <a:spLocks/>
          </p:cNvSpPr>
          <p:nvPr/>
        </p:nvSpPr>
        <p:spPr bwMode="auto">
          <a:xfrm>
            <a:off x="2543547" y="4293468"/>
            <a:ext cx="228600" cy="1367780"/>
          </a:xfrm>
          <a:prstGeom prst="leftBrace">
            <a:avLst>
              <a:gd name="adj1" fmla="val 55556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 b="1">
              <a:solidFill>
                <a:schemeClr val="tx2"/>
              </a:solidFill>
            </a:endParaRPr>
          </a:p>
        </p:txBody>
      </p:sp>
      <p:sp>
        <p:nvSpPr>
          <p:cNvPr id="75" name="AutoShape 12"/>
          <p:cNvSpPr>
            <a:spLocks noChangeArrowheads="1"/>
          </p:cNvSpPr>
          <p:nvPr/>
        </p:nvSpPr>
        <p:spPr bwMode="auto">
          <a:xfrm>
            <a:off x="2915816" y="3937868"/>
            <a:ext cx="2093913" cy="762000"/>
          </a:xfrm>
          <a:prstGeom prst="rightArrow">
            <a:avLst>
              <a:gd name="adj1" fmla="val 50000"/>
              <a:gd name="adj2" fmla="val 68698"/>
            </a:avLst>
          </a:prstGeom>
          <a:gradFill rotWithShape="0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ea typeface="楷体_GB2312"/>
                <a:cs typeface="楷体_GB2312"/>
              </a:rPr>
              <a:t>正轴测图</a:t>
            </a:r>
          </a:p>
        </p:txBody>
      </p:sp>
      <p:sp>
        <p:nvSpPr>
          <p:cNvPr id="76" name="Rectangle 13"/>
          <p:cNvSpPr>
            <a:spLocks noChangeArrowheads="1"/>
          </p:cNvSpPr>
          <p:nvPr/>
        </p:nvSpPr>
        <p:spPr bwMode="auto">
          <a:xfrm>
            <a:off x="5074816" y="3645768"/>
            <a:ext cx="3529013" cy="1295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b="1">
                <a:solidFill>
                  <a:srgbClr val="0000FF"/>
                </a:solidFill>
                <a:ea typeface="楷体_GB2312"/>
                <a:cs typeface="楷体_GB2312"/>
              </a:rPr>
              <a:t>正等测图</a:t>
            </a:r>
            <a:r>
              <a:rPr lang="zh-CN" altLang="en-US" b="1">
                <a:solidFill>
                  <a:srgbClr val="FF0000"/>
                </a:solidFill>
              </a:rPr>
              <a:t> </a:t>
            </a:r>
            <a:r>
              <a:rPr lang="zh-CN" altLang="en-US" b="1"/>
              <a:t>     </a:t>
            </a:r>
            <a:r>
              <a:rPr lang="en-US" altLang="zh-CN" b="1" i="1">
                <a:solidFill>
                  <a:srgbClr val="0000FF"/>
                </a:solidFill>
              </a:rPr>
              <a:t>p = q = r</a:t>
            </a:r>
            <a:endParaRPr lang="en-US" altLang="zh-CN" sz="1800" b="1" i="1">
              <a:solidFill>
                <a:srgbClr val="0000FF"/>
              </a:solidFill>
            </a:endParaRPr>
          </a:p>
          <a:p>
            <a:r>
              <a:rPr lang="zh-CN" altLang="en-US" b="1">
                <a:ea typeface="楷体_GB2312"/>
                <a:cs typeface="楷体_GB2312"/>
              </a:rPr>
              <a:t>正二测图</a:t>
            </a:r>
            <a:r>
              <a:rPr lang="zh-CN" altLang="en-US" b="1"/>
              <a:t>      </a:t>
            </a:r>
            <a:r>
              <a:rPr lang="en-US" altLang="zh-CN" b="1" i="1"/>
              <a:t>p = r </a:t>
            </a:r>
            <a:r>
              <a:rPr lang="en-US" altLang="zh-CN" b="1" i="1">
                <a:sym typeface="Symbol" pitchFamily="18" charset="2"/>
              </a:rPr>
              <a:t>  q</a:t>
            </a:r>
            <a:endParaRPr lang="en-US" altLang="zh-CN" sz="1800" b="1" i="1">
              <a:sym typeface="Symbol" pitchFamily="18" charset="2"/>
            </a:endParaRPr>
          </a:p>
          <a:p>
            <a:r>
              <a:rPr lang="zh-CN" altLang="en-US" b="1">
                <a:ea typeface="楷体_GB2312"/>
                <a:cs typeface="楷体_GB2312"/>
                <a:sym typeface="Symbol" pitchFamily="18" charset="2"/>
              </a:rPr>
              <a:t>正三测图</a:t>
            </a:r>
            <a:r>
              <a:rPr lang="zh-CN" altLang="en-US" b="1">
                <a:sym typeface="Symbol" pitchFamily="18" charset="2"/>
              </a:rPr>
              <a:t>      </a:t>
            </a:r>
            <a:r>
              <a:rPr lang="en-US" altLang="zh-CN" b="1" i="1">
                <a:sym typeface="Symbol" pitchFamily="18" charset="2"/>
              </a:rPr>
              <a:t>p   q  r</a:t>
            </a:r>
          </a:p>
        </p:txBody>
      </p:sp>
      <p:sp>
        <p:nvSpPr>
          <p:cNvPr id="77" name="AutoShape 14"/>
          <p:cNvSpPr>
            <a:spLocks noChangeArrowheads="1"/>
          </p:cNvSpPr>
          <p:nvPr/>
        </p:nvSpPr>
        <p:spPr bwMode="auto">
          <a:xfrm>
            <a:off x="2915816" y="5293320"/>
            <a:ext cx="2087563" cy="762000"/>
          </a:xfrm>
          <a:prstGeom prst="rightArrow">
            <a:avLst>
              <a:gd name="adj1" fmla="val 50000"/>
              <a:gd name="adj2" fmla="val 68490"/>
            </a:avLst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b="1">
                <a:ea typeface="楷体_GB2312"/>
                <a:cs typeface="楷体_GB2312"/>
              </a:rPr>
              <a:t> </a:t>
            </a:r>
            <a:r>
              <a:rPr lang="zh-CN" altLang="en-US" b="1">
                <a:ea typeface="楷体_GB2312"/>
                <a:cs typeface="楷体_GB2312"/>
              </a:rPr>
              <a:t>斜轴测图</a:t>
            </a:r>
          </a:p>
        </p:txBody>
      </p:sp>
      <p:sp>
        <p:nvSpPr>
          <p:cNvPr id="82" name="Rectangle 15"/>
          <p:cNvSpPr>
            <a:spLocks noChangeArrowheads="1"/>
          </p:cNvSpPr>
          <p:nvPr/>
        </p:nvSpPr>
        <p:spPr bwMode="auto">
          <a:xfrm>
            <a:off x="5074816" y="5090120"/>
            <a:ext cx="3529013" cy="121920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b="1">
                <a:ea typeface="楷体_GB2312"/>
                <a:cs typeface="楷体_GB2312"/>
              </a:rPr>
              <a:t>斜等测图</a:t>
            </a:r>
            <a:r>
              <a:rPr lang="zh-CN" altLang="en-US" b="1"/>
              <a:t>     </a:t>
            </a:r>
            <a:r>
              <a:rPr lang="zh-CN" altLang="en-US" b="1" i="1"/>
              <a:t> </a:t>
            </a:r>
            <a:r>
              <a:rPr lang="en-US" altLang="zh-CN" b="1" i="1"/>
              <a:t>p =  q = r</a:t>
            </a:r>
          </a:p>
          <a:p>
            <a:r>
              <a:rPr lang="zh-CN" altLang="en-US" b="1">
                <a:solidFill>
                  <a:srgbClr val="0000FF"/>
                </a:solidFill>
                <a:ea typeface="楷体_GB2312"/>
                <a:cs typeface="楷体_GB2312"/>
              </a:rPr>
              <a:t>斜二测图</a:t>
            </a:r>
            <a:r>
              <a:rPr lang="zh-CN" altLang="en-US" b="1"/>
              <a:t>      </a:t>
            </a:r>
            <a:r>
              <a:rPr lang="en-US" altLang="zh-CN" b="1" i="1">
                <a:solidFill>
                  <a:srgbClr val="0000FF"/>
                </a:solidFill>
              </a:rPr>
              <a:t>p = r </a:t>
            </a:r>
            <a:r>
              <a:rPr lang="en-US" altLang="zh-CN" b="1" i="1">
                <a:solidFill>
                  <a:srgbClr val="0000FF"/>
                </a:solidFill>
                <a:sym typeface="Symbol" pitchFamily="18" charset="2"/>
              </a:rPr>
              <a:t>  q</a:t>
            </a:r>
          </a:p>
          <a:p>
            <a:r>
              <a:rPr lang="zh-CN" altLang="en-US" b="1">
                <a:ea typeface="楷体_GB2312"/>
                <a:cs typeface="楷体_GB2312"/>
                <a:sym typeface="Symbol" pitchFamily="18" charset="2"/>
              </a:rPr>
              <a:t>斜三测图</a:t>
            </a:r>
            <a:r>
              <a:rPr lang="zh-CN" altLang="en-US" b="1">
                <a:sym typeface="Symbol" pitchFamily="18" charset="2"/>
              </a:rPr>
              <a:t>      </a:t>
            </a:r>
            <a:r>
              <a:rPr lang="en-US" altLang="zh-CN" b="1" i="1">
                <a:sym typeface="Symbol" pitchFamily="18" charset="2"/>
              </a:rPr>
              <a:t>p   q  r</a:t>
            </a:r>
            <a:endParaRPr lang="en-US" altLang="zh-CN" b="1" i="1"/>
          </a:p>
        </p:txBody>
      </p:sp>
      <p:sp>
        <p:nvSpPr>
          <p:cNvPr id="83" name="Text Box 54"/>
          <p:cNvSpPr txBox="1">
            <a:spLocks noChangeArrowheads="1"/>
          </p:cNvSpPr>
          <p:nvPr/>
        </p:nvSpPr>
        <p:spPr bwMode="auto">
          <a:xfrm>
            <a:off x="971550" y="1243271"/>
            <a:ext cx="7632700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/>
              <a:t>根据投射方向对轴测投影面的夹角不同，分为两大类：当投射方向垂直于轴测投影面时，称为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正轴测图</a:t>
            </a:r>
            <a:r>
              <a:rPr lang="zh-CN" altLang="en-US" dirty="0"/>
              <a:t>；当投射方向倾斜于轴测投影面时，称为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斜轴测图</a:t>
            </a:r>
            <a:r>
              <a:rPr lang="zh-CN" altLang="en-US" dirty="0"/>
              <a:t>。</a:t>
            </a:r>
          </a:p>
        </p:txBody>
      </p:sp>
      <p:sp>
        <p:nvSpPr>
          <p:cNvPr id="84" name="Text Box 55"/>
          <p:cNvSpPr txBox="1">
            <a:spLocks noChangeArrowheads="1"/>
          </p:cNvSpPr>
          <p:nvPr/>
        </p:nvSpPr>
        <p:spPr bwMode="auto">
          <a:xfrm>
            <a:off x="971748" y="2927266"/>
            <a:ext cx="76327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/>
              <a:t>这两类轴测图，又根据各轴向变形系数不同，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再分为三种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6409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build="allAtOnce"/>
      <p:bldP spid="72" grpId="0" animBg="1" autoUpdateAnimBg="0"/>
      <p:bldP spid="73" grpId="0" animBg="1" autoUpdateAnimBg="0"/>
      <p:bldP spid="75" grpId="0" animBg="1" autoUpdateAnimBg="0"/>
      <p:bldP spid="76" grpId="0" animBg="1"/>
      <p:bldP spid="77" grpId="0" animBg="1" autoUpdateAnimBg="0"/>
      <p:bldP spid="82" grpId="0" animBg="1" autoUpdateAnimBg="0"/>
      <p:bldP spid="83" grpId="0" build="p" autoUpdateAnimBg="0"/>
      <p:bldP spid="8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81" name="Rectangle 49"/>
          <p:cNvSpPr>
            <a:spLocks noChangeArrowheads="1"/>
          </p:cNvSpPr>
          <p:nvPr/>
        </p:nvSpPr>
        <p:spPr bwMode="auto">
          <a:xfrm flipV="1">
            <a:off x="1835150" y="3356992"/>
            <a:ext cx="5976938" cy="288448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8879" name="Text Box 47"/>
          <p:cNvSpPr txBox="1">
            <a:spLocks noChangeArrowheads="1"/>
          </p:cNvSpPr>
          <p:nvPr/>
        </p:nvSpPr>
        <p:spPr bwMode="auto">
          <a:xfrm>
            <a:off x="971550" y="1388259"/>
            <a:ext cx="76327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/>
              <a:t>工程中用得较多的是正等测图和斜二测图。而由于三测图的作图较繁，实际中很少采用。</a:t>
            </a:r>
          </a:p>
        </p:txBody>
      </p:sp>
      <p:sp>
        <p:nvSpPr>
          <p:cNvPr id="248880" name="Text Box 48"/>
          <p:cNvSpPr txBox="1">
            <a:spLocks noChangeArrowheads="1"/>
          </p:cNvSpPr>
          <p:nvPr/>
        </p:nvSpPr>
        <p:spPr bwMode="auto">
          <a:xfrm>
            <a:off x="971748" y="2276872"/>
            <a:ext cx="76327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/>
              <a:t>我们重点介绍工程中用得较多的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正等测图</a:t>
            </a:r>
            <a:r>
              <a:rPr lang="zh-CN" altLang="en-US" dirty="0"/>
              <a:t>，简要介绍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斜二测图</a:t>
            </a:r>
            <a:r>
              <a:rPr lang="zh-CN" altLang="en-US" dirty="0"/>
              <a:t>。</a:t>
            </a:r>
          </a:p>
        </p:txBody>
      </p:sp>
      <p:grpSp>
        <p:nvGrpSpPr>
          <p:cNvPr id="248883" name="Group 51"/>
          <p:cNvGrpSpPr>
            <a:grpSpLocks/>
          </p:cNvGrpSpPr>
          <p:nvPr/>
        </p:nvGrpSpPr>
        <p:grpSpPr bwMode="auto">
          <a:xfrm>
            <a:off x="2268538" y="3401442"/>
            <a:ext cx="2159000" cy="2700338"/>
            <a:chOff x="1429" y="2188"/>
            <a:chExt cx="1360" cy="1701"/>
          </a:xfrm>
        </p:grpSpPr>
        <p:pic>
          <p:nvPicPr>
            <p:cNvPr id="10251" name="Picture 5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4" y="2188"/>
              <a:ext cx="1097" cy="1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2" name="Text Box 26"/>
            <p:cNvSpPr txBox="1">
              <a:spLocks noChangeArrowheads="1"/>
            </p:cNvSpPr>
            <p:nvPr/>
          </p:nvSpPr>
          <p:spPr bwMode="auto">
            <a:xfrm>
              <a:off x="1429" y="3562"/>
              <a:ext cx="13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ea typeface="楷体_GB2312"/>
                  <a:cs typeface="楷体_GB2312"/>
                </a:rPr>
                <a:t>正等轴测图</a:t>
              </a:r>
            </a:p>
          </p:txBody>
        </p:sp>
      </p:grpSp>
      <p:grpSp>
        <p:nvGrpSpPr>
          <p:cNvPr id="248885" name="Group 53"/>
          <p:cNvGrpSpPr>
            <a:grpSpLocks/>
          </p:cNvGrpSpPr>
          <p:nvPr/>
        </p:nvGrpSpPr>
        <p:grpSpPr bwMode="auto">
          <a:xfrm>
            <a:off x="5338763" y="3463355"/>
            <a:ext cx="2322512" cy="2732087"/>
            <a:chOff x="3363" y="2227"/>
            <a:chExt cx="1463" cy="1721"/>
          </a:xfrm>
        </p:grpSpPr>
        <p:sp>
          <p:nvSpPr>
            <p:cNvPr id="10249" name="Text Box 44"/>
            <p:cNvSpPr txBox="1">
              <a:spLocks noChangeArrowheads="1"/>
            </p:cNvSpPr>
            <p:nvPr/>
          </p:nvSpPr>
          <p:spPr bwMode="auto">
            <a:xfrm>
              <a:off x="3458" y="3621"/>
              <a:ext cx="1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ea typeface="楷体_GB2312"/>
                  <a:cs typeface="楷体_GB2312"/>
                </a:rPr>
                <a:t>斜二轴测图</a:t>
              </a:r>
            </a:p>
          </p:txBody>
        </p:sp>
        <p:pic>
          <p:nvPicPr>
            <p:cNvPr id="10250" name="Picture 5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3" y="2227"/>
              <a:ext cx="1463" cy="1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文本占位符 1"/>
          <p:cNvSpPr txBox="1">
            <a:spLocks/>
          </p:cNvSpPr>
          <p:nvPr/>
        </p:nvSpPr>
        <p:spPr bwMode="auto">
          <a:xfrm>
            <a:off x="971227" y="260350"/>
            <a:ext cx="7489205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5.1.4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轴测图的分类</a:t>
            </a:r>
          </a:p>
        </p:txBody>
      </p:sp>
      <p:pic>
        <p:nvPicPr>
          <p:cNvPr id="14" name="Picture 3" descr="26"/>
          <p:cNvPicPr>
            <a:picLocks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4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8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8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81" grpId="0" animBg="1"/>
      <p:bldP spid="248879" grpId="0" build="p" autoUpdateAnimBg="0"/>
      <p:bldP spid="24888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015752" y="332656"/>
            <a:ext cx="7489205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5.1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轴测图的基本知识</a:t>
            </a:r>
          </a:p>
        </p:txBody>
      </p:sp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77"/>
          <p:cNvSpPr>
            <a:spLocks noChangeArrowheads="1"/>
          </p:cNvSpPr>
          <p:nvPr/>
        </p:nvSpPr>
        <p:spPr bwMode="auto">
          <a:xfrm>
            <a:off x="683568" y="1525141"/>
            <a:ext cx="4968552" cy="1615827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工程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实践中广泛采用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正投影图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来表达机件形体的形状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和大小。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858472" y="3699779"/>
            <a:ext cx="2833577" cy="2504244"/>
            <a:chOff x="748819" y="3861048"/>
            <a:chExt cx="3104071" cy="2647894"/>
          </a:xfrm>
        </p:grpSpPr>
        <p:sp>
          <p:nvSpPr>
            <p:cNvPr id="206" name="Rectangle 2"/>
            <p:cNvSpPr>
              <a:spLocks noChangeArrowheads="1"/>
            </p:cNvSpPr>
            <p:nvPr/>
          </p:nvSpPr>
          <p:spPr bwMode="auto">
            <a:xfrm flipV="1">
              <a:off x="748819" y="3861048"/>
              <a:ext cx="3104071" cy="264789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07" name="Group 5"/>
            <p:cNvGrpSpPr>
              <a:grpSpLocks noChangeAspect="1"/>
            </p:cNvGrpSpPr>
            <p:nvPr/>
          </p:nvGrpSpPr>
          <p:grpSpPr bwMode="auto">
            <a:xfrm>
              <a:off x="995762" y="3982412"/>
              <a:ext cx="2700687" cy="2339354"/>
              <a:chOff x="389" y="0"/>
              <a:chExt cx="4098" cy="3549"/>
            </a:xfrm>
          </p:grpSpPr>
          <p:grpSp>
            <p:nvGrpSpPr>
              <p:cNvPr id="108" name="Group 6"/>
              <p:cNvGrpSpPr>
                <a:grpSpLocks/>
              </p:cNvGrpSpPr>
              <p:nvPr/>
            </p:nvGrpSpPr>
            <p:grpSpPr bwMode="auto">
              <a:xfrm>
                <a:off x="389" y="162"/>
                <a:ext cx="4098" cy="3255"/>
                <a:chOff x="389" y="162"/>
                <a:chExt cx="4098" cy="3255"/>
              </a:xfrm>
            </p:grpSpPr>
            <p:sp>
              <p:nvSpPr>
                <p:cNvPr id="168" name="Freeform 7"/>
                <p:cNvSpPr>
                  <a:spLocks/>
                </p:cNvSpPr>
                <p:nvPr/>
              </p:nvSpPr>
              <p:spPr bwMode="auto">
                <a:xfrm>
                  <a:off x="389" y="1665"/>
                  <a:ext cx="452" cy="2"/>
                </a:xfrm>
                <a:custGeom>
                  <a:avLst/>
                  <a:gdLst>
                    <a:gd name="T0" fmla="*/ 452 w 1974"/>
                    <a:gd name="T1" fmla="*/ 0 h 2"/>
                    <a:gd name="T2" fmla="*/ 0 w 1974"/>
                    <a:gd name="T3" fmla="*/ 0 h 2"/>
                    <a:gd name="T4" fmla="*/ 0 w 1974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974"/>
                    <a:gd name="T10" fmla="*/ 0 h 2"/>
                    <a:gd name="T11" fmla="*/ 1974 w 1974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74" h="2">
                      <a:moveTo>
                        <a:pt x="1974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9" name="Freeform 8"/>
                <p:cNvSpPr>
                  <a:spLocks/>
                </p:cNvSpPr>
                <p:nvPr/>
              </p:nvSpPr>
              <p:spPr bwMode="auto">
                <a:xfrm>
                  <a:off x="389" y="1213"/>
                  <a:ext cx="2" cy="452"/>
                </a:xfrm>
                <a:custGeom>
                  <a:avLst/>
                  <a:gdLst>
                    <a:gd name="T0" fmla="*/ 0 w 1"/>
                    <a:gd name="T1" fmla="*/ 452 h 1976"/>
                    <a:gd name="T2" fmla="*/ 0 w 1"/>
                    <a:gd name="T3" fmla="*/ 0 h 1976"/>
                    <a:gd name="T4" fmla="*/ 2 w 1"/>
                    <a:gd name="T5" fmla="*/ 0 h 1976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6"/>
                    <a:gd name="T11" fmla="*/ 1 w 1"/>
                    <a:gd name="T12" fmla="*/ 1976 h 19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6">
                      <a:moveTo>
                        <a:pt x="0" y="1976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0" name="Freeform 9"/>
                <p:cNvSpPr>
                  <a:spLocks/>
                </p:cNvSpPr>
                <p:nvPr/>
              </p:nvSpPr>
              <p:spPr bwMode="auto">
                <a:xfrm>
                  <a:off x="389" y="1213"/>
                  <a:ext cx="452" cy="3"/>
                </a:xfrm>
                <a:custGeom>
                  <a:avLst/>
                  <a:gdLst>
                    <a:gd name="T0" fmla="*/ 0 w 1975"/>
                    <a:gd name="T1" fmla="*/ 0 h 3"/>
                    <a:gd name="T2" fmla="*/ 452 w 1975"/>
                    <a:gd name="T3" fmla="*/ 0 h 3"/>
                    <a:gd name="T4" fmla="*/ 452 w 1975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975"/>
                    <a:gd name="T10" fmla="*/ 0 h 3"/>
                    <a:gd name="T11" fmla="*/ 1975 w 1975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75" h="3">
                      <a:moveTo>
                        <a:pt x="0" y="0"/>
                      </a:moveTo>
                      <a:lnTo>
                        <a:pt x="1974" y="0"/>
                      </a:lnTo>
                      <a:lnTo>
                        <a:pt x="1975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1" name="Freeform 10"/>
                <p:cNvSpPr>
                  <a:spLocks/>
                </p:cNvSpPr>
                <p:nvPr/>
              </p:nvSpPr>
              <p:spPr bwMode="auto">
                <a:xfrm>
                  <a:off x="2341" y="1213"/>
                  <a:ext cx="449" cy="3"/>
                </a:xfrm>
                <a:custGeom>
                  <a:avLst/>
                  <a:gdLst>
                    <a:gd name="T0" fmla="*/ 0 w 1975"/>
                    <a:gd name="T1" fmla="*/ 0 h 3"/>
                    <a:gd name="T2" fmla="*/ 449 w 1975"/>
                    <a:gd name="T3" fmla="*/ 0 h 3"/>
                    <a:gd name="T4" fmla="*/ 449 w 1975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975"/>
                    <a:gd name="T10" fmla="*/ 0 h 3"/>
                    <a:gd name="T11" fmla="*/ 1975 w 1975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75" h="3">
                      <a:moveTo>
                        <a:pt x="0" y="0"/>
                      </a:moveTo>
                      <a:lnTo>
                        <a:pt x="1974" y="0"/>
                      </a:lnTo>
                      <a:lnTo>
                        <a:pt x="1975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2" name="Freeform 11"/>
                <p:cNvSpPr>
                  <a:spLocks/>
                </p:cNvSpPr>
                <p:nvPr/>
              </p:nvSpPr>
              <p:spPr bwMode="auto">
                <a:xfrm>
                  <a:off x="2790" y="1213"/>
                  <a:ext cx="3" cy="452"/>
                </a:xfrm>
                <a:custGeom>
                  <a:avLst/>
                  <a:gdLst>
                    <a:gd name="T0" fmla="*/ 0 w 1"/>
                    <a:gd name="T1" fmla="*/ 452 h 1976"/>
                    <a:gd name="T2" fmla="*/ 0 w 1"/>
                    <a:gd name="T3" fmla="*/ 0 h 1976"/>
                    <a:gd name="T4" fmla="*/ 3 w 1"/>
                    <a:gd name="T5" fmla="*/ 0 h 1976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6"/>
                    <a:gd name="T11" fmla="*/ 1 w 1"/>
                    <a:gd name="T12" fmla="*/ 1976 h 19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6">
                      <a:moveTo>
                        <a:pt x="0" y="1976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3" name="Freeform 12"/>
                <p:cNvSpPr>
                  <a:spLocks/>
                </p:cNvSpPr>
                <p:nvPr/>
              </p:nvSpPr>
              <p:spPr bwMode="auto">
                <a:xfrm>
                  <a:off x="2341" y="1665"/>
                  <a:ext cx="449" cy="2"/>
                </a:xfrm>
                <a:custGeom>
                  <a:avLst/>
                  <a:gdLst>
                    <a:gd name="T0" fmla="*/ 449 w 1974"/>
                    <a:gd name="T1" fmla="*/ 0 h 2"/>
                    <a:gd name="T2" fmla="*/ 0 w 1974"/>
                    <a:gd name="T3" fmla="*/ 0 h 2"/>
                    <a:gd name="T4" fmla="*/ 0 w 1974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974"/>
                    <a:gd name="T10" fmla="*/ 0 h 2"/>
                    <a:gd name="T11" fmla="*/ 1974 w 1974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74" h="2">
                      <a:moveTo>
                        <a:pt x="1974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4" name="Freeform 13"/>
                <p:cNvSpPr>
                  <a:spLocks/>
                </p:cNvSpPr>
                <p:nvPr/>
              </p:nvSpPr>
              <p:spPr bwMode="auto">
                <a:xfrm>
                  <a:off x="841" y="1665"/>
                  <a:ext cx="298" cy="2"/>
                </a:xfrm>
                <a:custGeom>
                  <a:avLst/>
                  <a:gdLst>
                    <a:gd name="T0" fmla="*/ 0 w 1316"/>
                    <a:gd name="T1" fmla="*/ 0 h 2"/>
                    <a:gd name="T2" fmla="*/ 298 w 1316"/>
                    <a:gd name="T3" fmla="*/ 0 h 2"/>
                    <a:gd name="T4" fmla="*/ 298 w 1316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316"/>
                    <a:gd name="T10" fmla="*/ 0 h 2"/>
                    <a:gd name="T11" fmla="*/ 1316 w 1316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16" h="2">
                      <a:moveTo>
                        <a:pt x="0" y="0"/>
                      </a:moveTo>
                      <a:lnTo>
                        <a:pt x="1315" y="0"/>
                      </a:lnTo>
                      <a:lnTo>
                        <a:pt x="1316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5" name="Freeform 14"/>
                <p:cNvSpPr>
                  <a:spLocks/>
                </p:cNvSpPr>
                <p:nvPr/>
              </p:nvSpPr>
              <p:spPr bwMode="auto">
                <a:xfrm>
                  <a:off x="841" y="1213"/>
                  <a:ext cx="1500" cy="3"/>
                </a:xfrm>
                <a:custGeom>
                  <a:avLst/>
                  <a:gdLst>
                    <a:gd name="T0" fmla="*/ 1500 w 6579"/>
                    <a:gd name="T1" fmla="*/ 0 h 3"/>
                    <a:gd name="T2" fmla="*/ 0 w 6579"/>
                    <a:gd name="T3" fmla="*/ 0 h 3"/>
                    <a:gd name="T4" fmla="*/ 0 w 6579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6579"/>
                    <a:gd name="T10" fmla="*/ 0 h 3"/>
                    <a:gd name="T11" fmla="*/ 6579 w 6579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579" h="3">
                      <a:moveTo>
                        <a:pt x="6579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6" name="Freeform 15"/>
                <p:cNvSpPr>
                  <a:spLocks/>
                </p:cNvSpPr>
                <p:nvPr/>
              </p:nvSpPr>
              <p:spPr bwMode="auto">
                <a:xfrm>
                  <a:off x="2040" y="1665"/>
                  <a:ext cx="301" cy="2"/>
                </a:xfrm>
                <a:custGeom>
                  <a:avLst/>
                  <a:gdLst>
                    <a:gd name="T0" fmla="*/ 0 w 1317"/>
                    <a:gd name="T1" fmla="*/ 0 h 2"/>
                    <a:gd name="T2" fmla="*/ 301 w 1317"/>
                    <a:gd name="T3" fmla="*/ 0 h 2"/>
                    <a:gd name="T4" fmla="*/ 301 w 1317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317"/>
                    <a:gd name="T10" fmla="*/ 0 h 2"/>
                    <a:gd name="T11" fmla="*/ 1317 w 1317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17" h="2">
                      <a:moveTo>
                        <a:pt x="0" y="0"/>
                      </a:moveTo>
                      <a:lnTo>
                        <a:pt x="1316" y="0"/>
                      </a:lnTo>
                      <a:lnTo>
                        <a:pt x="1317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7" name="Freeform 16"/>
                <p:cNvSpPr>
                  <a:spLocks/>
                </p:cNvSpPr>
                <p:nvPr/>
              </p:nvSpPr>
              <p:spPr bwMode="auto">
                <a:xfrm>
                  <a:off x="1139" y="1514"/>
                  <a:ext cx="901" cy="3"/>
                </a:xfrm>
                <a:custGeom>
                  <a:avLst/>
                  <a:gdLst>
                    <a:gd name="T0" fmla="*/ 0 w 3949"/>
                    <a:gd name="T1" fmla="*/ 0 h 3"/>
                    <a:gd name="T2" fmla="*/ 901 w 3949"/>
                    <a:gd name="T3" fmla="*/ 0 h 3"/>
                    <a:gd name="T4" fmla="*/ 901 w 3949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3949"/>
                    <a:gd name="T10" fmla="*/ 0 h 3"/>
                    <a:gd name="T11" fmla="*/ 3949 w 3949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49" h="3">
                      <a:moveTo>
                        <a:pt x="0" y="0"/>
                      </a:moveTo>
                      <a:lnTo>
                        <a:pt x="3948" y="0"/>
                      </a:lnTo>
                      <a:lnTo>
                        <a:pt x="3949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8" name="Freeform 17"/>
                <p:cNvSpPr>
                  <a:spLocks/>
                </p:cNvSpPr>
                <p:nvPr/>
              </p:nvSpPr>
              <p:spPr bwMode="auto">
                <a:xfrm>
                  <a:off x="1139" y="1514"/>
                  <a:ext cx="3" cy="151"/>
                </a:xfrm>
                <a:custGeom>
                  <a:avLst/>
                  <a:gdLst>
                    <a:gd name="T0" fmla="*/ 0 w 1"/>
                    <a:gd name="T1" fmla="*/ 151 h 659"/>
                    <a:gd name="T2" fmla="*/ 0 w 1"/>
                    <a:gd name="T3" fmla="*/ 0 h 659"/>
                    <a:gd name="T4" fmla="*/ 3 w 1"/>
                    <a:gd name="T5" fmla="*/ 0 h 65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659"/>
                    <a:gd name="T11" fmla="*/ 1 w 1"/>
                    <a:gd name="T12" fmla="*/ 659 h 65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659">
                      <a:moveTo>
                        <a:pt x="0" y="659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9" name="Freeform 18"/>
                <p:cNvSpPr>
                  <a:spLocks/>
                </p:cNvSpPr>
                <p:nvPr/>
              </p:nvSpPr>
              <p:spPr bwMode="auto">
                <a:xfrm>
                  <a:off x="2040" y="1514"/>
                  <a:ext cx="2" cy="151"/>
                </a:xfrm>
                <a:custGeom>
                  <a:avLst/>
                  <a:gdLst>
                    <a:gd name="T0" fmla="*/ 0 w 1"/>
                    <a:gd name="T1" fmla="*/ 0 h 659"/>
                    <a:gd name="T2" fmla="*/ 0 w 1"/>
                    <a:gd name="T3" fmla="*/ 151 h 659"/>
                    <a:gd name="T4" fmla="*/ 2 w 1"/>
                    <a:gd name="T5" fmla="*/ 151 h 65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659"/>
                    <a:gd name="T11" fmla="*/ 1 w 1"/>
                    <a:gd name="T12" fmla="*/ 659 h 65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659">
                      <a:moveTo>
                        <a:pt x="0" y="0"/>
                      </a:moveTo>
                      <a:lnTo>
                        <a:pt x="0" y="659"/>
                      </a:lnTo>
                      <a:lnTo>
                        <a:pt x="1" y="659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0" name="Freeform 19"/>
                <p:cNvSpPr>
                  <a:spLocks/>
                </p:cNvSpPr>
                <p:nvPr/>
              </p:nvSpPr>
              <p:spPr bwMode="auto">
                <a:xfrm>
                  <a:off x="2191" y="764"/>
                  <a:ext cx="2" cy="449"/>
                </a:xfrm>
                <a:custGeom>
                  <a:avLst/>
                  <a:gdLst>
                    <a:gd name="T0" fmla="*/ 0 w 1"/>
                    <a:gd name="T1" fmla="*/ 0 h 1975"/>
                    <a:gd name="T2" fmla="*/ 0 w 1"/>
                    <a:gd name="T3" fmla="*/ 449 h 1975"/>
                    <a:gd name="T4" fmla="*/ 2 w 1"/>
                    <a:gd name="T5" fmla="*/ 449 h 197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5"/>
                    <a:gd name="T11" fmla="*/ 1 w 1"/>
                    <a:gd name="T12" fmla="*/ 1975 h 197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5">
                      <a:moveTo>
                        <a:pt x="0" y="0"/>
                      </a:moveTo>
                      <a:lnTo>
                        <a:pt x="0" y="1975"/>
                      </a:lnTo>
                      <a:lnTo>
                        <a:pt x="1" y="1975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1" name="Freeform 20"/>
                <p:cNvSpPr>
                  <a:spLocks/>
                </p:cNvSpPr>
                <p:nvPr/>
              </p:nvSpPr>
              <p:spPr bwMode="auto">
                <a:xfrm>
                  <a:off x="989" y="162"/>
                  <a:ext cx="1202" cy="602"/>
                </a:xfrm>
                <a:custGeom>
                  <a:avLst/>
                  <a:gdLst>
                    <a:gd name="T0" fmla="*/ 1202 w 5264"/>
                    <a:gd name="T1" fmla="*/ 602 h 2635"/>
                    <a:gd name="T2" fmla="*/ 1173 w 5264"/>
                    <a:gd name="T3" fmla="*/ 416 h 2635"/>
                    <a:gd name="T4" fmla="*/ 1087 w 5264"/>
                    <a:gd name="T5" fmla="*/ 248 h 2635"/>
                    <a:gd name="T6" fmla="*/ 954 w 5264"/>
                    <a:gd name="T7" fmla="*/ 115 h 2635"/>
                    <a:gd name="T8" fmla="*/ 787 w 5264"/>
                    <a:gd name="T9" fmla="*/ 29 h 2635"/>
                    <a:gd name="T10" fmla="*/ 601 w 5264"/>
                    <a:gd name="T11" fmla="*/ 0 h 2635"/>
                    <a:gd name="T12" fmla="*/ 415 w 5264"/>
                    <a:gd name="T13" fmla="*/ 29 h 2635"/>
                    <a:gd name="T14" fmla="*/ 248 w 5264"/>
                    <a:gd name="T15" fmla="*/ 115 h 2635"/>
                    <a:gd name="T16" fmla="*/ 115 w 5264"/>
                    <a:gd name="T17" fmla="*/ 248 h 2635"/>
                    <a:gd name="T18" fmla="*/ 30 w 5264"/>
                    <a:gd name="T19" fmla="*/ 416 h 2635"/>
                    <a:gd name="T20" fmla="*/ 0 w 5264"/>
                    <a:gd name="T21" fmla="*/ 602 h 2635"/>
                    <a:gd name="T22" fmla="*/ 0 w 5264"/>
                    <a:gd name="T23" fmla="*/ 602 h 263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264"/>
                    <a:gd name="T37" fmla="*/ 0 h 2635"/>
                    <a:gd name="T38" fmla="*/ 5264 w 5264"/>
                    <a:gd name="T39" fmla="*/ 2635 h 263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264" h="2635">
                      <a:moveTo>
                        <a:pt x="5264" y="2635"/>
                      </a:moveTo>
                      <a:lnTo>
                        <a:pt x="5136" y="1820"/>
                      </a:lnTo>
                      <a:lnTo>
                        <a:pt x="4761" y="1086"/>
                      </a:lnTo>
                      <a:lnTo>
                        <a:pt x="4179" y="504"/>
                      </a:lnTo>
                      <a:lnTo>
                        <a:pt x="3445" y="129"/>
                      </a:lnTo>
                      <a:lnTo>
                        <a:pt x="2632" y="0"/>
                      </a:lnTo>
                      <a:lnTo>
                        <a:pt x="1819" y="129"/>
                      </a:lnTo>
                      <a:lnTo>
                        <a:pt x="1086" y="504"/>
                      </a:lnTo>
                      <a:lnTo>
                        <a:pt x="503" y="1086"/>
                      </a:lnTo>
                      <a:lnTo>
                        <a:pt x="130" y="1820"/>
                      </a:lnTo>
                      <a:lnTo>
                        <a:pt x="0" y="2635"/>
                      </a:lnTo>
                      <a:lnTo>
                        <a:pt x="2" y="2635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" name="Freeform 21"/>
                <p:cNvSpPr>
                  <a:spLocks/>
                </p:cNvSpPr>
                <p:nvPr/>
              </p:nvSpPr>
              <p:spPr bwMode="auto">
                <a:xfrm>
                  <a:off x="989" y="764"/>
                  <a:ext cx="2" cy="449"/>
                </a:xfrm>
                <a:custGeom>
                  <a:avLst/>
                  <a:gdLst>
                    <a:gd name="T0" fmla="*/ 0 w 2"/>
                    <a:gd name="T1" fmla="*/ 449 h 1975"/>
                    <a:gd name="T2" fmla="*/ 0 w 2"/>
                    <a:gd name="T3" fmla="*/ 0 h 1975"/>
                    <a:gd name="T4" fmla="*/ 2 w 2"/>
                    <a:gd name="T5" fmla="*/ 0 h 1975"/>
                    <a:gd name="T6" fmla="*/ 0 60000 65536"/>
                    <a:gd name="T7" fmla="*/ 0 60000 65536"/>
                    <a:gd name="T8" fmla="*/ 0 60000 65536"/>
                    <a:gd name="T9" fmla="*/ 0 w 2"/>
                    <a:gd name="T10" fmla="*/ 0 h 1975"/>
                    <a:gd name="T11" fmla="*/ 2 w 2"/>
                    <a:gd name="T12" fmla="*/ 1975 h 197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" h="1975">
                      <a:moveTo>
                        <a:pt x="0" y="1975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" name="Freeform 22"/>
                <p:cNvSpPr>
                  <a:spLocks/>
                </p:cNvSpPr>
                <p:nvPr/>
              </p:nvSpPr>
              <p:spPr bwMode="auto">
                <a:xfrm>
                  <a:off x="1290" y="463"/>
                  <a:ext cx="600" cy="602"/>
                </a:xfrm>
                <a:custGeom>
                  <a:avLst/>
                  <a:gdLst>
                    <a:gd name="T0" fmla="*/ 600 w 2633"/>
                    <a:gd name="T1" fmla="*/ 301 h 2634"/>
                    <a:gd name="T2" fmla="*/ 577 w 2633"/>
                    <a:gd name="T3" fmla="*/ 186 h 2634"/>
                    <a:gd name="T4" fmla="*/ 512 w 2633"/>
                    <a:gd name="T5" fmla="*/ 88 h 2634"/>
                    <a:gd name="T6" fmla="*/ 415 w 2633"/>
                    <a:gd name="T7" fmla="*/ 23 h 2634"/>
                    <a:gd name="T8" fmla="*/ 300 w 2633"/>
                    <a:gd name="T9" fmla="*/ 0 h 2634"/>
                    <a:gd name="T10" fmla="*/ 185 w 2633"/>
                    <a:gd name="T11" fmla="*/ 23 h 2634"/>
                    <a:gd name="T12" fmla="*/ 88 w 2633"/>
                    <a:gd name="T13" fmla="*/ 88 h 2634"/>
                    <a:gd name="T14" fmla="*/ 23 w 2633"/>
                    <a:gd name="T15" fmla="*/ 186 h 2634"/>
                    <a:gd name="T16" fmla="*/ 0 w 2633"/>
                    <a:gd name="T17" fmla="*/ 301 h 2634"/>
                    <a:gd name="T18" fmla="*/ 23 w 2633"/>
                    <a:gd name="T19" fmla="*/ 416 h 2634"/>
                    <a:gd name="T20" fmla="*/ 88 w 2633"/>
                    <a:gd name="T21" fmla="*/ 514 h 2634"/>
                    <a:gd name="T22" fmla="*/ 185 w 2633"/>
                    <a:gd name="T23" fmla="*/ 579 h 2634"/>
                    <a:gd name="T24" fmla="*/ 300 w 2633"/>
                    <a:gd name="T25" fmla="*/ 602 h 2634"/>
                    <a:gd name="T26" fmla="*/ 415 w 2633"/>
                    <a:gd name="T27" fmla="*/ 579 h 2634"/>
                    <a:gd name="T28" fmla="*/ 512 w 2633"/>
                    <a:gd name="T29" fmla="*/ 514 h 2634"/>
                    <a:gd name="T30" fmla="*/ 577 w 2633"/>
                    <a:gd name="T31" fmla="*/ 416 h 2634"/>
                    <a:gd name="T32" fmla="*/ 600 w 2633"/>
                    <a:gd name="T33" fmla="*/ 301 h 2634"/>
                    <a:gd name="T34" fmla="*/ 600 w 2633"/>
                    <a:gd name="T35" fmla="*/ 301 h 263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633"/>
                    <a:gd name="T55" fmla="*/ 0 h 2634"/>
                    <a:gd name="T56" fmla="*/ 2633 w 2633"/>
                    <a:gd name="T57" fmla="*/ 2634 h 263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633" h="2634">
                      <a:moveTo>
                        <a:pt x="2632" y="1317"/>
                      </a:moveTo>
                      <a:lnTo>
                        <a:pt x="2532" y="813"/>
                      </a:lnTo>
                      <a:lnTo>
                        <a:pt x="2247" y="386"/>
                      </a:lnTo>
                      <a:lnTo>
                        <a:pt x="1820" y="100"/>
                      </a:lnTo>
                      <a:lnTo>
                        <a:pt x="1316" y="0"/>
                      </a:lnTo>
                      <a:lnTo>
                        <a:pt x="812" y="100"/>
                      </a:lnTo>
                      <a:lnTo>
                        <a:pt x="386" y="386"/>
                      </a:lnTo>
                      <a:lnTo>
                        <a:pt x="101" y="813"/>
                      </a:lnTo>
                      <a:lnTo>
                        <a:pt x="0" y="1317"/>
                      </a:lnTo>
                      <a:lnTo>
                        <a:pt x="101" y="1820"/>
                      </a:lnTo>
                      <a:lnTo>
                        <a:pt x="386" y="2248"/>
                      </a:lnTo>
                      <a:lnTo>
                        <a:pt x="812" y="2534"/>
                      </a:lnTo>
                      <a:lnTo>
                        <a:pt x="1316" y="2634"/>
                      </a:lnTo>
                      <a:lnTo>
                        <a:pt x="1820" y="2534"/>
                      </a:lnTo>
                      <a:lnTo>
                        <a:pt x="2247" y="2248"/>
                      </a:lnTo>
                      <a:lnTo>
                        <a:pt x="2532" y="1820"/>
                      </a:lnTo>
                      <a:lnTo>
                        <a:pt x="2632" y="1317"/>
                      </a:lnTo>
                      <a:lnTo>
                        <a:pt x="2633" y="1317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" name="Freeform 23"/>
                <p:cNvSpPr>
                  <a:spLocks/>
                </p:cNvSpPr>
                <p:nvPr/>
              </p:nvSpPr>
              <p:spPr bwMode="auto">
                <a:xfrm>
                  <a:off x="389" y="2212"/>
                  <a:ext cx="602" cy="3"/>
                </a:xfrm>
                <a:custGeom>
                  <a:avLst/>
                  <a:gdLst>
                    <a:gd name="T0" fmla="*/ 0 w 2633"/>
                    <a:gd name="T1" fmla="*/ 0 h 3"/>
                    <a:gd name="T2" fmla="*/ 602 w 2633"/>
                    <a:gd name="T3" fmla="*/ 0 h 3"/>
                    <a:gd name="T4" fmla="*/ 602 w 2633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2633"/>
                    <a:gd name="T10" fmla="*/ 0 h 3"/>
                    <a:gd name="T11" fmla="*/ 2633 w 2633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33" h="3">
                      <a:moveTo>
                        <a:pt x="0" y="0"/>
                      </a:moveTo>
                      <a:lnTo>
                        <a:pt x="2631" y="0"/>
                      </a:lnTo>
                      <a:lnTo>
                        <a:pt x="2633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5" name="Freeform 24"/>
                <p:cNvSpPr>
                  <a:spLocks/>
                </p:cNvSpPr>
                <p:nvPr/>
              </p:nvSpPr>
              <p:spPr bwMode="auto">
                <a:xfrm>
                  <a:off x="2191" y="2212"/>
                  <a:ext cx="599" cy="3"/>
                </a:xfrm>
                <a:custGeom>
                  <a:avLst/>
                  <a:gdLst>
                    <a:gd name="T0" fmla="*/ 0 w 2633"/>
                    <a:gd name="T1" fmla="*/ 0 h 3"/>
                    <a:gd name="T2" fmla="*/ 599 w 2633"/>
                    <a:gd name="T3" fmla="*/ 0 h 3"/>
                    <a:gd name="T4" fmla="*/ 599 w 2633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2633"/>
                    <a:gd name="T10" fmla="*/ 0 h 3"/>
                    <a:gd name="T11" fmla="*/ 2633 w 2633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33" h="3">
                      <a:moveTo>
                        <a:pt x="0" y="0"/>
                      </a:moveTo>
                      <a:lnTo>
                        <a:pt x="2632" y="0"/>
                      </a:lnTo>
                      <a:lnTo>
                        <a:pt x="2633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6" name="Freeform 25"/>
                <p:cNvSpPr>
                  <a:spLocks/>
                </p:cNvSpPr>
                <p:nvPr/>
              </p:nvSpPr>
              <p:spPr bwMode="auto">
                <a:xfrm>
                  <a:off x="389" y="2212"/>
                  <a:ext cx="2" cy="751"/>
                </a:xfrm>
                <a:custGeom>
                  <a:avLst/>
                  <a:gdLst>
                    <a:gd name="T0" fmla="*/ 0 w 1"/>
                    <a:gd name="T1" fmla="*/ 751 h 3293"/>
                    <a:gd name="T2" fmla="*/ 0 w 1"/>
                    <a:gd name="T3" fmla="*/ 0 h 3293"/>
                    <a:gd name="T4" fmla="*/ 2 w 1"/>
                    <a:gd name="T5" fmla="*/ 0 h 329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293"/>
                    <a:gd name="T11" fmla="*/ 1 w 1"/>
                    <a:gd name="T12" fmla="*/ 3293 h 32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293">
                      <a:moveTo>
                        <a:pt x="0" y="3293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7" name="Freeform 26"/>
                <p:cNvSpPr>
                  <a:spLocks/>
                </p:cNvSpPr>
                <p:nvPr/>
              </p:nvSpPr>
              <p:spPr bwMode="auto">
                <a:xfrm>
                  <a:off x="389" y="2963"/>
                  <a:ext cx="452" cy="451"/>
                </a:xfrm>
                <a:custGeom>
                  <a:avLst/>
                  <a:gdLst>
                    <a:gd name="T0" fmla="*/ 0 w 1975"/>
                    <a:gd name="T1" fmla="*/ 0 h 1976"/>
                    <a:gd name="T2" fmla="*/ 22 w 1975"/>
                    <a:gd name="T3" fmla="*/ 139 h 1976"/>
                    <a:gd name="T4" fmla="*/ 86 w 1975"/>
                    <a:gd name="T5" fmla="*/ 265 h 1976"/>
                    <a:gd name="T6" fmla="*/ 186 w 1975"/>
                    <a:gd name="T7" fmla="*/ 365 h 1976"/>
                    <a:gd name="T8" fmla="*/ 312 w 1975"/>
                    <a:gd name="T9" fmla="*/ 429 h 1976"/>
                    <a:gd name="T10" fmla="*/ 452 w 1975"/>
                    <a:gd name="T11" fmla="*/ 451 h 1976"/>
                    <a:gd name="T12" fmla="*/ 452 w 1975"/>
                    <a:gd name="T13" fmla="*/ 451 h 197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75"/>
                    <a:gd name="T22" fmla="*/ 0 h 1976"/>
                    <a:gd name="T23" fmla="*/ 1975 w 1975"/>
                    <a:gd name="T24" fmla="*/ 1976 h 197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75" h="1976">
                      <a:moveTo>
                        <a:pt x="0" y="0"/>
                      </a:moveTo>
                      <a:lnTo>
                        <a:pt x="96" y="610"/>
                      </a:lnTo>
                      <a:lnTo>
                        <a:pt x="376" y="1162"/>
                      </a:lnTo>
                      <a:lnTo>
                        <a:pt x="813" y="1598"/>
                      </a:lnTo>
                      <a:lnTo>
                        <a:pt x="1363" y="1880"/>
                      </a:lnTo>
                      <a:lnTo>
                        <a:pt x="1974" y="1976"/>
                      </a:lnTo>
                      <a:lnTo>
                        <a:pt x="1975" y="1976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8" name="Freeform 27"/>
                <p:cNvSpPr>
                  <a:spLocks/>
                </p:cNvSpPr>
                <p:nvPr/>
              </p:nvSpPr>
              <p:spPr bwMode="auto">
                <a:xfrm>
                  <a:off x="2341" y="2963"/>
                  <a:ext cx="449" cy="451"/>
                </a:xfrm>
                <a:custGeom>
                  <a:avLst/>
                  <a:gdLst>
                    <a:gd name="T0" fmla="*/ 0 w 1975"/>
                    <a:gd name="T1" fmla="*/ 451 h 1976"/>
                    <a:gd name="T2" fmla="*/ 139 w 1975"/>
                    <a:gd name="T3" fmla="*/ 429 h 1976"/>
                    <a:gd name="T4" fmla="*/ 264 w 1975"/>
                    <a:gd name="T5" fmla="*/ 365 h 1976"/>
                    <a:gd name="T6" fmla="*/ 363 w 1975"/>
                    <a:gd name="T7" fmla="*/ 265 h 1976"/>
                    <a:gd name="T8" fmla="*/ 427 w 1975"/>
                    <a:gd name="T9" fmla="*/ 139 h 1976"/>
                    <a:gd name="T10" fmla="*/ 449 w 1975"/>
                    <a:gd name="T11" fmla="*/ 0 h 1976"/>
                    <a:gd name="T12" fmla="*/ 449 w 1975"/>
                    <a:gd name="T13" fmla="*/ 0 h 197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75"/>
                    <a:gd name="T22" fmla="*/ 0 h 1976"/>
                    <a:gd name="T23" fmla="*/ 1975 w 1975"/>
                    <a:gd name="T24" fmla="*/ 1976 h 197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75" h="1976">
                      <a:moveTo>
                        <a:pt x="0" y="1976"/>
                      </a:moveTo>
                      <a:lnTo>
                        <a:pt x="610" y="1880"/>
                      </a:lnTo>
                      <a:lnTo>
                        <a:pt x="1161" y="1598"/>
                      </a:lnTo>
                      <a:lnTo>
                        <a:pt x="1597" y="1162"/>
                      </a:lnTo>
                      <a:lnTo>
                        <a:pt x="1877" y="610"/>
                      </a:lnTo>
                      <a:lnTo>
                        <a:pt x="1974" y="0"/>
                      </a:lnTo>
                      <a:lnTo>
                        <a:pt x="1975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9" name="Freeform 28"/>
                <p:cNvSpPr>
                  <a:spLocks/>
                </p:cNvSpPr>
                <p:nvPr/>
              </p:nvSpPr>
              <p:spPr bwMode="auto">
                <a:xfrm>
                  <a:off x="2790" y="2212"/>
                  <a:ext cx="3" cy="751"/>
                </a:xfrm>
                <a:custGeom>
                  <a:avLst/>
                  <a:gdLst>
                    <a:gd name="T0" fmla="*/ 0 w 1"/>
                    <a:gd name="T1" fmla="*/ 0 h 3293"/>
                    <a:gd name="T2" fmla="*/ 0 w 1"/>
                    <a:gd name="T3" fmla="*/ 751 h 3293"/>
                    <a:gd name="T4" fmla="*/ 3 w 1"/>
                    <a:gd name="T5" fmla="*/ 751 h 329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293"/>
                    <a:gd name="T11" fmla="*/ 1 w 1"/>
                    <a:gd name="T12" fmla="*/ 3293 h 32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293">
                      <a:moveTo>
                        <a:pt x="0" y="0"/>
                      </a:moveTo>
                      <a:lnTo>
                        <a:pt x="0" y="3293"/>
                      </a:lnTo>
                      <a:lnTo>
                        <a:pt x="1" y="3293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0" name="Freeform 29"/>
                <p:cNvSpPr>
                  <a:spLocks/>
                </p:cNvSpPr>
                <p:nvPr/>
              </p:nvSpPr>
              <p:spPr bwMode="auto">
                <a:xfrm>
                  <a:off x="841" y="3414"/>
                  <a:ext cx="1500" cy="3"/>
                </a:xfrm>
                <a:custGeom>
                  <a:avLst/>
                  <a:gdLst>
                    <a:gd name="T0" fmla="*/ 1500 w 6579"/>
                    <a:gd name="T1" fmla="*/ 0 h 3"/>
                    <a:gd name="T2" fmla="*/ 0 w 6579"/>
                    <a:gd name="T3" fmla="*/ 0 h 3"/>
                    <a:gd name="T4" fmla="*/ 0 w 6579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6579"/>
                    <a:gd name="T10" fmla="*/ 0 h 3"/>
                    <a:gd name="T11" fmla="*/ 6579 w 6579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579" h="3">
                      <a:moveTo>
                        <a:pt x="6579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1" name="Freeform 30"/>
                <p:cNvSpPr>
                  <a:spLocks/>
                </p:cNvSpPr>
                <p:nvPr/>
              </p:nvSpPr>
              <p:spPr bwMode="auto">
                <a:xfrm>
                  <a:off x="989" y="2212"/>
                  <a:ext cx="1202" cy="3"/>
                </a:xfrm>
                <a:custGeom>
                  <a:avLst/>
                  <a:gdLst>
                    <a:gd name="T0" fmla="*/ 0 w 5265"/>
                    <a:gd name="T1" fmla="*/ 0 h 3"/>
                    <a:gd name="T2" fmla="*/ 1202 w 5265"/>
                    <a:gd name="T3" fmla="*/ 0 h 3"/>
                    <a:gd name="T4" fmla="*/ 1202 w 5265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5265"/>
                    <a:gd name="T10" fmla="*/ 0 h 3"/>
                    <a:gd name="T11" fmla="*/ 5265 w 5265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265" h="3">
                      <a:moveTo>
                        <a:pt x="0" y="0"/>
                      </a:moveTo>
                      <a:lnTo>
                        <a:pt x="5264" y="0"/>
                      </a:lnTo>
                      <a:lnTo>
                        <a:pt x="5265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2" name="Freeform 31"/>
                <p:cNvSpPr>
                  <a:spLocks/>
                </p:cNvSpPr>
                <p:nvPr/>
              </p:nvSpPr>
              <p:spPr bwMode="auto">
                <a:xfrm>
                  <a:off x="2191" y="2212"/>
                  <a:ext cx="2" cy="602"/>
                </a:xfrm>
                <a:custGeom>
                  <a:avLst/>
                  <a:gdLst>
                    <a:gd name="T0" fmla="*/ 0 w 1"/>
                    <a:gd name="T1" fmla="*/ 0 h 2635"/>
                    <a:gd name="T2" fmla="*/ 0 w 1"/>
                    <a:gd name="T3" fmla="*/ 602 h 2635"/>
                    <a:gd name="T4" fmla="*/ 2 w 1"/>
                    <a:gd name="T5" fmla="*/ 602 h 263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635"/>
                    <a:gd name="T11" fmla="*/ 1 w 1"/>
                    <a:gd name="T12" fmla="*/ 2635 h 26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635">
                      <a:moveTo>
                        <a:pt x="0" y="0"/>
                      </a:moveTo>
                      <a:lnTo>
                        <a:pt x="0" y="2635"/>
                      </a:lnTo>
                      <a:lnTo>
                        <a:pt x="1" y="2635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3" name="Freeform 32"/>
                <p:cNvSpPr>
                  <a:spLocks/>
                </p:cNvSpPr>
                <p:nvPr/>
              </p:nvSpPr>
              <p:spPr bwMode="auto">
                <a:xfrm>
                  <a:off x="989" y="2814"/>
                  <a:ext cx="1202" cy="3"/>
                </a:xfrm>
                <a:custGeom>
                  <a:avLst/>
                  <a:gdLst>
                    <a:gd name="T0" fmla="*/ 1202 w 5264"/>
                    <a:gd name="T1" fmla="*/ 0 h 3"/>
                    <a:gd name="T2" fmla="*/ 0 w 5264"/>
                    <a:gd name="T3" fmla="*/ 0 h 3"/>
                    <a:gd name="T4" fmla="*/ 0 w 5264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5264"/>
                    <a:gd name="T10" fmla="*/ 0 h 3"/>
                    <a:gd name="T11" fmla="*/ 5264 w 5264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264" h="3">
                      <a:moveTo>
                        <a:pt x="5264" y="0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4" name="Freeform 33"/>
                <p:cNvSpPr>
                  <a:spLocks/>
                </p:cNvSpPr>
                <p:nvPr/>
              </p:nvSpPr>
              <p:spPr bwMode="auto">
                <a:xfrm>
                  <a:off x="989" y="2212"/>
                  <a:ext cx="2" cy="602"/>
                </a:xfrm>
                <a:custGeom>
                  <a:avLst/>
                  <a:gdLst>
                    <a:gd name="T0" fmla="*/ 0 w 2"/>
                    <a:gd name="T1" fmla="*/ 0 h 2635"/>
                    <a:gd name="T2" fmla="*/ 0 w 2"/>
                    <a:gd name="T3" fmla="*/ 602 h 2635"/>
                    <a:gd name="T4" fmla="*/ 2 w 2"/>
                    <a:gd name="T5" fmla="*/ 602 h 2635"/>
                    <a:gd name="T6" fmla="*/ 0 60000 65536"/>
                    <a:gd name="T7" fmla="*/ 0 60000 65536"/>
                    <a:gd name="T8" fmla="*/ 0 60000 65536"/>
                    <a:gd name="T9" fmla="*/ 0 w 2"/>
                    <a:gd name="T10" fmla="*/ 0 h 2635"/>
                    <a:gd name="T11" fmla="*/ 2 w 2"/>
                    <a:gd name="T12" fmla="*/ 2635 h 26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" h="2635">
                      <a:moveTo>
                        <a:pt x="0" y="0"/>
                      </a:moveTo>
                      <a:lnTo>
                        <a:pt x="0" y="2635"/>
                      </a:lnTo>
                      <a:lnTo>
                        <a:pt x="2" y="2635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5" name="Freeform 34"/>
                <p:cNvSpPr>
                  <a:spLocks/>
                </p:cNvSpPr>
                <p:nvPr/>
              </p:nvSpPr>
              <p:spPr bwMode="auto">
                <a:xfrm>
                  <a:off x="3283" y="1665"/>
                  <a:ext cx="753" cy="2"/>
                </a:xfrm>
                <a:custGeom>
                  <a:avLst/>
                  <a:gdLst>
                    <a:gd name="T0" fmla="*/ 0 w 3292"/>
                    <a:gd name="T1" fmla="*/ 0 h 2"/>
                    <a:gd name="T2" fmla="*/ 753 w 3292"/>
                    <a:gd name="T3" fmla="*/ 0 h 2"/>
                    <a:gd name="T4" fmla="*/ 753 w 3292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3292"/>
                    <a:gd name="T10" fmla="*/ 0 h 2"/>
                    <a:gd name="T11" fmla="*/ 3292 w 3292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292" h="2">
                      <a:moveTo>
                        <a:pt x="0" y="0"/>
                      </a:moveTo>
                      <a:lnTo>
                        <a:pt x="3290" y="0"/>
                      </a:lnTo>
                      <a:lnTo>
                        <a:pt x="3292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6" name="Freeform 35"/>
                <p:cNvSpPr>
                  <a:spLocks/>
                </p:cNvSpPr>
                <p:nvPr/>
              </p:nvSpPr>
              <p:spPr bwMode="auto">
                <a:xfrm>
                  <a:off x="3283" y="1213"/>
                  <a:ext cx="2" cy="452"/>
                </a:xfrm>
                <a:custGeom>
                  <a:avLst/>
                  <a:gdLst>
                    <a:gd name="T0" fmla="*/ 0 w 1"/>
                    <a:gd name="T1" fmla="*/ 452 h 1976"/>
                    <a:gd name="T2" fmla="*/ 0 w 1"/>
                    <a:gd name="T3" fmla="*/ 0 h 1976"/>
                    <a:gd name="T4" fmla="*/ 2 w 1"/>
                    <a:gd name="T5" fmla="*/ 0 h 1976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6"/>
                    <a:gd name="T11" fmla="*/ 1 w 1"/>
                    <a:gd name="T12" fmla="*/ 1976 h 19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6">
                      <a:moveTo>
                        <a:pt x="0" y="1976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7" name="Freeform 36"/>
                <p:cNvSpPr>
                  <a:spLocks/>
                </p:cNvSpPr>
                <p:nvPr/>
              </p:nvSpPr>
              <p:spPr bwMode="auto">
                <a:xfrm>
                  <a:off x="3283" y="1213"/>
                  <a:ext cx="750" cy="3"/>
                </a:xfrm>
                <a:custGeom>
                  <a:avLst/>
                  <a:gdLst>
                    <a:gd name="T0" fmla="*/ 750 w 3290"/>
                    <a:gd name="T1" fmla="*/ 0 h 3"/>
                    <a:gd name="T2" fmla="*/ 0 w 3290"/>
                    <a:gd name="T3" fmla="*/ 0 h 3"/>
                    <a:gd name="T4" fmla="*/ 0 w 3290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3290"/>
                    <a:gd name="T10" fmla="*/ 0 h 3"/>
                    <a:gd name="T11" fmla="*/ 3290 w 3290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290" h="3">
                      <a:moveTo>
                        <a:pt x="3290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8" name="Freeform 37"/>
                <p:cNvSpPr>
                  <a:spLocks/>
                </p:cNvSpPr>
                <p:nvPr/>
              </p:nvSpPr>
              <p:spPr bwMode="auto">
                <a:xfrm>
                  <a:off x="4033" y="1665"/>
                  <a:ext cx="452" cy="2"/>
                </a:xfrm>
                <a:custGeom>
                  <a:avLst/>
                  <a:gdLst>
                    <a:gd name="T0" fmla="*/ 452 w 1974"/>
                    <a:gd name="T1" fmla="*/ 0 h 2"/>
                    <a:gd name="T2" fmla="*/ 0 w 1974"/>
                    <a:gd name="T3" fmla="*/ 0 h 2"/>
                    <a:gd name="T4" fmla="*/ 0 w 1974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974"/>
                    <a:gd name="T10" fmla="*/ 0 h 2"/>
                    <a:gd name="T11" fmla="*/ 1974 w 1974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74" h="2">
                      <a:moveTo>
                        <a:pt x="1974" y="0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9" name="Freeform 38"/>
                <p:cNvSpPr>
                  <a:spLocks/>
                </p:cNvSpPr>
                <p:nvPr/>
              </p:nvSpPr>
              <p:spPr bwMode="auto">
                <a:xfrm>
                  <a:off x="4033" y="1213"/>
                  <a:ext cx="452" cy="3"/>
                </a:xfrm>
                <a:custGeom>
                  <a:avLst/>
                  <a:gdLst>
                    <a:gd name="T0" fmla="*/ 0 w 1975"/>
                    <a:gd name="T1" fmla="*/ 0 h 3"/>
                    <a:gd name="T2" fmla="*/ 452 w 1975"/>
                    <a:gd name="T3" fmla="*/ 0 h 3"/>
                    <a:gd name="T4" fmla="*/ 452 w 1975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975"/>
                    <a:gd name="T10" fmla="*/ 0 h 3"/>
                    <a:gd name="T11" fmla="*/ 1975 w 1975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75" h="3">
                      <a:moveTo>
                        <a:pt x="0" y="0"/>
                      </a:moveTo>
                      <a:lnTo>
                        <a:pt x="1974" y="0"/>
                      </a:lnTo>
                      <a:lnTo>
                        <a:pt x="1975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0" name="Freeform 39"/>
                <p:cNvSpPr>
                  <a:spLocks/>
                </p:cNvSpPr>
                <p:nvPr/>
              </p:nvSpPr>
              <p:spPr bwMode="auto">
                <a:xfrm>
                  <a:off x="4485" y="1213"/>
                  <a:ext cx="2" cy="452"/>
                </a:xfrm>
                <a:custGeom>
                  <a:avLst/>
                  <a:gdLst>
                    <a:gd name="T0" fmla="*/ 0 w 1"/>
                    <a:gd name="T1" fmla="*/ 452 h 1976"/>
                    <a:gd name="T2" fmla="*/ 0 w 1"/>
                    <a:gd name="T3" fmla="*/ 0 h 1976"/>
                    <a:gd name="T4" fmla="*/ 2 w 1"/>
                    <a:gd name="T5" fmla="*/ 0 h 1976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6"/>
                    <a:gd name="T11" fmla="*/ 1 w 1"/>
                    <a:gd name="T12" fmla="*/ 1976 h 19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6">
                      <a:moveTo>
                        <a:pt x="0" y="1976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1" name="Freeform 40"/>
                <p:cNvSpPr>
                  <a:spLocks/>
                </p:cNvSpPr>
                <p:nvPr/>
              </p:nvSpPr>
              <p:spPr bwMode="auto">
                <a:xfrm>
                  <a:off x="3283" y="162"/>
                  <a:ext cx="2" cy="602"/>
                </a:xfrm>
                <a:custGeom>
                  <a:avLst/>
                  <a:gdLst>
                    <a:gd name="T0" fmla="*/ 0 w 1"/>
                    <a:gd name="T1" fmla="*/ 602 h 2635"/>
                    <a:gd name="T2" fmla="*/ 0 w 1"/>
                    <a:gd name="T3" fmla="*/ 0 h 2635"/>
                    <a:gd name="T4" fmla="*/ 2 w 1"/>
                    <a:gd name="T5" fmla="*/ 0 h 263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635"/>
                    <a:gd name="T11" fmla="*/ 1 w 1"/>
                    <a:gd name="T12" fmla="*/ 2635 h 26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635">
                      <a:moveTo>
                        <a:pt x="0" y="2635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2" name="Freeform 41"/>
                <p:cNvSpPr>
                  <a:spLocks/>
                </p:cNvSpPr>
                <p:nvPr/>
              </p:nvSpPr>
              <p:spPr bwMode="auto">
                <a:xfrm>
                  <a:off x="3885" y="162"/>
                  <a:ext cx="2" cy="602"/>
                </a:xfrm>
                <a:custGeom>
                  <a:avLst/>
                  <a:gdLst>
                    <a:gd name="T0" fmla="*/ 0 w 1"/>
                    <a:gd name="T1" fmla="*/ 0 h 2635"/>
                    <a:gd name="T2" fmla="*/ 0 w 1"/>
                    <a:gd name="T3" fmla="*/ 602 h 2635"/>
                    <a:gd name="T4" fmla="*/ 2 w 1"/>
                    <a:gd name="T5" fmla="*/ 602 h 263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635"/>
                    <a:gd name="T11" fmla="*/ 1 w 1"/>
                    <a:gd name="T12" fmla="*/ 2635 h 26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635">
                      <a:moveTo>
                        <a:pt x="0" y="0"/>
                      </a:moveTo>
                      <a:lnTo>
                        <a:pt x="0" y="2635"/>
                      </a:lnTo>
                      <a:lnTo>
                        <a:pt x="1" y="2635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3" name="Freeform 42"/>
                <p:cNvSpPr>
                  <a:spLocks/>
                </p:cNvSpPr>
                <p:nvPr/>
              </p:nvSpPr>
              <p:spPr bwMode="auto">
                <a:xfrm>
                  <a:off x="3283" y="764"/>
                  <a:ext cx="2" cy="449"/>
                </a:xfrm>
                <a:custGeom>
                  <a:avLst/>
                  <a:gdLst>
                    <a:gd name="T0" fmla="*/ 0 w 1"/>
                    <a:gd name="T1" fmla="*/ 0 h 1975"/>
                    <a:gd name="T2" fmla="*/ 0 w 1"/>
                    <a:gd name="T3" fmla="*/ 449 h 1975"/>
                    <a:gd name="T4" fmla="*/ 2 w 1"/>
                    <a:gd name="T5" fmla="*/ 449 h 197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5"/>
                    <a:gd name="T11" fmla="*/ 1 w 1"/>
                    <a:gd name="T12" fmla="*/ 1975 h 197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5">
                      <a:moveTo>
                        <a:pt x="0" y="0"/>
                      </a:moveTo>
                      <a:lnTo>
                        <a:pt x="0" y="1975"/>
                      </a:lnTo>
                      <a:lnTo>
                        <a:pt x="1" y="1975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4" name="Freeform 43"/>
                <p:cNvSpPr>
                  <a:spLocks/>
                </p:cNvSpPr>
                <p:nvPr/>
              </p:nvSpPr>
              <p:spPr bwMode="auto">
                <a:xfrm>
                  <a:off x="3885" y="764"/>
                  <a:ext cx="2" cy="449"/>
                </a:xfrm>
                <a:custGeom>
                  <a:avLst/>
                  <a:gdLst>
                    <a:gd name="T0" fmla="*/ 0 w 1"/>
                    <a:gd name="T1" fmla="*/ 449 h 1975"/>
                    <a:gd name="T2" fmla="*/ 0 w 1"/>
                    <a:gd name="T3" fmla="*/ 0 h 1975"/>
                    <a:gd name="T4" fmla="*/ 2 w 1"/>
                    <a:gd name="T5" fmla="*/ 0 h 197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5"/>
                    <a:gd name="T11" fmla="*/ 1 w 1"/>
                    <a:gd name="T12" fmla="*/ 1975 h 197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5">
                      <a:moveTo>
                        <a:pt x="0" y="1975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5" name="Freeform 44"/>
                <p:cNvSpPr>
                  <a:spLocks/>
                </p:cNvSpPr>
                <p:nvPr/>
              </p:nvSpPr>
              <p:spPr bwMode="auto">
                <a:xfrm>
                  <a:off x="3283" y="162"/>
                  <a:ext cx="602" cy="2"/>
                </a:xfrm>
                <a:custGeom>
                  <a:avLst/>
                  <a:gdLst>
                    <a:gd name="T0" fmla="*/ 602 w 2633"/>
                    <a:gd name="T1" fmla="*/ 0 h 2"/>
                    <a:gd name="T2" fmla="*/ 0 w 2633"/>
                    <a:gd name="T3" fmla="*/ 0 h 2"/>
                    <a:gd name="T4" fmla="*/ 0 w 2633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2633"/>
                    <a:gd name="T10" fmla="*/ 0 h 2"/>
                    <a:gd name="T11" fmla="*/ 2633 w 2633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33" h="2">
                      <a:moveTo>
                        <a:pt x="2633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9" name="Group 45"/>
              <p:cNvGrpSpPr>
                <a:grpSpLocks/>
              </p:cNvGrpSpPr>
              <p:nvPr/>
            </p:nvGrpSpPr>
            <p:grpSpPr bwMode="auto">
              <a:xfrm>
                <a:off x="1139" y="463"/>
                <a:ext cx="3346" cy="2951"/>
                <a:chOff x="2023" y="1325"/>
                <a:chExt cx="1467" cy="1294"/>
              </a:xfrm>
            </p:grpSpPr>
            <p:sp>
              <p:nvSpPr>
                <p:cNvPr id="121" name="Freeform 46"/>
                <p:cNvSpPr>
                  <a:spLocks/>
                </p:cNvSpPr>
                <p:nvPr/>
              </p:nvSpPr>
              <p:spPr bwMode="auto">
                <a:xfrm>
                  <a:off x="2023" y="2092"/>
                  <a:ext cx="1" cy="34"/>
                </a:xfrm>
                <a:custGeom>
                  <a:avLst/>
                  <a:gdLst>
                    <a:gd name="T0" fmla="*/ 0 w 1"/>
                    <a:gd name="T1" fmla="*/ 0 h 335"/>
                    <a:gd name="T2" fmla="*/ 0 w 1"/>
                    <a:gd name="T3" fmla="*/ 34 h 335"/>
                    <a:gd name="T4" fmla="*/ 1 w 1"/>
                    <a:gd name="T5" fmla="*/ 34 h 33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35"/>
                    <a:gd name="T11" fmla="*/ 1 w 1"/>
                    <a:gd name="T12" fmla="*/ 335 h 3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35">
                      <a:moveTo>
                        <a:pt x="0" y="0"/>
                      </a:moveTo>
                      <a:lnTo>
                        <a:pt x="0" y="335"/>
                      </a:lnTo>
                      <a:lnTo>
                        <a:pt x="1" y="335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2" name="Freeform 47"/>
                <p:cNvSpPr>
                  <a:spLocks/>
                </p:cNvSpPr>
                <p:nvPr/>
              </p:nvSpPr>
              <p:spPr bwMode="auto">
                <a:xfrm>
                  <a:off x="2023" y="2146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3" name="Freeform 48"/>
                <p:cNvSpPr>
                  <a:spLocks/>
                </p:cNvSpPr>
                <p:nvPr/>
              </p:nvSpPr>
              <p:spPr bwMode="auto">
                <a:xfrm>
                  <a:off x="2023" y="2209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4" name="Freeform 49"/>
                <p:cNvSpPr>
                  <a:spLocks/>
                </p:cNvSpPr>
                <p:nvPr/>
              </p:nvSpPr>
              <p:spPr bwMode="auto">
                <a:xfrm>
                  <a:off x="2023" y="2272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5" name="Freeform 50"/>
                <p:cNvSpPr>
                  <a:spLocks/>
                </p:cNvSpPr>
                <p:nvPr/>
              </p:nvSpPr>
              <p:spPr bwMode="auto">
                <a:xfrm>
                  <a:off x="2023" y="2335"/>
                  <a:ext cx="1" cy="42"/>
                </a:xfrm>
                <a:custGeom>
                  <a:avLst/>
                  <a:gdLst>
                    <a:gd name="T0" fmla="*/ 0 w 1"/>
                    <a:gd name="T1" fmla="*/ 0 h 419"/>
                    <a:gd name="T2" fmla="*/ 0 w 1"/>
                    <a:gd name="T3" fmla="*/ 42 h 419"/>
                    <a:gd name="T4" fmla="*/ 1 w 1"/>
                    <a:gd name="T5" fmla="*/ 42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0"/>
                      </a:moveTo>
                      <a:lnTo>
                        <a:pt x="0" y="419"/>
                      </a:lnTo>
                      <a:lnTo>
                        <a:pt x="1" y="419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6" name="Freeform 51"/>
                <p:cNvSpPr>
                  <a:spLocks/>
                </p:cNvSpPr>
                <p:nvPr/>
              </p:nvSpPr>
              <p:spPr bwMode="auto">
                <a:xfrm>
                  <a:off x="2023" y="2397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7" name="Freeform 52"/>
                <p:cNvSpPr>
                  <a:spLocks/>
                </p:cNvSpPr>
                <p:nvPr/>
              </p:nvSpPr>
              <p:spPr bwMode="auto">
                <a:xfrm>
                  <a:off x="2023" y="2460"/>
                  <a:ext cx="1" cy="42"/>
                </a:xfrm>
                <a:custGeom>
                  <a:avLst/>
                  <a:gdLst>
                    <a:gd name="T0" fmla="*/ 0 w 1"/>
                    <a:gd name="T1" fmla="*/ 0 h 419"/>
                    <a:gd name="T2" fmla="*/ 0 w 1"/>
                    <a:gd name="T3" fmla="*/ 42 h 419"/>
                    <a:gd name="T4" fmla="*/ 1 w 1"/>
                    <a:gd name="T5" fmla="*/ 42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0"/>
                      </a:moveTo>
                      <a:lnTo>
                        <a:pt x="0" y="419"/>
                      </a:lnTo>
                      <a:lnTo>
                        <a:pt x="1" y="419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8" name="Freeform 53"/>
                <p:cNvSpPr>
                  <a:spLocks/>
                </p:cNvSpPr>
                <p:nvPr/>
              </p:nvSpPr>
              <p:spPr bwMode="auto">
                <a:xfrm>
                  <a:off x="2023" y="2523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9" name="Freeform 54"/>
                <p:cNvSpPr>
                  <a:spLocks/>
                </p:cNvSpPr>
                <p:nvPr/>
              </p:nvSpPr>
              <p:spPr bwMode="auto">
                <a:xfrm>
                  <a:off x="2023" y="2586"/>
                  <a:ext cx="1" cy="33"/>
                </a:xfrm>
                <a:custGeom>
                  <a:avLst/>
                  <a:gdLst>
                    <a:gd name="T0" fmla="*/ 0 w 1"/>
                    <a:gd name="T1" fmla="*/ 0 h 334"/>
                    <a:gd name="T2" fmla="*/ 0 w 1"/>
                    <a:gd name="T3" fmla="*/ 33 h 334"/>
                    <a:gd name="T4" fmla="*/ 1 w 1"/>
                    <a:gd name="T5" fmla="*/ 33 h 334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34"/>
                    <a:gd name="T11" fmla="*/ 1 w 1"/>
                    <a:gd name="T12" fmla="*/ 334 h 33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34">
                      <a:moveTo>
                        <a:pt x="0" y="0"/>
                      </a:moveTo>
                      <a:lnTo>
                        <a:pt x="0" y="334"/>
                      </a:lnTo>
                      <a:lnTo>
                        <a:pt x="1" y="334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0" name="Freeform 55"/>
                <p:cNvSpPr>
                  <a:spLocks/>
                </p:cNvSpPr>
                <p:nvPr/>
              </p:nvSpPr>
              <p:spPr bwMode="auto">
                <a:xfrm>
                  <a:off x="2418" y="2092"/>
                  <a:ext cx="1" cy="34"/>
                </a:xfrm>
                <a:custGeom>
                  <a:avLst/>
                  <a:gdLst>
                    <a:gd name="T0" fmla="*/ 0 w 1"/>
                    <a:gd name="T1" fmla="*/ 0 h 335"/>
                    <a:gd name="T2" fmla="*/ 0 w 1"/>
                    <a:gd name="T3" fmla="*/ 34 h 335"/>
                    <a:gd name="T4" fmla="*/ 1 w 1"/>
                    <a:gd name="T5" fmla="*/ 34 h 33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35"/>
                    <a:gd name="T11" fmla="*/ 1 w 1"/>
                    <a:gd name="T12" fmla="*/ 335 h 3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35">
                      <a:moveTo>
                        <a:pt x="0" y="0"/>
                      </a:moveTo>
                      <a:lnTo>
                        <a:pt x="0" y="335"/>
                      </a:lnTo>
                      <a:lnTo>
                        <a:pt x="1" y="335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1" name="Freeform 56"/>
                <p:cNvSpPr>
                  <a:spLocks/>
                </p:cNvSpPr>
                <p:nvPr/>
              </p:nvSpPr>
              <p:spPr bwMode="auto">
                <a:xfrm>
                  <a:off x="2418" y="2146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2" name="Freeform 57"/>
                <p:cNvSpPr>
                  <a:spLocks/>
                </p:cNvSpPr>
                <p:nvPr/>
              </p:nvSpPr>
              <p:spPr bwMode="auto">
                <a:xfrm>
                  <a:off x="2418" y="2209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3" name="Freeform 58"/>
                <p:cNvSpPr>
                  <a:spLocks/>
                </p:cNvSpPr>
                <p:nvPr/>
              </p:nvSpPr>
              <p:spPr bwMode="auto">
                <a:xfrm>
                  <a:off x="2418" y="2272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4" name="Freeform 59"/>
                <p:cNvSpPr>
                  <a:spLocks/>
                </p:cNvSpPr>
                <p:nvPr/>
              </p:nvSpPr>
              <p:spPr bwMode="auto">
                <a:xfrm>
                  <a:off x="2418" y="2335"/>
                  <a:ext cx="1" cy="42"/>
                </a:xfrm>
                <a:custGeom>
                  <a:avLst/>
                  <a:gdLst>
                    <a:gd name="T0" fmla="*/ 0 w 1"/>
                    <a:gd name="T1" fmla="*/ 0 h 419"/>
                    <a:gd name="T2" fmla="*/ 0 w 1"/>
                    <a:gd name="T3" fmla="*/ 42 h 419"/>
                    <a:gd name="T4" fmla="*/ 1 w 1"/>
                    <a:gd name="T5" fmla="*/ 42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0"/>
                      </a:moveTo>
                      <a:lnTo>
                        <a:pt x="0" y="419"/>
                      </a:lnTo>
                      <a:lnTo>
                        <a:pt x="1" y="419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5" name="Freeform 60"/>
                <p:cNvSpPr>
                  <a:spLocks/>
                </p:cNvSpPr>
                <p:nvPr/>
              </p:nvSpPr>
              <p:spPr bwMode="auto">
                <a:xfrm>
                  <a:off x="2418" y="2397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6" name="Freeform 61"/>
                <p:cNvSpPr>
                  <a:spLocks/>
                </p:cNvSpPr>
                <p:nvPr/>
              </p:nvSpPr>
              <p:spPr bwMode="auto">
                <a:xfrm>
                  <a:off x="2418" y="2460"/>
                  <a:ext cx="1" cy="42"/>
                </a:xfrm>
                <a:custGeom>
                  <a:avLst/>
                  <a:gdLst>
                    <a:gd name="T0" fmla="*/ 0 w 1"/>
                    <a:gd name="T1" fmla="*/ 0 h 419"/>
                    <a:gd name="T2" fmla="*/ 0 w 1"/>
                    <a:gd name="T3" fmla="*/ 42 h 419"/>
                    <a:gd name="T4" fmla="*/ 1 w 1"/>
                    <a:gd name="T5" fmla="*/ 42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0"/>
                      </a:moveTo>
                      <a:lnTo>
                        <a:pt x="0" y="419"/>
                      </a:lnTo>
                      <a:lnTo>
                        <a:pt x="1" y="419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7" name="Freeform 62"/>
                <p:cNvSpPr>
                  <a:spLocks/>
                </p:cNvSpPr>
                <p:nvPr/>
              </p:nvSpPr>
              <p:spPr bwMode="auto">
                <a:xfrm>
                  <a:off x="2418" y="2523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8" name="Freeform 63"/>
                <p:cNvSpPr>
                  <a:spLocks/>
                </p:cNvSpPr>
                <p:nvPr/>
              </p:nvSpPr>
              <p:spPr bwMode="auto">
                <a:xfrm>
                  <a:off x="2418" y="2586"/>
                  <a:ext cx="1" cy="33"/>
                </a:xfrm>
                <a:custGeom>
                  <a:avLst/>
                  <a:gdLst>
                    <a:gd name="T0" fmla="*/ 0 w 1"/>
                    <a:gd name="T1" fmla="*/ 0 h 334"/>
                    <a:gd name="T2" fmla="*/ 0 w 1"/>
                    <a:gd name="T3" fmla="*/ 33 h 334"/>
                    <a:gd name="T4" fmla="*/ 1 w 1"/>
                    <a:gd name="T5" fmla="*/ 33 h 334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34"/>
                    <a:gd name="T11" fmla="*/ 1 w 1"/>
                    <a:gd name="T12" fmla="*/ 334 h 33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34">
                      <a:moveTo>
                        <a:pt x="0" y="0"/>
                      </a:moveTo>
                      <a:lnTo>
                        <a:pt x="0" y="334"/>
                      </a:lnTo>
                      <a:lnTo>
                        <a:pt x="1" y="334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9" name="Freeform 64"/>
                <p:cNvSpPr>
                  <a:spLocks/>
                </p:cNvSpPr>
                <p:nvPr/>
              </p:nvSpPr>
              <p:spPr bwMode="auto">
                <a:xfrm>
                  <a:off x="2089" y="2092"/>
                  <a:ext cx="1" cy="27"/>
                </a:xfrm>
                <a:custGeom>
                  <a:avLst/>
                  <a:gdLst>
                    <a:gd name="T0" fmla="*/ 0 w 1"/>
                    <a:gd name="T1" fmla="*/ 0 h 271"/>
                    <a:gd name="T2" fmla="*/ 0 w 1"/>
                    <a:gd name="T3" fmla="*/ 27 h 271"/>
                    <a:gd name="T4" fmla="*/ 1 w 1"/>
                    <a:gd name="T5" fmla="*/ 27 h 271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71"/>
                    <a:gd name="T11" fmla="*/ 1 w 1"/>
                    <a:gd name="T12" fmla="*/ 271 h 27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71">
                      <a:moveTo>
                        <a:pt x="0" y="0"/>
                      </a:moveTo>
                      <a:lnTo>
                        <a:pt x="0" y="271"/>
                      </a:lnTo>
                      <a:lnTo>
                        <a:pt x="1" y="271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0" name="Freeform 65"/>
                <p:cNvSpPr>
                  <a:spLocks/>
                </p:cNvSpPr>
                <p:nvPr/>
              </p:nvSpPr>
              <p:spPr bwMode="auto">
                <a:xfrm>
                  <a:off x="2089" y="2140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1" name="Freeform 66"/>
                <p:cNvSpPr>
                  <a:spLocks/>
                </p:cNvSpPr>
                <p:nvPr/>
              </p:nvSpPr>
              <p:spPr bwMode="auto">
                <a:xfrm>
                  <a:off x="2089" y="2203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2" name="Freeform 67"/>
                <p:cNvSpPr>
                  <a:spLocks/>
                </p:cNvSpPr>
                <p:nvPr/>
              </p:nvSpPr>
              <p:spPr bwMode="auto">
                <a:xfrm>
                  <a:off x="2089" y="2266"/>
                  <a:ext cx="1" cy="42"/>
                </a:xfrm>
                <a:custGeom>
                  <a:avLst/>
                  <a:gdLst>
                    <a:gd name="T0" fmla="*/ 0 w 1"/>
                    <a:gd name="T1" fmla="*/ 0 h 419"/>
                    <a:gd name="T2" fmla="*/ 0 w 1"/>
                    <a:gd name="T3" fmla="*/ 42 h 419"/>
                    <a:gd name="T4" fmla="*/ 1 w 1"/>
                    <a:gd name="T5" fmla="*/ 42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0"/>
                      </a:moveTo>
                      <a:lnTo>
                        <a:pt x="0" y="419"/>
                      </a:lnTo>
                      <a:lnTo>
                        <a:pt x="1" y="419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3" name="Freeform 68"/>
                <p:cNvSpPr>
                  <a:spLocks/>
                </p:cNvSpPr>
                <p:nvPr/>
              </p:nvSpPr>
              <p:spPr bwMode="auto">
                <a:xfrm>
                  <a:off x="2089" y="2328"/>
                  <a:ext cx="1" cy="28"/>
                </a:xfrm>
                <a:custGeom>
                  <a:avLst/>
                  <a:gdLst>
                    <a:gd name="T0" fmla="*/ 0 w 1"/>
                    <a:gd name="T1" fmla="*/ 0 h 272"/>
                    <a:gd name="T2" fmla="*/ 0 w 1"/>
                    <a:gd name="T3" fmla="*/ 28 h 272"/>
                    <a:gd name="T4" fmla="*/ 1 w 1"/>
                    <a:gd name="T5" fmla="*/ 28 h 272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72"/>
                    <a:gd name="T11" fmla="*/ 1 w 1"/>
                    <a:gd name="T12" fmla="*/ 272 h 27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72">
                      <a:moveTo>
                        <a:pt x="0" y="0"/>
                      </a:moveTo>
                      <a:lnTo>
                        <a:pt x="0" y="272"/>
                      </a:lnTo>
                      <a:lnTo>
                        <a:pt x="1" y="272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4" name="Freeform 69"/>
                <p:cNvSpPr>
                  <a:spLocks/>
                </p:cNvSpPr>
                <p:nvPr/>
              </p:nvSpPr>
              <p:spPr bwMode="auto">
                <a:xfrm>
                  <a:off x="2352" y="2328"/>
                  <a:ext cx="1" cy="28"/>
                </a:xfrm>
                <a:custGeom>
                  <a:avLst/>
                  <a:gdLst>
                    <a:gd name="T0" fmla="*/ 0 w 1"/>
                    <a:gd name="T1" fmla="*/ 28 h 272"/>
                    <a:gd name="T2" fmla="*/ 0 w 1"/>
                    <a:gd name="T3" fmla="*/ 0 h 272"/>
                    <a:gd name="T4" fmla="*/ 1 w 1"/>
                    <a:gd name="T5" fmla="*/ 0 h 272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72"/>
                    <a:gd name="T11" fmla="*/ 1 w 1"/>
                    <a:gd name="T12" fmla="*/ 272 h 27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72">
                      <a:moveTo>
                        <a:pt x="0" y="272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5" name="Freeform 70"/>
                <p:cNvSpPr>
                  <a:spLocks/>
                </p:cNvSpPr>
                <p:nvPr/>
              </p:nvSpPr>
              <p:spPr bwMode="auto">
                <a:xfrm>
                  <a:off x="2352" y="2266"/>
                  <a:ext cx="1" cy="42"/>
                </a:xfrm>
                <a:custGeom>
                  <a:avLst/>
                  <a:gdLst>
                    <a:gd name="T0" fmla="*/ 0 w 1"/>
                    <a:gd name="T1" fmla="*/ 42 h 419"/>
                    <a:gd name="T2" fmla="*/ 0 w 1"/>
                    <a:gd name="T3" fmla="*/ 0 h 419"/>
                    <a:gd name="T4" fmla="*/ 1 w 1"/>
                    <a:gd name="T5" fmla="*/ 0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419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6" name="Freeform 71"/>
                <p:cNvSpPr>
                  <a:spLocks/>
                </p:cNvSpPr>
                <p:nvPr/>
              </p:nvSpPr>
              <p:spPr bwMode="auto">
                <a:xfrm>
                  <a:off x="2352" y="2203"/>
                  <a:ext cx="1" cy="42"/>
                </a:xfrm>
                <a:custGeom>
                  <a:avLst/>
                  <a:gdLst>
                    <a:gd name="T0" fmla="*/ 0 w 1"/>
                    <a:gd name="T1" fmla="*/ 42 h 418"/>
                    <a:gd name="T2" fmla="*/ 0 w 1"/>
                    <a:gd name="T3" fmla="*/ 0 h 418"/>
                    <a:gd name="T4" fmla="*/ 1 w 1"/>
                    <a:gd name="T5" fmla="*/ 0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418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7" name="Freeform 72"/>
                <p:cNvSpPr>
                  <a:spLocks/>
                </p:cNvSpPr>
                <p:nvPr/>
              </p:nvSpPr>
              <p:spPr bwMode="auto">
                <a:xfrm>
                  <a:off x="2352" y="2140"/>
                  <a:ext cx="1" cy="42"/>
                </a:xfrm>
                <a:custGeom>
                  <a:avLst/>
                  <a:gdLst>
                    <a:gd name="T0" fmla="*/ 0 w 1"/>
                    <a:gd name="T1" fmla="*/ 42 h 418"/>
                    <a:gd name="T2" fmla="*/ 0 w 1"/>
                    <a:gd name="T3" fmla="*/ 0 h 418"/>
                    <a:gd name="T4" fmla="*/ 1 w 1"/>
                    <a:gd name="T5" fmla="*/ 0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418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8" name="Freeform 73"/>
                <p:cNvSpPr>
                  <a:spLocks/>
                </p:cNvSpPr>
                <p:nvPr/>
              </p:nvSpPr>
              <p:spPr bwMode="auto">
                <a:xfrm>
                  <a:off x="2352" y="2092"/>
                  <a:ext cx="1" cy="27"/>
                </a:xfrm>
                <a:custGeom>
                  <a:avLst/>
                  <a:gdLst>
                    <a:gd name="T0" fmla="*/ 0 w 1"/>
                    <a:gd name="T1" fmla="*/ 27 h 271"/>
                    <a:gd name="T2" fmla="*/ 0 w 1"/>
                    <a:gd name="T3" fmla="*/ 0 h 271"/>
                    <a:gd name="T4" fmla="*/ 1 w 1"/>
                    <a:gd name="T5" fmla="*/ 0 h 271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71"/>
                    <a:gd name="T11" fmla="*/ 1 w 1"/>
                    <a:gd name="T12" fmla="*/ 271 h 27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71">
                      <a:moveTo>
                        <a:pt x="0" y="271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9" name="Freeform 74"/>
                <p:cNvSpPr>
                  <a:spLocks/>
                </p:cNvSpPr>
                <p:nvPr/>
              </p:nvSpPr>
              <p:spPr bwMode="auto">
                <a:xfrm>
                  <a:off x="2963" y="1786"/>
                  <a:ext cx="34" cy="1"/>
                </a:xfrm>
                <a:custGeom>
                  <a:avLst/>
                  <a:gdLst>
                    <a:gd name="T0" fmla="*/ 0 w 335"/>
                    <a:gd name="T1" fmla="*/ 0 h 1"/>
                    <a:gd name="T2" fmla="*/ 34 w 335"/>
                    <a:gd name="T3" fmla="*/ 0 h 1"/>
                    <a:gd name="T4" fmla="*/ 34 w 335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335"/>
                    <a:gd name="T10" fmla="*/ 0 h 1"/>
                    <a:gd name="T11" fmla="*/ 335 w 335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35" h="1">
                      <a:moveTo>
                        <a:pt x="0" y="0"/>
                      </a:moveTo>
                      <a:lnTo>
                        <a:pt x="334" y="0"/>
                      </a:lnTo>
                      <a:lnTo>
                        <a:pt x="335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0" name="Freeform 75"/>
                <p:cNvSpPr>
                  <a:spLocks/>
                </p:cNvSpPr>
                <p:nvPr/>
              </p:nvSpPr>
              <p:spPr bwMode="auto">
                <a:xfrm>
                  <a:off x="3018" y="1786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1" name="Freeform 76"/>
                <p:cNvSpPr>
                  <a:spLocks/>
                </p:cNvSpPr>
                <p:nvPr/>
              </p:nvSpPr>
              <p:spPr bwMode="auto">
                <a:xfrm>
                  <a:off x="3080" y="1786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2" name="Freeform 77"/>
                <p:cNvSpPr>
                  <a:spLocks/>
                </p:cNvSpPr>
                <p:nvPr/>
              </p:nvSpPr>
              <p:spPr bwMode="auto">
                <a:xfrm>
                  <a:off x="3143" y="1786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3" name="Freeform 78"/>
                <p:cNvSpPr>
                  <a:spLocks/>
                </p:cNvSpPr>
                <p:nvPr/>
              </p:nvSpPr>
              <p:spPr bwMode="auto">
                <a:xfrm>
                  <a:off x="3206" y="1786"/>
                  <a:ext cx="42" cy="1"/>
                </a:xfrm>
                <a:custGeom>
                  <a:avLst/>
                  <a:gdLst>
                    <a:gd name="T0" fmla="*/ 0 w 418"/>
                    <a:gd name="T1" fmla="*/ 0 h 1"/>
                    <a:gd name="T2" fmla="*/ 42 w 418"/>
                    <a:gd name="T3" fmla="*/ 0 h 1"/>
                    <a:gd name="T4" fmla="*/ 42 w 41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8"/>
                    <a:gd name="T10" fmla="*/ 0 h 1"/>
                    <a:gd name="T11" fmla="*/ 418 w 41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8" h="1">
                      <a:moveTo>
                        <a:pt x="0" y="0"/>
                      </a:moveTo>
                      <a:lnTo>
                        <a:pt x="416" y="0"/>
                      </a:lnTo>
                      <a:lnTo>
                        <a:pt x="418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4" name="Freeform 79"/>
                <p:cNvSpPr>
                  <a:spLocks/>
                </p:cNvSpPr>
                <p:nvPr/>
              </p:nvSpPr>
              <p:spPr bwMode="auto">
                <a:xfrm>
                  <a:off x="3268" y="1786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5" name="Freeform 80"/>
                <p:cNvSpPr>
                  <a:spLocks/>
                </p:cNvSpPr>
                <p:nvPr/>
              </p:nvSpPr>
              <p:spPr bwMode="auto">
                <a:xfrm>
                  <a:off x="3331" y="1786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6" name="Freeform 81"/>
                <p:cNvSpPr>
                  <a:spLocks/>
                </p:cNvSpPr>
                <p:nvPr/>
              </p:nvSpPr>
              <p:spPr bwMode="auto">
                <a:xfrm>
                  <a:off x="3394" y="1786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7" name="Freeform 82"/>
                <p:cNvSpPr>
                  <a:spLocks/>
                </p:cNvSpPr>
                <p:nvPr/>
              </p:nvSpPr>
              <p:spPr bwMode="auto">
                <a:xfrm>
                  <a:off x="3456" y="1786"/>
                  <a:ext cx="34" cy="1"/>
                </a:xfrm>
                <a:custGeom>
                  <a:avLst/>
                  <a:gdLst>
                    <a:gd name="T0" fmla="*/ 0 w 335"/>
                    <a:gd name="T1" fmla="*/ 0 h 1"/>
                    <a:gd name="T2" fmla="*/ 34 w 335"/>
                    <a:gd name="T3" fmla="*/ 0 h 1"/>
                    <a:gd name="T4" fmla="*/ 34 w 335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335"/>
                    <a:gd name="T10" fmla="*/ 0 h 1"/>
                    <a:gd name="T11" fmla="*/ 335 w 335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35" h="1">
                      <a:moveTo>
                        <a:pt x="0" y="0"/>
                      </a:moveTo>
                      <a:lnTo>
                        <a:pt x="334" y="0"/>
                      </a:lnTo>
                      <a:lnTo>
                        <a:pt x="335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8" name="Freeform 83"/>
                <p:cNvSpPr>
                  <a:spLocks/>
                </p:cNvSpPr>
                <p:nvPr/>
              </p:nvSpPr>
              <p:spPr bwMode="auto">
                <a:xfrm>
                  <a:off x="2963" y="1589"/>
                  <a:ext cx="28" cy="1"/>
                </a:xfrm>
                <a:custGeom>
                  <a:avLst/>
                  <a:gdLst>
                    <a:gd name="T0" fmla="*/ 0 w 273"/>
                    <a:gd name="T1" fmla="*/ 0 h 1"/>
                    <a:gd name="T2" fmla="*/ 28 w 273"/>
                    <a:gd name="T3" fmla="*/ 0 h 1"/>
                    <a:gd name="T4" fmla="*/ 28 w 273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73"/>
                    <a:gd name="T10" fmla="*/ 0 h 1"/>
                    <a:gd name="T11" fmla="*/ 273 w 273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73" h="1">
                      <a:moveTo>
                        <a:pt x="0" y="0"/>
                      </a:moveTo>
                      <a:lnTo>
                        <a:pt x="272" y="0"/>
                      </a:lnTo>
                      <a:lnTo>
                        <a:pt x="273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9" name="Freeform 84"/>
                <p:cNvSpPr>
                  <a:spLocks/>
                </p:cNvSpPr>
                <p:nvPr/>
              </p:nvSpPr>
              <p:spPr bwMode="auto">
                <a:xfrm>
                  <a:off x="3011" y="1589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0" name="Freeform 85"/>
                <p:cNvSpPr>
                  <a:spLocks/>
                </p:cNvSpPr>
                <p:nvPr/>
              </p:nvSpPr>
              <p:spPr bwMode="auto">
                <a:xfrm>
                  <a:off x="3074" y="1589"/>
                  <a:ext cx="42" cy="1"/>
                </a:xfrm>
                <a:custGeom>
                  <a:avLst/>
                  <a:gdLst>
                    <a:gd name="T0" fmla="*/ 0 w 418"/>
                    <a:gd name="T1" fmla="*/ 0 h 1"/>
                    <a:gd name="T2" fmla="*/ 42 w 418"/>
                    <a:gd name="T3" fmla="*/ 0 h 1"/>
                    <a:gd name="T4" fmla="*/ 42 w 41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8"/>
                    <a:gd name="T10" fmla="*/ 0 h 1"/>
                    <a:gd name="T11" fmla="*/ 418 w 41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8" h="1">
                      <a:moveTo>
                        <a:pt x="0" y="0"/>
                      </a:moveTo>
                      <a:lnTo>
                        <a:pt x="417" y="0"/>
                      </a:lnTo>
                      <a:lnTo>
                        <a:pt x="418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1" name="Freeform 86"/>
                <p:cNvSpPr>
                  <a:spLocks/>
                </p:cNvSpPr>
                <p:nvPr/>
              </p:nvSpPr>
              <p:spPr bwMode="auto">
                <a:xfrm>
                  <a:off x="3137" y="1589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2" name="Freeform 87"/>
                <p:cNvSpPr>
                  <a:spLocks/>
                </p:cNvSpPr>
                <p:nvPr/>
              </p:nvSpPr>
              <p:spPr bwMode="auto">
                <a:xfrm>
                  <a:off x="3199" y="1589"/>
                  <a:ext cx="28" cy="1"/>
                </a:xfrm>
                <a:custGeom>
                  <a:avLst/>
                  <a:gdLst>
                    <a:gd name="T0" fmla="*/ 0 w 274"/>
                    <a:gd name="T1" fmla="*/ 0 h 1"/>
                    <a:gd name="T2" fmla="*/ 28 w 274"/>
                    <a:gd name="T3" fmla="*/ 0 h 1"/>
                    <a:gd name="T4" fmla="*/ 28 w 274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74"/>
                    <a:gd name="T10" fmla="*/ 0 h 1"/>
                    <a:gd name="T11" fmla="*/ 274 w 274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74" h="1">
                      <a:moveTo>
                        <a:pt x="0" y="0"/>
                      </a:moveTo>
                      <a:lnTo>
                        <a:pt x="273" y="0"/>
                      </a:lnTo>
                      <a:lnTo>
                        <a:pt x="274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" name="Freeform 88"/>
                <p:cNvSpPr>
                  <a:spLocks/>
                </p:cNvSpPr>
                <p:nvPr/>
              </p:nvSpPr>
              <p:spPr bwMode="auto">
                <a:xfrm>
                  <a:off x="3199" y="1325"/>
                  <a:ext cx="28" cy="1"/>
                </a:xfrm>
                <a:custGeom>
                  <a:avLst/>
                  <a:gdLst>
                    <a:gd name="T0" fmla="*/ 28 w 273"/>
                    <a:gd name="T1" fmla="*/ 0 h 1"/>
                    <a:gd name="T2" fmla="*/ 0 w 273"/>
                    <a:gd name="T3" fmla="*/ 0 h 1"/>
                    <a:gd name="T4" fmla="*/ 0 w 273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73"/>
                    <a:gd name="T10" fmla="*/ 0 h 1"/>
                    <a:gd name="T11" fmla="*/ 273 w 273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73" h="1">
                      <a:moveTo>
                        <a:pt x="273" y="0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4" name="Freeform 89"/>
                <p:cNvSpPr>
                  <a:spLocks/>
                </p:cNvSpPr>
                <p:nvPr/>
              </p:nvSpPr>
              <p:spPr bwMode="auto">
                <a:xfrm>
                  <a:off x="3137" y="1325"/>
                  <a:ext cx="42" cy="1"/>
                </a:xfrm>
                <a:custGeom>
                  <a:avLst/>
                  <a:gdLst>
                    <a:gd name="T0" fmla="*/ 42 w 418"/>
                    <a:gd name="T1" fmla="*/ 0 h 1"/>
                    <a:gd name="T2" fmla="*/ 0 w 418"/>
                    <a:gd name="T3" fmla="*/ 0 h 1"/>
                    <a:gd name="T4" fmla="*/ 0 w 41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8"/>
                    <a:gd name="T10" fmla="*/ 0 h 1"/>
                    <a:gd name="T11" fmla="*/ 418 w 41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8" h="1">
                      <a:moveTo>
                        <a:pt x="418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5" name="Freeform 90"/>
                <p:cNvSpPr>
                  <a:spLocks/>
                </p:cNvSpPr>
                <p:nvPr/>
              </p:nvSpPr>
              <p:spPr bwMode="auto">
                <a:xfrm>
                  <a:off x="3074" y="1325"/>
                  <a:ext cx="42" cy="1"/>
                </a:xfrm>
                <a:custGeom>
                  <a:avLst/>
                  <a:gdLst>
                    <a:gd name="T0" fmla="*/ 42 w 417"/>
                    <a:gd name="T1" fmla="*/ 0 h 1"/>
                    <a:gd name="T2" fmla="*/ 0 w 417"/>
                    <a:gd name="T3" fmla="*/ 0 h 1"/>
                    <a:gd name="T4" fmla="*/ 0 w 417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7"/>
                    <a:gd name="T10" fmla="*/ 0 h 1"/>
                    <a:gd name="T11" fmla="*/ 417 w 417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7" h="1">
                      <a:moveTo>
                        <a:pt x="417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6" name="Freeform 91"/>
                <p:cNvSpPr>
                  <a:spLocks/>
                </p:cNvSpPr>
                <p:nvPr/>
              </p:nvSpPr>
              <p:spPr bwMode="auto">
                <a:xfrm>
                  <a:off x="3011" y="1325"/>
                  <a:ext cx="42" cy="1"/>
                </a:xfrm>
                <a:custGeom>
                  <a:avLst/>
                  <a:gdLst>
                    <a:gd name="T0" fmla="*/ 42 w 418"/>
                    <a:gd name="T1" fmla="*/ 0 h 1"/>
                    <a:gd name="T2" fmla="*/ 0 w 418"/>
                    <a:gd name="T3" fmla="*/ 0 h 1"/>
                    <a:gd name="T4" fmla="*/ 0 w 41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8"/>
                    <a:gd name="T10" fmla="*/ 0 h 1"/>
                    <a:gd name="T11" fmla="*/ 418 w 41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8" h="1">
                      <a:moveTo>
                        <a:pt x="418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7" name="Freeform 92"/>
                <p:cNvSpPr>
                  <a:spLocks/>
                </p:cNvSpPr>
                <p:nvPr/>
              </p:nvSpPr>
              <p:spPr bwMode="auto">
                <a:xfrm>
                  <a:off x="2963" y="1325"/>
                  <a:ext cx="28" cy="1"/>
                </a:xfrm>
                <a:custGeom>
                  <a:avLst/>
                  <a:gdLst>
                    <a:gd name="T0" fmla="*/ 28 w 272"/>
                    <a:gd name="T1" fmla="*/ 0 h 1"/>
                    <a:gd name="T2" fmla="*/ 0 w 272"/>
                    <a:gd name="T3" fmla="*/ 0 h 1"/>
                    <a:gd name="T4" fmla="*/ 0 w 272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72"/>
                    <a:gd name="T10" fmla="*/ 0 h 1"/>
                    <a:gd name="T11" fmla="*/ 272 w 272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72" h="1">
                      <a:moveTo>
                        <a:pt x="272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0" name="Group 93"/>
              <p:cNvGrpSpPr>
                <a:grpSpLocks/>
              </p:cNvGrpSpPr>
              <p:nvPr/>
            </p:nvGrpSpPr>
            <p:grpSpPr bwMode="auto">
              <a:xfrm>
                <a:off x="893" y="0"/>
                <a:ext cx="3118" cy="3549"/>
                <a:chOff x="1915" y="1122"/>
                <a:chExt cx="1367" cy="1556"/>
              </a:xfrm>
            </p:grpSpPr>
            <p:sp>
              <p:nvSpPr>
                <p:cNvPr id="111" name="Freeform 94"/>
                <p:cNvSpPr>
                  <a:spLocks/>
                </p:cNvSpPr>
                <p:nvPr/>
              </p:nvSpPr>
              <p:spPr bwMode="auto">
                <a:xfrm>
                  <a:off x="2221" y="1730"/>
                  <a:ext cx="1" cy="148"/>
                </a:xfrm>
                <a:custGeom>
                  <a:avLst/>
                  <a:gdLst>
                    <a:gd name="T0" fmla="*/ 0 w 1"/>
                    <a:gd name="T1" fmla="*/ 148 h 1479"/>
                    <a:gd name="T2" fmla="*/ 0 w 1"/>
                    <a:gd name="T3" fmla="*/ 0 h 1479"/>
                    <a:gd name="T4" fmla="*/ 1 w 1"/>
                    <a:gd name="T5" fmla="*/ 0 h 147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479"/>
                    <a:gd name="T11" fmla="*/ 1 w 1"/>
                    <a:gd name="T12" fmla="*/ 1479 h 147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479">
                      <a:moveTo>
                        <a:pt x="0" y="1479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2" name="Freeform 95"/>
                <p:cNvSpPr>
                  <a:spLocks/>
                </p:cNvSpPr>
                <p:nvPr/>
              </p:nvSpPr>
              <p:spPr bwMode="auto">
                <a:xfrm>
                  <a:off x="2221" y="1646"/>
                  <a:ext cx="1" cy="42"/>
                </a:xfrm>
                <a:custGeom>
                  <a:avLst/>
                  <a:gdLst>
                    <a:gd name="T0" fmla="*/ 0 w 1"/>
                    <a:gd name="T1" fmla="*/ 42 h 418"/>
                    <a:gd name="T2" fmla="*/ 0 w 1"/>
                    <a:gd name="T3" fmla="*/ 0 h 418"/>
                    <a:gd name="T4" fmla="*/ 1 w 1"/>
                    <a:gd name="T5" fmla="*/ 0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418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3" name="Freeform 96"/>
                <p:cNvSpPr>
                  <a:spLocks/>
                </p:cNvSpPr>
                <p:nvPr/>
              </p:nvSpPr>
              <p:spPr bwMode="auto">
                <a:xfrm>
                  <a:off x="2221" y="1395"/>
                  <a:ext cx="1" cy="209"/>
                </a:xfrm>
                <a:custGeom>
                  <a:avLst/>
                  <a:gdLst>
                    <a:gd name="T0" fmla="*/ 0 w 1"/>
                    <a:gd name="T1" fmla="*/ 209 h 2091"/>
                    <a:gd name="T2" fmla="*/ 0 w 1"/>
                    <a:gd name="T3" fmla="*/ 0 h 2091"/>
                    <a:gd name="T4" fmla="*/ 1 w 1"/>
                    <a:gd name="T5" fmla="*/ 0 h 2091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091"/>
                    <a:gd name="T11" fmla="*/ 1 w 1"/>
                    <a:gd name="T12" fmla="*/ 2091 h 209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091">
                      <a:moveTo>
                        <a:pt x="0" y="2091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4" name="Freeform 97"/>
                <p:cNvSpPr>
                  <a:spLocks/>
                </p:cNvSpPr>
                <p:nvPr/>
              </p:nvSpPr>
              <p:spPr bwMode="auto">
                <a:xfrm>
                  <a:off x="2221" y="1312"/>
                  <a:ext cx="1" cy="41"/>
                </a:xfrm>
                <a:custGeom>
                  <a:avLst/>
                  <a:gdLst>
                    <a:gd name="T0" fmla="*/ 0 w 1"/>
                    <a:gd name="T1" fmla="*/ 41 h 419"/>
                    <a:gd name="T2" fmla="*/ 0 w 1"/>
                    <a:gd name="T3" fmla="*/ 0 h 419"/>
                    <a:gd name="T4" fmla="*/ 1 w 1"/>
                    <a:gd name="T5" fmla="*/ 0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419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5" name="Freeform 98"/>
                <p:cNvSpPr>
                  <a:spLocks/>
                </p:cNvSpPr>
                <p:nvPr/>
              </p:nvSpPr>
              <p:spPr bwMode="auto">
                <a:xfrm>
                  <a:off x="2221" y="1122"/>
                  <a:ext cx="1" cy="148"/>
                </a:xfrm>
                <a:custGeom>
                  <a:avLst/>
                  <a:gdLst>
                    <a:gd name="T0" fmla="*/ 0 w 1"/>
                    <a:gd name="T1" fmla="*/ 148 h 1478"/>
                    <a:gd name="T2" fmla="*/ 0 w 1"/>
                    <a:gd name="T3" fmla="*/ 0 h 1478"/>
                    <a:gd name="T4" fmla="*/ 1 w 1"/>
                    <a:gd name="T5" fmla="*/ 0 h 14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478"/>
                    <a:gd name="T11" fmla="*/ 1 w 1"/>
                    <a:gd name="T12" fmla="*/ 1478 h 14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478">
                      <a:moveTo>
                        <a:pt x="0" y="1478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6" name="Freeform 99"/>
                <p:cNvSpPr>
                  <a:spLocks/>
                </p:cNvSpPr>
                <p:nvPr/>
              </p:nvSpPr>
              <p:spPr bwMode="auto">
                <a:xfrm>
                  <a:off x="2221" y="2429"/>
                  <a:ext cx="1" cy="249"/>
                </a:xfrm>
                <a:custGeom>
                  <a:avLst/>
                  <a:gdLst>
                    <a:gd name="T0" fmla="*/ 0 w 1"/>
                    <a:gd name="T1" fmla="*/ 249 h 2485"/>
                    <a:gd name="T2" fmla="*/ 0 w 1"/>
                    <a:gd name="T3" fmla="*/ 0 h 2485"/>
                    <a:gd name="T4" fmla="*/ 1 w 1"/>
                    <a:gd name="T5" fmla="*/ 0 h 248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485"/>
                    <a:gd name="T11" fmla="*/ 1 w 1"/>
                    <a:gd name="T12" fmla="*/ 2485 h 248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485">
                      <a:moveTo>
                        <a:pt x="0" y="2485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7" name="Freeform 100"/>
                <p:cNvSpPr>
                  <a:spLocks/>
                </p:cNvSpPr>
                <p:nvPr/>
              </p:nvSpPr>
              <p:spPr bwMode="auto">
                <a:xfrm>
                  <a:off x="2221" y="2346"/>
                  <a:ext cx="1" cy="42"/>
                </a:xfrm>
                <a:custGeom>
                  <a:avLst/>
                  <a:gdLst>
                    <a:gd name="T0" fmla="*/ 0 w 1"/>
                    <a:gd name="T1" fmla="*/ 42 h 418"/>
                    <a:gd name="T2" fmla="*/ 0 w 1"/>
                    <a:gd name="T3" fmla="*/ 0 h 418"/>
                    <a:gd name="T4" fmla="*/ 1 w 1"/>
                    <a:gd name="T5" fmla="*/ 0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418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8" name="Freeform 101"/>
                <p:cNvSpPr>
                  <a:spLocks/>
                </p:cNvSpPr>
                <p:nvPr/>
              </p:nvSpPr>
              <p:spPr bwMode="auto">
                <a:xfrm>
                  <a:off x="2221" y="2056"/>
                  <a:ext cx="1" cy="248"/>
                </a:xfrm>
                <a:custGeom>
                  <a:avLst/>
                  <a:gdLst>
                    <a:gd name="T0" fmla="*/ 0 w 1"/>
                    <a:gd name="T1" fmla="*/ 248 h 2485"/>
                    <a:gd name="T2" fmla="*/ 0 w 1"/>
                    <a:gd name="T3" fmla="*/ 0 h 2485"/>
                    <a:gd name="T4" fmla="*/ 1 w 1"/>
                    <a:gd name="T5" fmla="*/ 0 h 248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485"/>
                    <a:gd name="T11" fmla="*/ 1 w 1"/>
                    <a:gd name="T12" fmla="*/ 2485 h 248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485">
                      <a:moveTo>
                        <a:pt x="0" y="2485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9" name="Freeform 102"/>
                <p:cNvSpPr>
                  <a:spLocks/>
                </p:cNvSpPr>
                <p:nvPr/>
              </p:nvSpPr>
              <p:spPr bwMode="auto">
                <a:xfrm>
                  <a:off x="1915" y="1457"/>
                  <a:ext cx="600" cy="1"/>
                </a:xfrm>
                <a:custGeom>
                  <a:avLst/>
                  <a:gdLst>
                    <a:gd name="T0" fmla="*/ 0 w 6003"/>
                    <a:gd name="T1" fmla="*/ 0 h 1"/>
                    <a:gd name="T2" fmla="*/ 600 w 6003"/>
                    <a:gd name="T3" fmla="*/ 0 h 1"/>
                    <a:gd name="T4" fmla="*/ 600 w 6003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6003"/>
                    <a:gd name="T10" fmla="*/ 0 h 1"/>
                    <a:gd name="T11" fmla="*/ 6003 w 6003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03" h="1">
                      <a:moveTo>
                        <a:pt x="0" y="0"/>
                      </a:moveTo>
                      <a:lnTo>
                        <a:pt x="6002" y="0"/>
                      </a:lnTo>
                      <a:lnTo>
                        <a:pt x="6003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0" name="Freeform 103"/>
                <p:cNvSpPr>
                  <a:spLocks/>
                </p:cNvSpPr>
                <p:nvPr/>
              </p:nvSpPr>
              <p:spPr bwMode="auto">
                <a:xfrm>
                  <a:off x="2927" y="1457"/>
                  <a:ext cx="355" cy="1"/>
                </a:xfrm>
                <a:custGeom>
                  <a:avLst/>
                  <a:gdLst>
                    <a:gd name="T0" fmla="*/ 0 w 3557"/>
                    <a:gd name="T1" fmla="*/ 0 h 1"/>
                    <a:gd name="T2" fmla="*/ 355 w 3557"/>
                    <a:gd name="T3" fmla="*/ 0 h 1"/>
                    <a:gd name="T4" fmla="*/ 355 w 3557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3557"/>
                    <a:gd name="T10" fmla="*/ 0 h 1"/>
                    <a:gd name="T11" fmla="*/ 3557 w 3557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557" h="1">
                      <a:moveTo>
                        <a:pt x="0" y="0"/>
                      </a:moveTo>
                      <a:lnTo>
                        <a:pt x="3556" y="0"/>
                      </a:lnTo>
                      <a:lnTo>
                        <a:pt x="3557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sp>
        <p:nvSpPr>
          <p:cNvPr id="207" name="Rectangle 77"/>
          <p:cNvSpPr>
            <a:spLocks noChangeArrowheads="1"/>
          </p:cNvSpPr>
          <p:nvPr/>
        </p:nvSpPr>
        <p:spPr bwMode="auto">
          <a:xfrm>
            <a:off x="753452" y="3287886"/>
            <a:ext cx="4968552" cy="1077218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正投影图的优点是度量性好，作图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简便；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036713" y="1411196"/>
            <a:ext cx="2432957" cy="2207926"/>
            <a:chOff x="5920928" y="3720189"/>
            <a:chExt cx="2736590" cy="2517122"/>
          </a:xfrm>
        </p:grpSpPr>
        <p:sp>
          <p:nvSpPr>
            <p:cNvPr id="214" name="Rectangle 2"/>
            <p:cNvSpPr>
              <a:spLocks noChangeArrowheads="1"/>
            </p:cNvSpPr>
            <p:nvPr/>
          </p:nvSpPr>
          <p:spPr bwMode="auto">
            <a:xfrm flipV="1">
              <a:off x="5920928" y="3720189"/>
              <a:ext cx="2736590" cy="251712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" name="Freeform 113"/>
            <p:cNvSpPr>
              <a:spLocks noChangeAspect="1"/>
            </p:cNvSpPr>
            <p:nvPr/>
          </p:nvSpPr>
          <p:spPr bwMode="auto">
            <a:xfrm>
              <a:off x="5978187" y="4275353"/>
              <a:ext cx="2547937" cy="1423987"/>
            </a:xfrm>
            <a:custGeom>
              <a:avLst/>
              <a:gdLst>
                <a:gd name="T0" fmla="*/ 0 w 1605"/>
                <a:gd name="T1" fmla="*/ 923925 h 897"/>
                <a:gd name="T2" fmla="*/ 1990725 w 1605"/>
                <a:gd name="T3" fmla="*/ 0 h 897"/>
                <a:gd name="T4" fmla="*/ 2481262 w 1605"/>
                <a:gd name="T5" fmla="*/ 409575 h 897"/>
                <a:gd name="T6" fmla="*/ 2524125 w 1605"/>
                <a:gd name="T7" fmla="*/ 461962 h 897"/>
                <a:gd name="T8" fmla="*/ 2547937 w 1605"/>
                <a:gd name="T9" fmla="*/ 533400 h 897"/>
                <a:gd name="T10" fmla="*/ 2543175 w 1605"/>
                <a:gd name="T11" fmla="*/ 609600 h 897"/>
                <a:gd name="T12" fmla="*/ 2505075 w 1605"/>
                <a:gd name="T13" fmla="*/ 681037 h 897"/>
                <a:gd name="T14" fmla="*/ 2457450 w 1605"/>
                <a:gd name="T15" fmla="*/ 738187 h 897"/>
                <a:gd name="T16" fmla="*/ 2395537 w 1605"/>
                <a:gd name="T17" fmla="*/ 781050 h 897"/>
                <a:gd name="T18" fmla="*/ 2366962 w 1605"/>
                <a:gd name="T19" fmla="*/ 790575 h 897"/>
                <a:gd name="T20" fmla="*/ 1071562 w 1605"/>
                <a:gd name="T21" fmla="*/ 1385887 h 897"/>
                <a:gd name="T22" fmla="*/ 1009650 w 1605"/>
                <a:gd name="T23" fmla="*/ 1400175 h 897"/>
                <a:gd name="T24" fmla="*/ 919162 w 1605"/>
                <a:gd name="T25" fmla="*/ 1414462 h 897"/>
                <a:gd name="T26" fmla="*/ 847725 w 1605"/>
                <a:gd name="T27" fmla="*/ 1423987 h 897"/>
                <a:gd name="T28" fmla="*/ 781050 w 1605"/>
                <a:gd name="T29" fmla="*/ 1419225 h 897"/>
                <a:gd name="T30" fmla="*/ 719137 w 1605"/>
                <a:gd name="T31" fmla="*/ 1419225 h 897"/>
                <a:gd name="T32" fmla="*/ 661987 w 1605"/>
                <a:gd name="T33" fmla="*/ 1409700 h 897"/>
                <a:gd name="T34" fmla="*/ 595312 w 1605"/>
                <a:gd name="T35" fmla="*/ 1385887 h 897"/>
                <a:gd name="T36" fmla="*/ 561975 w 1605"/>
                <a:gd name="T37" fmla="*/ 1366837 h 897"/>
                <a:gd name="T38" fmla="*/ 485775 w 1605"/>
                <a:gd name="T39" fmla="*/ 1333500 h 897"/>
                <a:gd name="T40" fmla="*/ 0 w 1605"/>
                <a:gd name="T41" fmla="*/ 923925 h 8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05"/>
                <a:gd name="T64" fmla="*/ 0 h 897"/>
                <a:gd name="T65" fmla="*/ 1605 w 1605"/>
                <a:gd name="T66" fmla="*/ 897 h 89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05" h="897">
                  <a:moveTo>
                    <a:pt x="0" y="582"/>
                  </a:moveTo>
                  <a:lnTo>
                    <a:pt x="1254" y="0"/>
                  </a:lnTo>
                  <a:lnTo>
                    <a:pt x="1563" y="258"/>
                  </a:lnTo>
                  <a:lnTo>
                    <a:pt x="1590" y="291"/>
                  </a:lnTo>
                  <a:lnTo>
                    <a:pt x="1605" y="336"/>
                  </a:lnTo>
                  <a:lnTo>
                    <a:pt x="1602" y="384"/>
                  </a:lnTo>
                  <a:lnTo>
                    <a:pt x="1578" y="429"/>
                  </a:lnTo>
                  <a:lnTo>
                    <a:pt x="1548" y="465"/>
                  </a:lnTo>
                  <a:lnTo>
                    <a:pt x="1509" y="492"/>
                  </a:lnTo>
                  <a:lnTo>
                    <a:pt x="1491" y="498"/>
                  </a:lnTo>
                  <a:lnTo>
                    <a:pt x="675" y="873"/>
                  </a:lnTo>
                  <a:lnTo>
                    <a:pt x="636" y="882"/>
                  </a:lnTo>
                  <a:lnTo>
                    <a:pt x="579" y="891"/>
                  </a:lnTo>
                  <a:lnTo>
                    <a:pt x="534" y="897"/>
                  </a:lnTo>
                  <a:lnTo>
                    <a:pt x="492" y="894"/>
                  </a:lnTo>
                  <a:lnTo>
                    <a:pt x="453" y="894"/>
                  </a:lnTo>
                  <a:lnTo>
                    <a:pt x="417" y="888"/>
                  </a:lnTo>
                  <a:lnTo>
                    <a:pt x="375" y="873"/>
                  </a:lnTo>
                  <a:lnTo>
                    <a:pt x="354" y="861"/>
                  </a:lnTo>
                  <a:lnTo>
                    <a:pt x="306" y="840"/>
                  </a:lnTo>
                  <a:lnTo>
                    <a:pt x="0" y="582"/>
                  </a:lnTo>
                  <a:close/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" name="Freeform 114"/>
            <p:cNvSpPr>
              <a:spLocks noChangeAspect="1"/>
            </p:cNvSpPr>
            <p:nvPr/>
          </p:nvSpPr>
          <p:spPr bwMode="auto">
            <a:xfrm>
              <a:off x="5973424" y="4884953"/>
              <a:ext cx="2552700" cy="1176337"/>
            </a:xfrm>
            <a:custGeom>
              <a:avLst/>
              <a:gdLst>
                <a:gd name="T0" fmla="*/ 0 w 1608"/>
                <a:gd name="T1" fmla="*/ 309562 h 741"/>
                <a:gd name="T2" fmla="*/ 500063 w 1608"/>
                <a:gd name="T3" fmla="*/ 728662 h 741"/>
                <a:gd name="T4" fmla="*/ 566738 w 1608"/>
                <a:gd name="T5" fmla="*/ 762000 h 741"/>
                <a:gd name="T6" fmla="*/ 671512 w 1608"/>
                <a:gd name="T7" fmla="*/ 795337 h 741"/>
                <a:gd name="T8" fmla="*/ 790575 w 1608"/>
                <a:gd name="T9" fmla="*/ 814387 h 741"/>
                <a:gd name="T10" fmla="*/ 871538 w 1608"/>
                <a:gd name="T11" fmla="*/ 814387 h 741"/>
                <a:gd name="T12" fmla="*/ 947738 w 1608"/>
                <a:gd name="T13" fmla="*/ 804862 h 741"/>
                <a:gd name="T14" fmla="*/ 1047750 w 1608"/>
                <a:gd name="T15" fmla="*/ 785812 h 741"/>
                <a:gd name="T16" fmla="*/ 1076325 w 1608"/>
                <a:gd name="T17" fmla="*/ 776287 h 741"/>
                <a:gd name="T18" fmla="*/ 2400300 w 1608"/>
                <a:gd name="T19" fmla="*/ 166687 h 741"/>
                <a:gd name="T20" fmla="*/ 2443163 w 1608"/>
                <a:gd name="T21" fmla="*/ 142875 h 741"/>
                <a:gd name="T22" fmla="*/ 2476500 w 1608"/>
                <a:gd name="T23" fmla="*/ 109537 h 741"/>
                <a:gd name="T24" fmla="*/ 2500313 w 1608"/>
                <a:gd name="T25" fmla="*/ 80962 h 741"/>
                <a:gd name="T26" fmla="*/ 2524125 w 1608"/>
                <a:gd name="T27" fmla="*/ 38100 h 741"/>
                <a:gd name="T28" fmla="*/ 2552700 w 1608"/>
                <a:gd name="T29" fmla="*/ 0 h 741"/>
                <a:gd name="T30" fmla="*/ 2552700 w 1608"/>
                <a:gd name="T31" fmla="*/ 357187 h 741"/>
                <a:gd name="T32" fmla="*/ 2528888 w 1608"/>
                <a:gd name="T33" fmla="*/ 419100 h 741"/>
                <a:gd name="T34" fmla="*/ 2505075 w 1608"/>
                <a:gd name="T35" fmla="*/ 457200 h 741"/>
                <a:gd name="T36" fmla="*/ 2476500 w 1608"/>
                <a:gd name="T37" fmla="*/ 485775 h 741"/>
                <a:gd name="T38" fmla="*/ 2443163 w 1608"/>
                <a:gd name="T39" fmla="*/ 504825 h 741"/>
                <a:gd name="T40" fmla="*/ 2124075 w 1608"/>
                <a:gd name="T41" fmla="*/ 661987 h 741"/>
                <a:gd name="T42" fmla="*/ 2119313 w 1608"/>
                <a:gd name="T43" fmla="*/ 533400 h 741"/>
                <a:gd name="T44" fmla="*/ 1371600 w 1608"/>
                <a:gd name="T45" fmla="*/ 890587 h 741"/>
                <a:gd name="T46" fmla="*/ 1376362 w 1608"/>
                <a:gd name="T47" fmla="*/ 1014412 h 741"/>
                <a:gd name="T48" fmla="*/ 1076325 w 1608"/>
                <a:gd name="T49" fmla="*/ 1143000 h 741"/>
                <a:gd name="T50" fmla="*/ 1042988 w 1608"/>
                <a:gd name="T51" fmla="*/ 1157287 h 741"/>
                <a:gd name="T52" fmla="*/ 933450 w 1608"/>
                <a:gd name="T53" fmla="*/ 1176337 h 741"/>
                <a:gd name="T54" fmla="*/ 857250 w 1608"/>
                <a:gd name="T55" fmla="*/ 1176337 h 741"/>
                <a:gd name="T56" fmla="*/ 795337 w 1608"/>
                <a:gd name="T57" fmla="*/ 1176337 h 741"/>
                <a:gd name="T58" fmla="*/ 733425 w 1608"/>
                <a:gd name="T59" fmla="*/ 1176337 h 741"/>
                <a:gd name="T60" fmla="*/ 647700 w 1608"/>
                <a:gd name="T61" fmla="*/ 1162050 h 741"/>
                <a:gd name="T62" fmla="*/ 600075 w 1608"/>
                <a:gd name="T63" fmla="*/ 1138237 h 741"/>
                <a:gd name="T64" fmla="*/ 552450 w 1608"/>
                <a:gd name="T65" fmla="*/ 1119187 h 741"/>
                <a:gd name="T66" fmla="*/ 500063 w 1608"/>
                <a:gd name="T67" fmla="*/ 1090612 h 741"/>
                <a:gd name="T68" fmla="*/ 476250 w 1608"/>
                <a:gd name="T69" fmla="*/ 1066800 h 741"/>
                <a:gd name="T70" fmla="*/ 0 w 1608"/>
                <a:gd name="T71" fmla="*/ 695325 h 741"/>
                <a:gd name="T72" fmla="*/ 0 w 1608"/>
                <a:gd name="T73" fmla="*/ 309562 h 74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08"/>
                <a:gd name="T112" fmla="*/ 0 h 741"/>
                <a:gd name="T113" fmla="*/ 1608 w 1608"/>
                <a:gd name="T114" fmla="*/ 741 h 74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08" h="741">
                  <a:moveTo>
                    <a:pt x="0" y="195"/>
                  </a:moveTo>
                  <a:lnTo>
                    <a:pt x="315" y="459"/>
                  </a:lnTo>
                  <a:lnTo>
                    <a:pt x="357" y="480"/>
                  </a:lnTo>
                  <a:lnTo>
                    <a:pt x="423" y="501"/>
                  </a:lnTo>
                  <a:lnTo>
                    <a:pt x="498" y="513"/>
                  </a:lnTo>
                  <a:lnTo>
                    <a:pt x="549" y="513"/>
                  </a:lnTo>
                  <a:lnTo>
                    <a:pt x="597" y="507"/>
                  </a:lnTo>
                  <a:lnTo>
                    <a:pt x="660" y="495"/>
                  </a:lnTo>
                  <a:lnTo>
                    <a:pt x="678" y="489"/>
                  </a:lnTo>
                  <a:lnTo>
                    <a:pt x="1512" y="105"/>
                  </a:lnTo>
                  <a:lnTo>
                    <a:pt x="1539" y="90"/>
                  </a:lnTo>
                  <a:lnTo>
                    <a:pt x="1560" y="69"/>
                  </a:lnTo>
                  <a:lnTo>
                    <a:pt x="1575" y="51"/>
                  </a:lnTo>
                  <a:lnTo>
                    <a:pt x="1590" y="24"/>
                  </a:lnTo>
                  <a:lnTo>
                    <a:pt x="1608" y="0"/>
                  </a:lnTo>
                  <a:lnTo>
                    <a:pt x="1608" y="225"/>
                  </a:lnTo>
                  <a:lnTo>
                    <a:pt x="1593" y="264"/>
                  </a:lnTo>
                  <a:lnTo>
                    <a:pt x="1578" y="288"/>
                  </a:lnTo>
                  <a:lnTo>
                    <a:pt x="1560" y="306"/>
                  </a:lnTo>
                  <a:lnTo>
                    <a:pt x="1539" y="318"/>
                  </a:lnTo>
                  <a:lnTo>
                    <a:pt x="1338" y="417"/>
                  </a:lnTo>
                  <a:lnTo>
                    <a:pt x="1335" y="336"/>
                  </a:lnTo>
                  <a:lnTo>
                    <a:pt x="864" y="561"/>
                  </a:lnTo>
                  <a:lnTo>
                    <a:pt x="867" y="639"/>
                  </a:lnTo>
                  <a:lnTo>
                    <a:pt x="678" y="720"/>
                  </a:lnTo>
                  <a:lnTo>
                    <a:pt x="657" y="729"/>
                  </a:lnTo>
                  <a:lnTo>
                    <a:pt x="588" y="741"/>
                  </a:lnTo>
                  <a:lnTo>
                    <a:pt x="540" y="741"/>
                  </a:lnTo>
                  <a:lnTo>
                    <a:pt x="501" y="741"/>
                  </a:lnTo>
                  <a:lnTo>
                    <a:pt x="462" y="741"/>
                  </a:lnTo>
                  <a:lnTo>
                    <a:pt x="408" y="732"/>
                  </a:lnTo>
                  <a:lnTo>
                    <a:pt x="378" y="717"/>
                  </a:lnTo>
                  <a:lnTo>
                    <a:pt x="348" y="705"/>
                  </a:lnTo>
                  <a:lnTo>
                    <a:pt x="315" y="687"/>
                  </a:lnTo>
                  <a:lnTo>
                    <a:pt x="300" y="672"/>
                  </a:lnTo>
                  <a:lnTo>
                    <a:pt x="0" y="438"/>
                  </a:lnTo>
                  <a:lnTo>
                    <a:pt x="0" y="195"/>
                  </a:lnTo>
                  <a:close/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0" name="Freeform 115"/>
            <p:cNvSpPr>
              <a:spLocks noChangeAspect="1"/>
            </p:cNvSpPr>
            <p:nvPr/>
          </p:nvSpPr>
          <p:spPr bwMode="auto">
            <a:xfrm>
              <a:off x="7997487" y="5413590"/>
              <a:ext cx="95250" cy="128588"/>
            </a:xfrm>
            <a:custGeom>
              <a:avLst/>
              <a:gdLst>
                <a:gd name="T0" fmla="*/ 95250 w 60"/>
                <a:gd name="T1" fmla="*/ 0 h 81"/>
                <a:gd name="T2" fmla="*/ 95250 w 60"/>
                <a:gd name="T3" fmla="*/ 128588 h 81"/>
                <a:gd name="T4" fmla="*/ 0 w 60"/>
                <a:gd name="T5" fmla="*/ 52388 h 81"/>
                <a:gd name="T6" fmla="*/ 95250 w 60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1"/>
                <a:gd name="T14" fmla="*/ 60 w 60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1">
                  <a:moveTo>
                    <a:pt x="60" y="0"/>
                  </a:moveTo>
                  <a:lnTo>
                    <a:pt x="60" y="81"/>
                  </a:lnTo>
                  <a:lnTo>
                    <a:pt x="0" y="3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1" name="Freeform 116"/>
            <p:cNvSpPr>
              <a:spLocks noChangeAspect="1"/>
            </p:cNvSpPr>
            <p:nvPr/>
          </p:nvSpPr>
          <p:spPr bwMode="auto">
            <a:xfrm>
              <a:off x="6846549" y="4140415"/>
              <a:ext cx="996950" cy="1136650"/>
            </a:xfrm>
            <a:custGeom>
              <a:avLst/>
              <a:gdLst>
                <a:gd name="T0" fmla="*/ 0 w 628"/>
                <a:gd name="T1" fmla="*/ 1136650 h 716"/>
                <a:gd name="T2" fmla="*/ 996950 w 628"/>
                <a:gd name="T3" fmla="*/ 676275 h 716"/>
                <a:gd name="T4" fmla="*/ 996950 w 628"/>
                <a:gd name="T5" fmla="*/ 257175 h 716"/>
                <a:gd name="T6" fmla="*/ 990600 w 628"/>
                <a:gd name="T7" fmla="*/ 219075 h 716"/>
                <a:gd name="T8" fmla="*/ 977900 w 628"/>
                <a:gd name="T9" fmla="*/ 168275 h 716"/>
                <a:gd name="T10" fmla="*/ 941388 w 628"/>
                <a:gd name="T11" fmla="*/ 115888 h 716"/>
                <a:gd name="T12" fmla="*/ 889000 w 628"/>
                <a:gd name="T13" fmla="*/ 58738 h 716"/>
                <a:gd name="T14" fmla="*/ 844550 w 628"/>
                <a:gd name="T15" fmla="*/ 31750 h 716"/>
                <a:gd name="T16" fmla="*/ 793750 w 628"/>
                <a:gd name="T17" fmla="*/ 12700 h 716"/>
                <a:gd name="T18" fmla="*/ 727075 w 628"/>
                <a:gd name="T19" fmla="*/ 0 h 716"/>
                <a:gd name="T20" fmla="*/ 615950 w 628"/>
                <a:gd name="T21" fmla="*/ 0 h 716"/>
                <a:gd name="T22" fmla="*/ 523875 w 628"/>
                <a:gd name="T23" fmla="*/ 28575 h 716"/>
                <a:gd name="T24" fmla="*/ 425450 w 628"/>
                <a:gd name="T25" fmla="*/ 73025 h 716"/>
                <a:gd name="T26" fmla="*/ 346075 w 628"/>
                <a:gd name="T27" fmla="*/ 127000 h 716"/>
                <a:gd name="T28" fmla="*/ 279400 w 628"/>
                <a:gd name="T29" fmla="*/ 177800 h 716"/>
                <a:gd name="T30" fmla="*/ 188912 w 628"/>
                <a:gd name="T31" fmla="*/ 258763 h 716"/>
                <a:gd name="T32" fmla="*/ 131762 w 628"/>
                <a:gd name="T33" fmla="*/ 363537 h 716"/>
                <a:gd name="T34" fmla="*/ 63500 w 628"/>
                <a:gd name="T35" fmla="*/ 482600 h 716"/>
                <a:gd name="T36" fmla="*/ 34925 w 628"/>
                <a:gd name="T37" fmla="*/ 568325 h 716"/>
                <a:gd name="T38" fmla="*/ 15875 w 628"/>
                <a:gd name="T39" fmla="*/ 669925 h 716"/>
                <a:gd name="T40" fmla="*/ 6350 w 628"/>
                <a:gd name="T41" fmla="*/ 730250 h 716"/>
                <a:gd name="T42" fmla="*/ 0 w 628"/>
                <a:gd name="T43" fmla="*/ 1136650 h 7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8"/>
                <a:gd name="T67" fmla="*/ 0 h 716"/>
                <a:gd name="T68" fmla="*/ 628 w 628"/>
                <a:gd name="T69" fmla="*/ 716 h 7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8" h="716">
                  <a:moveTo>
                    <a:pt x="0" y="716"/>
                  </a:moveTo>
                  <a:lnTo>
                    <a:pt x="628" y="426"/>
                  </a:lnTo>
                  <a:lnTo>
                    <a:pt x="628" y="162"/>
                  </a:lnTo>
                  <a:lnTo>
                    <a:pt x="624" y="138"/>
                  </a:lnTo>
                  <a:lnTo>
                    <a:pt x="616" y="106"/>
                  </a:lnTo>
                  <a:lnTo>
                    <a:pt x="593" y="73"/>
                  </a:lnTo>
                  <a:lnTo>
                    <a:pt x="560" y="37"/>
                  </a:lnTo>
                  <a:lnTo>
                    <a:pt x="532" y="20"/>
                  </a:lnTo>
                  <a:lnTo>
                    <a:pt x="500" y="8"/>
                  </a:lnTo>
                  <a:lnTo>
                    <a:pt x="458" y="0"/>
                  </a:lnTo>
                  <a:lnTo>
                    <a:pt x="388" y="0"/>
                  </a:lnTo>
                  <a:lnTo>
                    <a:pt x="330" y="18"/>
                  </a:lnTo>
                  <a:lnTo>
                    <a:pt x="268" y="46"/>
                  </a:lnTo>
                  <a:lnTo>
                    <a:pt x="218" y="80"/>
                  </a:lnTo>
                  <a:lnTo>
                    <a:pt x="176" y="112"/>
                  </a:lnTo>
                  <a:lnTo>
                    <a:pt x="119" y="163"/>
                  </a:lnTo>
                  <a:lnTo>
                    <a:pt x="83" y="229"/>
                  </a:lnTo>
                  <a:lnTo>
                    <a:pt x="40" y="304"/>
                  </a:lnTo>
                  <a:lnTo>
                    <a:pt x="22" y="358"/>
                  </a:lnTo>
                  <a:lnTo>
                    <a:pt x="10" y="422"/>
                  </a:lnTo>
                  <a:lnTo>
                    <a:pt x="4" y="460"/>
                  </a:lnTo>
                  <a:lnTo>
                    <a:pt x="0" y="716"/>
                  </a:lnTo>
                  <a:close/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2" name="Freeform 120"/>
            <p:cNvSpPr>
              <a:spLocks noChangeAspect="1"/>
            </p:cNvSpPr>
            <p:nvPr/>
          </p:nvSpPr>
          <p:spPr bwMode="auto">
            <a:xfrm>
              <a:off x="6468724" y="3826090"/>
              <a:ext cx="1319213" cy="1457325"/>
            </a:xfrm>
            <a:custGeom>
              <a:avLst/>
              <a:gdLst>
                <a:gd name="T0" fmla="*/ 1319213 w 831"/>
                <a:gd name="T1" fmla="*/ 430213 h 918"/>
                <a:gd name="T2" fmla="*/ 866775 w 831"/>
                <a:gd name="T3" fmla="*/ 38100 h 918"/>
                <a:gd name="T4" fmla="*/ 819150 w 831"/>
                <a:gd name="T5" fmla="*/ 15875 h 918"/>
                <a:gd name="T6" fmla="*/ 762000 w 831"/>
                <a:gd name="T7" fmla="*/ 1588 h 918"/>
                <a:gd name="T8" fmla="*/ 701675 w 831"/>
                <a:gd name="T9" fmla="*/ 0 h 918"/>
                <a:gd name="T10" fmla="*/ 644525 w 831"/>
                <a:gd name="T11" fmla="*/ 3175 h 918"/>
                <a:gd name="T12" fmla="*/ 619125 w 831"/>
                <a:gd name="T13" fmla="*/ 12700 h 918"/>
                <a:gd name="T14" fmla="*/ 574675 w 831"/>
                <a:gd name="T15" fmla="*/ 25400 h 918"/>
                <a:gd name="T16" fmla="*/ 530225 w 831"/>
                <a:gd name="T17" fmla="*/ 38100 h 918"/>
                <a:gd name="T18" fmla="*/ 492125 w 831"/>
                <a:gd name="T19" fmla="*/ 53975 h 918"/>
                <a:gd name="T20" fmla="*/ 422275 w 831"/>
                <a:gd name="T21" fmla="*/ 82550 h 918"/>
                <a:gd name="T22" fmla="*/ 385763 w 831"/>
                <a:gd name="T23" fmla="*/ 106363 h 918"/>
                <a:gd name="T24" fmla="*/ 342900 w 831"/>
                <a:gd name="T25" fmla="*/ 134938 h 918"/>
                <a:gd name="T26" fmla="*/ 298450 w 831"/>
                <a:gd name="T27" fmla="*/ 177800 h 918"/>
                <a:gd name="T28" fmla="*/ 242888 w 831"/>
                <a:gd name="T29" fmla="*/ 234950 h 918"/>
                <a:gd name="T30" fmla="*/ 196850 w 831"/>
                <a:gd name="T31" fmla="*/ 285750 h 918"/>
                <a:gd name="T32" fmla="*/ 149225 w 831"/>
                <a:gd name="T33" fmla="*/ 358775 h 918"/>
                <a:gd name="T34" fmla="*/ 104775 w 831"/>
                <a:gd name="T35" fmla="*/ 425450 h 918"/>
                <a:gd name="T36" fmla="*/ 73025 w 831"/>
                <a:gd name="T37" fmla="*/ 488950 h 918"/>
                <a:gd name="T38" fmla="*/ 44450 w 831"/>
                <a:gd name="T39" fmla="*/ 555625 h 918"/>
                <a:gd name="T40" fmla="*/ 25400 w 831"/>
                <a:gd name="T41" fmla="*/ 631825 h 918"/>
                <a:gd name="T42" fmla="*/ 3175 w 831"/>
                <a:gd name="T43" fmla="*/ 704850 h 918"/>
                <a:gd name="T44" fmla="*/ 0 w 831"/>
                <a:gd name="T45" fmla="*/ 730250 h 918"/>
                <a:gd name="T46" fmla="*/ 0 w 831"/>
                <a:gd name="T47" fmla="*/ 1165225 h 918"/>
                <a:gd name="T48" fmla="*/ 377825 w 831"/>
                <a:gd name="T49" fmla="*/ 1457325 h 918"/>
                <a:gd name="T50" fmla="*/ 381000 w 831"/>
                <a:gd name="T51" fmla="*/ 1079500 h 918"/>
                <a:gd name="T52" fmla="*/ 390525 w 831"/>
                <a:gd name="T53" fmla="*/ 977900 h 918"/>
                <a:gd name="T54" fmla="*/ 403225 w 831"/>
                <a:gd name="T55" fmla="*/ 911225 h 918"/>
                <a:gd name="T56" fmla="*/ 425450 w 831"/>
                <a:gd name="T57" fmla="*/ 847725 h 918"/>
                <a:gd name="T58" fmla="*/ 447675 w 831"/>
                <a:gd name="T59" fmla="*/ 793750 h 918"/>
                <a:gd name="T60" fmla="*/ 476250 w 831"/>
                <a:gd name="T61" fmla="*/ 736600 h 918"/>
                <a:gd name="T62" fmla="*/ 528638 w 831"/>
                <a:gd name="T63" fmla="*/ 654050 h 918"/>
                <a:gd name="T64" fmla="*/ 557213 w 831"/>
                <a:gd name="T65" fmla="*/ 606425 h 918"/>
                <a:gd name="T66" fmla="*/ 600075 w 831"/>
                <a:gd name="T67" fmla="*/ 554038 h 918"/>
                <a:gd name="T68" fmla="*/ 633413 w 831"/>
                <a:gd name="T69" fmla="*/ 520700 h 918"/>
                <a:gd name="T70" fmla="*/ 676275 w 831"/>
                <a:gd name="T71" fmla="*/ 473075 h 918"/>
                <a:gd name="T72" fmla="*/ 742950 w 831"/>
                <a:gd name="T73" fmla="*/ 428625 h 918"/>
                <a:gd name="T74" fmla="*/ 784225 w 831"/>
                <a:gd name="T75" fmla="*/ 393700 h 918"/>
                <a:gd name="T76" fmla="*/ 860425 w 831"/>
                <a:gd name="T77" fmla="*/ 361950 h 918"/>
                <a:gd name="T78" fmla="*/ 914400 w 831"/>
                <a:gd name="T79" fmla="*/ 336550 h 918"/>
                <a:gd name="T80" fmla="*/ 981075 w 831"/>
                <a:gd name="T81" fmla="*/ 317500 h 918"/>
                <a:gd name="T82" fmla="*/ 1079500 w 831"/>
                <a:gd name="T83" fmla="*/ 314325 h 918"/>
                <a:gd name="T84" fmla="*/ 1162050 w 831"/>
                <a:gd name="T85" fmla="*/ 323850 h 918"/>
                <a:gd name="T86" fmla="*/ 1200150 w 831"/>
                <a:gd name="T87" fmla="*/ 339725 h 918"/>
                <a:gd name="T88" fmla="*/ 1243013 w 831"/>
                <a:gd name="T89" fmla="*/ 358775 h 918"/>
                <a:gd name="T90" fmla="*/ 1281113 w 831"/>
                <a:gd name="T91" fmla="*/ 387350 h 918"/>
                <a:gd name="T92" fmla="*/ 1262063 w 831"/>
                <a:gd name="T93" fmla="*/ 373062 h 9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1"/>
                <a:gd name="T142" fmla="*/ 0 h 918"/>
                <a:gd name="T143" fmla="*/ 831 w 831"/>
                <a:gd name="T144" fmla="*/ 918 h 9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1" h="918">
                  <a:moveTo>
                    <a:pt x="831" y="271"/>
                  </a:moveTo>
                  <a:lnTo>
                    <a:pt x="546" y="24"/>
                  </a:lnTo>
                  <a:lnTo>
                    <a:pt x="516" y="10"/>
                  </a:lnTo>
                  <a:lnTo>
                    <a:pt x="480" y="1"/>
                  </a:lnTo>
                  <a:lnTo>
                    <a:pt x="442" y="0"/>
                  </a:lnTo>
                  <a:lnTo>
                    <a:pt x="406" y="2"/>
                  </a:lnTo>
                  <a:lnTo>
                    <a:pt x="390" y="8"/>
                  </a:lnTo>
                  <a:lnTo>
                    <a:pt x="362" y="16"/>
                  </a:lnTo>
                  <a:lnTo>
                    <a:pt x="334" y="24"/>
                  </a:lnTo>
                  <a:lnTo>
                    <a:pt x="310" y="34"/>
                  </a:lnTo>
                  <a:lnTo>
                    <a:pt x="266" y="52"/>
                  </a:lnTo>
                  <a:lnTo>
                    <a:pt x="243" y="67"/>
                  </a:lnTo>
                  <a:lnTo>
                    <a:pt x="216" y="85"/>
                  </a:lnTo>
                  <a:lnTo>
                    <a:pt x="188" y="112"/>
                  </a:lnTo>
                  <a:lnTo>
                    <a:pt x="153" y="148"/>
                  </a:lnTo>
                  <a:lnTo>
                    <a:pt x="124" y="180"/>
                  </a:lnTo>
                  <a:lnTo>
                    <a:pt x="94" y="226"/>
                  </a:lnTo>
                  <a:lnTo>
                    <a:pt x="66" y="268"/>
                  </a:lnTo>
                  <a:lnTo>
                    <a:pt x="46" y="308"/>
                  </a:lnTo>
                  <a:lnTo>
                    <a:pt x="28" y="350"/>
                  </a:lnTo>
                  <a:lnTo>
                    <a:pt x="16" y="398"/>
                  </a:lnTo>
                  <a:lnTo>
                    <a:pt x="2" y="444"/>
                  </a:lnTo>
                  <a:lnTo>
                    <a:pt x="0" y="460"/>
                  </a:lnTo>
                  <a:lnTo>
                    <a:pt x="0" y="734"/>
                  </a:lnTo>
                  <a:lnTo>
                    <a:pt x="238" y="918"/>
                  </a:lnTo>
                  <a:lnTo>
                    <a:pt x="240" y="680"/>
                  </a:lnTo>
                  <a:lnTo>
                    <a:pt x="246" y="616"/>
                  </a:lnTo>
                  <a:lnTo>
                    <a:pt x="254" y="574"/>
                  </a:lnTo>
                  <a:lnTo>
                    <a:pt x="268" y="534"/>
                  </a:lnTo>
                  <a:lnTo>
                    <a:pt x="282" y="500"/>
                  </a:lnTo>
                  <a:lnTo>
                    <a:pt x="300" y="464"/>
                  </a:lnTo>
                  <a:lnTo>
                    <a:pt x="333" y="412"/>
                  </a:lnTo>
                  <a:lnTo>
                    <a:pt x="351" y="382"/>
                  </a:lnTo>
                  <a:lnTo>
                    <a:pt x="378" y="349"/>
                  </a:lnTo>
                  <a:lnTo>
                    <a:pt x="399" y="328"/>
                  </a:lnTo>
                  <a:lnTo>
                    <a:pt x="426" y="298"/>
                  </a:lnTo>
                  <a:lnTo>
                    <a:pt x="468" y="270"/>
                  </a:lnTo>
                  <a:lnTo>
                    <a:pt x="494" y="248"/>
                  </a:lnTo>
                  <a:lnTo>
                    <a:pt x="542" y="228"/>
                  </a:lnTo>
                  <a:lnTo>
                    <a:pt x="576" y="212"/>
                  </a:lnTo>
                  <a:lnTo>
                    <a:pt x="618" y="200"/>
                  </a:lnTo>
                  <a:lnTo>
                    <a:pt x="680" y="198"/>
                  </a:lnTo>
                  <a:lnTo>
                    <a:pt x="732" y="204"/>
                  </a:lnTo>
                  <a:lnTo>
                    <a:pt x="756" y="214"/>
                  </a:lnTo>
                  <a:lnTo>
                    <a:pt x="783" y="226"/>
                  </a:lnTo>
                  <a:lnTo>
                    <a:pt x="807" y="244"/>
                  </a:lnTo>
                  <a:lnTo>
                    <a:pt x="795" y="235"/>
                  </a:lnTo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3" name="Oval 117"/>
            <p:cNvSpPr>
              <a:spLocks noChangeAspect="1" noChangeArrowheads="1"/>
            </p:cNvSpPr>
            <p:nvPr/>
          </p:nvSpPr>
          <p:spPr bwMode="auto">
            <a:xfrm rot="1800000">
              <a:off x="7149762" y="4364253"/>
              <a:ext cx="403225" cy="627062"/>
            </a:xfrm>
            <a:prstGeom prst="ellipse">
              <a:avLst/>
            </a:prstGeom>
            <a:gradFill rotWithShape="1">
              <a:gsLst>
                <a:gs pos="0">
                  <a:srgbClr val="00CC00"/>
                </a:gs>
                <a:gs pos="50000">
                  <a:srgbClr val="00FF99"/>
                </a:gs>
                <a:gs pos="100000">
                  <a:srgbClr val="00CC00"/>
                </a:gs>
              </a:gsLst>
              <a:lin ang="5400000" scaled="1"/>
            </a:gra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</p:grpSp>
      <p:sp>
        <p:nvSpPr>
          <p:cNvPr id="215" name="Rectangle 77"/>
          <p:cNvSpPr>
            <a:spLocks noChangeArrowheads="1"/>
          </p:cNvSpPr>
          <p:nvPr/>
        </p:nvSpPr>
        <p:spPr bwMode="auto">
          <a:xfrm>
            <a:off x="755576" y="4551527"/>
            <a:ext cx="4968552" cy="1541769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但需对照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几个视图和运用正投影原理进行阅读，才能想象出物体的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形状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，缺乏立体感。</a:t>
            </a:r>
          </a:p>
        </p:txBody>
      </p:sp>
    </p:spTree>
    <p:extLst>
      <p:ext uri="{BB962C8B-B14F-4D97-AF65-F5344CB8AC3E}">
        <p14:creationId xmlns:p14="http://schemas.microsoft.com/office/powerpoint/2010/main" val="429356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build="p"/>
      <p:bldP spid="32" grpId="0" build="p"/>
      <p:bldP spid="207" grpId="0" uiExpand="1" build="p"/>
      <p:bldP spid="2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015752" y="332656"/>
            <a:ext cx="7489205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5.1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轴测图的基本知识</a:t>
            </a:r>
          </a:p>
        </p:txBody>
      </p:sp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77"/>
          <p:cNvSpPr>
            <a:spLocks noChangeArrowheads="1"/>
          </p:cNvSpPr>
          <p:nvPr/>
        </p:nvSpPr>
        <p:spPr bwMode="auto">
          <a:xfrm>
            <a:off x="683568" y="1525141"/>
            <a:ext cx="4968552" cy="1541769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轴测图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能同时反映形体长、宽、高三个方向的形状，具有立体感强，形象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直观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;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858472" y="3699779"/>
            <a:ext cx="2833577" cy="2504244"/>
            <a:chOff x="748819" y="3861048"/>
            <a:chExt cx="3104071" cy="2647894"/>
          </a:xfrm>
        </p:grpSpPr>
        <p:sp>
          <p:nvSpPr>
            <p:cNvPr id="206" name="Rectangle 2"/>
            <p:cNvSpPr>
              <a:spLocks noChangeArrowheads="1"/>
            </p:cNvSpPr>
            <p:nvPr/>
          </p:nvSpPr>
          <p:spPr bwMode="auto">
            <a:xfrm flipV="1">
              <a:off x="748819" y="3861048"/>
              <a:ext cx="3104071" cy="264789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07" name="Group 5"/>
            <p:cNvGrpSpPr>
              <a:grpSpLocks noChangeAspect="1"/>
            </p:cNvGrpSpPr>
            <p:nvPr/>
          </p:nvGrpSpPr>
          <p:grpSpPr bwMode="auto">
            <a:xfrm>
              <a:off x="995762" y="3982412"/>
              <a:ext cx="2700687" cy="2339354"/>
              <a:chOff x="389" y="0"/>
              <a:chExt cx="4098" cy="3549"/>
            </a:xfrm>
          </p:grpSpPr>
          <p:grpSp>
            <p:nvGrpSpPr>
              <p:cNvPr id="108" name="Group 6"/>
              <p:cNvGrpSpPr>
                <a:grpSpLocks/>
              </p:cNvGrpSpPr>
              <p:nvPr/>
            </p:nvGrpSpPr>
            <p:grpSpPr bwMode="auto">
              <a:xfrm>
                <a:off x="389" y="162"/>
                <a:ext cx="4098" cy="3255"/>
                <a:chOff x="389" y="162"/>
                <a:chExt cx="4098" cy="3255"/>
              </a:xfrm>
            </p:grpSpPr>
            <p:sp>
              <p:nvSpPr>
                <p:cNvPr id="168" name="Freeform 7"/>
                <p:cNvSpPr>
                  <a:spLocks/>
                </p:cNvSpPr>
                <p:nvPr/>
              </p:nvSpPr>
              <p:spPr bwMode="auto">
                <a:xfrm>
                  <a:off x="389" y="1665"/>
                  <a:ext cx="452" cy="2"/>
                </a:xfrm>
                <a:custGeom>
                  <a:avLst/>
                  <a:gdLst>
                    <a:gd name="T0" fmla="*/ 452 w 1974"/>
                    <a:gd name="T1" fmla="*/ 0 h 2"/>
                    <a:gd name="T2" fmla="*/ 0 w 1974"/>
                    <a:gd name="T3" fmla="*/ 0 h 2"/>
                    <a:gd name="T4" fmla="*/ 0 w 1974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974"/>
                    <a:gd name="T10" fmla="*/ 0 h 2"/>
                    <a:gd name="T11" fmla="*/ 1974 w 1974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74" h="2">
                      <a:moveTo>
                        <a:pt x="1974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9" name="Freeform 8"/>
                <p:cNvSpPr>
                  <a:spLocks/>
                </p:cNvSpPr>
                <p:nvPr/>
              </p:nvSpPr>
              <p:spPr bwMode="auto">
                <a:xfrm>
                  <a:off x="389" y="1213"/>
                  <a:ext cx="2" cy="452"/>
                </a:xfrm>
                <a:custGeom>
                  <a:avLst/>
                  <a:gdLst>
                    <a:gd name="T0" fmla="*/ 0 w 1"/>
                    <a:gd name="T1" fmla="*/ 452 h 1976"/>
                    <a:gd name="T2" fmla="*/ 0 w 1"/>
                    <a:gd name="T3" fmla="*/ 0 h 1976"/>
                    <a:gd name="T4" fmla="*/ 2 w 1"/>
                    <a:gd name="T5" fmla="*/ 0 h 1976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6"/>
                    <a:gd name="T11" fmla="*/ 1 w 1"/>
                    <a:gd name="T12" fmla="*/ 1976 h 19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6">
                      <a:moveTo>
                        <a:pt x="0" y="1976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0" name="Freeform 9"/>
                <p:cNvSpPr>
                  <a:spLocks/>
                </p:cNvSpPr>
                <p:nvPr/>
              </p:nvSpPr>
              <p:spPr bwMode="auto">
                <a:xfrm>
                  <a:off x="389" y="1213"/>
                  <a:ext cx="452" cy="3"/>
                </a:xfrm>
                <a:custGeom>
                  <a:avLst/>
                  <a:gdLst>
                    <a:gd name="T0" fmla="*/ 0 w 1975"/>
                    <a:gd name="T1" fmla="*/ 0 h 3"/>
                    <a:gd name="T2" fmla="*/ 452 w 1975"/>
                    <a:gd name="T3" fmla="*/ 0 h 3"/>
                    <a:gd name="T4" fmla="*/ 452 w 1975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975"/>
                    <a:gd name="T10" fmla="*/ 0 h 3"/>
                    <a:gd name="T11" fmla="*/ 1975 w 1975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75" h="3">
                      <a:moveTo>
                        <a:pt x="0" y="0"/>
                      </a:moveTo>
                      <a:lnTo>
                        <a:pt x="1974" y="0"/>
                      </a:lnTo>
                      <a:lnTo>
                        <a:pt x="1975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1" name="Freeform 10"/>
                <p:cNvSpPr>
                  <a:spLocks/>
                </p:cNvSpPr>
                <p:nvPr/>
              </p:nvSpPr>
              <p:spPr bwMode="auto">
                <a:xfrm>
                  <a:off x="2341" y="1213"/>
                  <a:ext cx="449" cy="3"/>
                </a:xfrm>
                <a:custGeom>
                  <a:avLst/>
                  <a:gdLst>
                    <a:gd name="T0" fmla="*/ 0 w 1975"/>
                    <a:gd name="T1" fmla="*/ 0 h 3"/>
                    <a:gd name="T2" fmla="*/ 449 w 1975"/>
                    <a:gd name="T3" fmla="*/ 0 h 3"/>
                    <a:gd name="T4" fmla="*/ 449 w 1975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975"/>
                    <a:gd name="T10" fmla="*/ 0 h 3"/>
                    <a:gd name="T11" fmla="*/ 1975 w 1975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75" h="3">
                      <a:moveTo>
                        <a:pt x="0" y="0"/>
                      </a:moveTo>
                      <a:lnTo>
                        <a:pt x="1974" y="0"/>
                      </a:lnTo>
                      <a:lnTo>
                        <a:pt x="1975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2" name="Freeform 11"/>
                <p:cNvSpPr>
                  <a:spLocks/>
                </p:cNvSpPr>
                <p:nvPr/>
              </p:nvSpPr>
              <p:spPr bwMode="auto">
                <a:xfrm>
                  <a:off x="2790" y="1213"/>
                  <a:ext cx="3" cy="452"/>
                </a:xfrm>
                <a:custGeom>
                  <a:avLst/>
                  <a:gdLst>
                    <a:gd name="T0" fmla="*/ 0 w 1"/>
                    <a:gd name="T1" fmla="*/ 452 h 1976"/>
                    <a:gd name="T2" fmla="*/ 0 w 1"/>
                    <a:gd name="T3" fmla="*/ 0 h 1976"/>
                    <a:gd name="T4" fmla="*/ 3 w 1"/>
                    <a:gd name="T5" fmla="*/ 0 h 1976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6"/>
                    <a:gd name="T11" fmla="*/ 1 w 1"/>
                    <a:gd name="T12" fmla="*/ 1976 h 19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6">
                      <a:moveTo>
                        <a:pt x="0" y="1976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3" name="Freeform 12"/>
                <p:cNvSpPr>
                  <a:spLocks/>
                </p:cNvSpPr>
                <p:nvPr/>
              </p:nvSpPr>
              <p:spPr bwMode="auto">
                <a:xfrm>
                  <a:off x="2341" y="1665"/>
                  <a:ext cx="449" cy="2"/>
                </a:xfrm>
                <a:custGeom>
                  <a:avLst/>
                  <a:gdLst>
                    <a:gd name="T0" fmla="*/ 449 w 1974"/>
                    <a:gd name="T1" fmla="*/ 0 h 2"/>
                    <a:gd name="T2" fmla="*/ 0 w 1974"/>
                    <a:gd name="T3" fmla="*/ 0 h 2"/>
                    <a:gd name="T4" fmla="*/ 0 w 1974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974"/>
                    <a:gd name="T10" fmla="*/ 0 h 2"/>
                    <a:gd name="T11" fmla="*/ 1974 w 1974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74" h="2">
                      <a:moveTo>
                        <a:pt x="1974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4" name="Freeform 13"/>
                <p:cNvSpPr>
                  <a:spLocks/>
                </p:cNvSpPr>
                <p:nvPr/>
              </p:nvSpPr>
              <p:spPr bwMode="auto">
                <a:xfrm>
                  <a:off x="841" y="1665"/>
                  <a:ext cx="298" cy="2"/>
                </a:xfrm>
                <a:custGeom>
                  <a:avLst/>
                  <a:gdLst>
                    <a:gd name="T0" fmla="*/ 0 w 1316"/>
                    <a:gd name="T1" fmla="*/ 0 h 2"/>
                    <a:gd name="T2" fmla="*/ 298 w 1316"/>
                    <a:gd name="T3" fmla="*/ 0 h 2"/>
                    <a:gd name="T4" fmla="*/ 298 w 1316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316"/>
                    <a:gd name="T10" fmla="*/ 0 h 2"/>
                    <a:gd name="T11" fmla="*/ 1316 w 1316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16" h="2">
                      <a:moveTo>
                        <a:pt x="0" y="0"/>
                      </a:moveTo>
                      <a:lnTo>
                        <a:pt x="1315" y="0"/>
                      </a:lnTo>
                      <a:lnTo>
                        <a:pt x="1316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5" name="Freeform 14"/>
                <p:cNvSpPr>
                  <a:spLocks/>
                </p:cNvSpPr>
                <p:nvPr/>
              </p:nvSpPr>
              <p:spPr bwMode="auto">
                <a:xfrm>
                  <a:off x="841" y="1213"/>
                  <a:ext cx="1500" cy="3"/>
                </a:xfrm>
                <a:custGeom>
                  <a:avLst/>
                  <a:gdLst>
                    <a:gd name="T0" fmla="*/ 1500 w 6579"/>
                    <a:gd name="T1" fmla="*/ 0 h 3"/>
                    <a:gd name="T2" fmla="*/ 0 w 6579"/>
                    <a:gd name="T3" fmla="*/ 0 h 3"/>
                    <a:gd name="T4" fmla="*/ 0 w 6579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6579"/>
                    <a:gd name="T10" fmla="*/ 0 h 3"/>
                    <a:gd name="T11" fmla="*/ 6579 w 6579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579" h="3">
                      <a:moveTo>
                        <a:pt x="6579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6" name="Freeform 15"/>
                <p:cNvSpPr>
                  <a:spLocks/>
                </p:cNvSpPr>
                <p:nvPr/>
              </p:nvSpPr>
              <p:spPr bwMode="auto">
                <a:xfrm>
                  <a:off x="2040" y="1665"/>
                  <a:ext cx="301" cy="2"/>
                </a:xfrm>
                <a:custGeom>
                  <a:avLst/>
                  <a:gdLst>
                    <a:gd name="T0" fmla="*/ 0 w 1317"/>
                    <a:gd name="T1" fmla="*/ 0 h 2"/>
                    <a:gd name="T2" fmla="*/ 301 w 1317"/>
                    <a:gd name="T3" fmla="*/ 0 h 2"/>
                    <a:gd name="T4" fmla="*/ 301 w 1317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317"/>
                    <a:gd name="T10" fmla="*/ 0 h 2"/>
                    <a:gd name="T11" fmla="*/ 1317 w 1317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17" h="2">
                      <a:moveTo>
                        <a:pt x="0" y="0"/>
                      </a:moveTo>
                      <a:lnTo>
                        <a:pt x="1316" y="0"/>
                      </a:lnTo>
                      <a:lnTo>
                        <a:pt x="1317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7" name="Freeform 16"/>
                <p:cNvSpPr>
                  <a:spLocks/>
                </p:cNvSpPr>
                <p:nvPr/>
              </p:nvSpPr>
              <p:spPr bwMode="auto">
                <a:xfrm>
                  <a:off x="1139" y="1514"/>
                  <a:ext cx="901" cy="3"/>
                </a:xfrm>
                <a:custGeom>
                  <a:avLst/>
                  <a:gdLst>
                    <a:gd name="T0" fmla="*/ 0 w 3949"/>
                    <a:gd name="T1" fmla="*/ 0 h 3"/>
                    <a:gd name="T2" fmla="*/ 901 w 3949"/>
                    <a:gd name="T3" fmla="*/ 0 h 3"/>
                    <a:gd name="T4" fmla="*/ 901 w 3949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3949"/>
                    <a:gd name="T10" fmla="*/ 0 h 3"/>
                    <a:gd name="T11" fmla="*/ 3949 w 3949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49" h="3">
                      <a:moveTo>
                        <a:pt x="0" y="0"/>
                      </a:moveTo>
                      <a:lnTo>
                        <a:pt x="3948" y="0"/>
                      </a:lnTo>
                      <a:lnTo>
                        <a:pt x="3949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8" name="Freeform 17"/>
                <p:cNvSpPr>
                  <a:spLocks/>
                </p:cNvSpPr>
                <p:nvPr/>
              </p:nvSpPr>
              <p:spPr bwMode="auto">
                <a:xfrm>
                  <a:off x="1139" y="1514"/>
                  <a:ext cx="3" cy="151"/>
                </a:xfrm>
                <a:custGeom>
                  <a:avLst/>
                  <a:gdLst>
                    <a:gd name="T0" fmla="*/ 0 w 1"/>
                    <a:gd name="T1" fmla="*/ 151 h 659"/>
                    <a:gd name="T2" fmla="*/ 0 w 1"/>
                    <a:gd name="T3" fmla="*/ 0 h 659"/>
                    <a:gd name="T4" fmla="*/ 3 w 1"/>
                    <a:gd name="T5" fmla="*/ 0 h 65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659"/>
                    <a:gd name="T11" fmla="*/ 1 w 1"/>
                    <a:gd name="T12" fmla="*/ 659 h 65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659">
                      <a:moveTo>
                        <a:pt x="0" y="659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9" name="Freeform 18"/>
                <p:cNvSpPr>
                  <a:spLocks/>
                </p:cNvSpPr>
                <p:nvPr/>
              </p:nvSpPr>
              <p:spPr bwMode="auto">
                <a:xfrm>
                  <a:off x="2040" y="1514"/>
                  <a:ext cx="2" cy="151"/>
                </a:xfrm>
                <a:custGeom>
                  <a:avLst/>
                  <a:gdLst>
                    <a:gd name="T0" fmla="*/ 0 w 1"/>
                    <a:gd name="T1" fmla="*/ 0 h 659"/>
                    <a:gd name="T2" fmla="*/ 0 w 1"/>
                    <a:gd name="T3" fmla="*/ 151 h 659"/>
                    <a:gd name="T4" fmla="*/ 2 w 1"/>
                    <a:gd name="T5" fmla="*/ 151 h 65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659"/>
                    <a:gd name="T11" fmla="*/ 1 w 1"/>
                    <a:gd name="T12" fmla="*/ 659 h 65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659">
                      <a:moveTo>
                        <a:pt x="0" y="0"/>
                      </a:moveTo>
                      <a:lnTo>
                        <a:pt x="0" y="659"/>
                      </a:lnTo>
                      <a:lnTo>
                        <a:pt x="1" y="659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0" name="Freeform 19"/>
                <p:cNvSpPr>
                  <a:spLocks/>
                </p:cNvSpPr>
                <p:nvPr/>
              </p:nvSpPr>
              <p:spPr bwMode="auto">
                <a:xfrm>
                  <a:off x="2191" y="764"/>
                  <a:ext cx="2" cy="449"/>
                </a:xfrm>
                <a:custGeom>
                  <a:avLst/>
                  <a:gdLst>
                    <a:gd name="T0" fmla="*/ 0 w 1"/>
                    <a:gd name="T1" fmla="*/ 0 h 1975"/>
                    <a:gd name="T2" fmla="*/ 0 w 1"/>
                    <a:gd name="T3" fmla="*/ 449 h 1975"/>
                    <a:gd name="T4" fmla="*/ 2 w 1"/>
                    <a:gd name="T5" fmla="*/ 449 h 197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5"/>
                    <a:gd name="T11" fmla="*/ 1 w 1"/>
                    <a:gd name="T12" fmla="*/ 1975 h 197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5">
                      <a:moveTo>
                        <a:pt x="0" y="0"/>
                      </a:moveTo>
                      <a:lnTo>
                        <a:pt x="0" y="1975"/>
                      </a:lnTo>
                      <a:lnTo>
                        <a:pt x="1" y="1975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1" name="Freeform 20"/>
                <p:cNvSpPr>
                  <a:spLocks/>
                </p:cNvSpPr>
                <p:nvPr/>
              </p:nvSpPr>
              <p:spPr bwMode="auto">
                <a:xfrm>
                  <a:off x="989" y="162"/>
                  <a:ext cx="1202" cy="602"/>
                </a:xfrm>
                <a:custGeom>
                  <a:avLst/>
                  <a:gdLst>
                    <a:gd name="T0" fmla="*/ 1202 w 5264"/>
                    <a:gd name="T1" fmla="*/ 602 h 2635"/>
                    <a:gd name="T2" fmla="*/ 1173 w 5264"/>
                    <a:gd name="T3" fmla="*/ 416 h 2635"/>
                    <a:gd name="T4" fmla="*/ 1087 w 5264"/>
                    <a:gd name="T5" fmla="*/ 248 h 2635"/>
                    <a:gd name="T6" fmla="*/ 954 w 5264"/>
                    <a:gd name="T7" fmla="*/ 115 h 2635"/>
                    <a:gd name="T8" fmla="*/ 787 w 5264"/>
                    <a:gd name="T9" fmla="*/ 29 h 2635"/>
                    <a:gd name="T10" fmla="*/ 601 w 5264"/>
                    <a:gd name="T11" fmla="*/ 0 h 2635"/>
                    <a:gd name="T12" fmla="*/ 415 w 5264"/>
                    <a:gd name="T13" fmla="*/ 29 h 2635"/>
                    <a:gd name="T14" fmla="*/ 248 w 5264"/>
                    <a:gd name="T15" fmla="*/ 115 h 2635"/>
                    <a:gd name="T16" fmla="*/ 115 w 5264"/>
                    <a:gd name="T17" fmla="*/ 248 h 2635"/>
                    <a:gd name="T18" fmla="*/ 30 w 5264"/>
                    <a:gd name="T19" fmla="*/ 416 h 2635"/>
                    <a:gd name="T20" fmla="*/ 0 w 5264"/>
                    <a:gd name="T21" fmla="*/ 602 h 2635"/>
                    <a:gd name="T22" fmla="*/ 0 w 5264"/>
                    <a:gd name="T23" fmla="*/ 602 h 263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264"/>
                    <a:gd name="T37" fmla="*/ 0 h 2635"/>
                    <a:gd name="T38" fmla="*/ 5264 w 5264"/>
                    <a:gd name="T39" fmla="*/ 2635 h 263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264" h="2635">
                      <a:moveTo>
                        <a:pt x="5264" y="2635"/>
                      </a:moveTo>
                      <a:lnTo>
                        <a:pt x="5136" y="1820"/>
                      </a:lnTo>
                      <a:lnTo>
                        <a:pt x="4761" y="1086"/>
                      </a:lnTo>
                      <a:lnTo>
                        <a:pt x="4179" y="504"/>
                      </a:lnTo>
                      <a:lnTo>
                        <a:pt x="3445" y="129"/>
                      </a:lnTo>
                      <a:lnTo>
                        <a:pt x="2632" y="0"/>
                      </a:lnTo>
                      <a:lnTo>
                        <a:pt x="1819" y="129"/>
                      </a:lnTo>
                      <a:lnTo>
                        <a:pt x="1086" y="504"/>
                      </a:lnTo>
                      <a:lnTo>
                        <a:pt x="503" y="1086"/>
                      </a:lnTo>
                      <a:lnTo>
                        <a:pt x="130" y="1820"/>
                      </a:lnTo>
                      <a:lnTo>
                        <a:pt x="0" y="2635"/>
                      </a:lnTo>
                      <a:lnTo>
                        <a:pt x="2" y="2635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" name="Freeform 21"/>
                <p:cNvSpPr>
                  <a:spLocks/>
                </p:cNvSpPr>
                <p:nvPr/>
              </p:nvSpPr>
              <p:spPr bwMode="auto">
                <a:xfrm>
                  <a:off x="989" y="764"/>
                  <a:ext cx="2" cy="449"/>
                </a:xfrm>
                <a:custGeom>
                  <a:avLst/>
                  <a:gdLst>
                    <a:gd name="T0" fmla="*/ 0 w 2"/>
                    <a:gd name="T1" fmla="*/ 449 h 1975"/>
                    <a:gd name="T2" fmla="*/ 0 w 2"/>
                    <a:gd name="T3" fmla="*/ 0 h 1975"/>
                    <a:gd name="T4" fmla="*/ 2 w 2"/>
                    <a:gd name="T5" fmla="*/ 0 h 1975"/>
                    <a:gd name="T6" fmla="*/ 0 60000 65536"/>
                    <a:gd name="T7" fmla="*/ 0 60000 65536"/>
                    <a:gd name="T8" fmla="*/ 0 60000 65536"/>
                    <a:gd name="T9" fmla="*/ 0 w 2"/>
                    <a:gd name="T10" fmla="*/ 0 h 1975"/>
                    <a:gd name="T11" fmla="*/ 2 w 2"/>
                    <a:gd name="T12" fmla="*/ 1975 h 197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" h="1975">
                      <a:moveTo>
                        <a:pt x="0" y="1975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" name="Freeform 22"/>
                <p:cNvSpPr>
                  <a:spLocks/>
                </p:cNvSpPr>
                <p:nvPr/>
              </p:nvSpPr>
              <p:spPr bwMode="auto">
                <a:xfrm>
                  <a:off x="1290" y="463"/>
                  <a:ext cx="600" cy="602"/>
                </a:xfrm>
                <a:custGeom>
                  <a:avLst/>
                  <a:gdLst>
                    <a:gd name="T0" fmla="*/ 600 w 2633"/>
                    <a:gd name="T1" fmla="*/ 301 h 2634"/>
                    <a:gd name="T2" fmla="*/ 577 w 2633"/>
                    <a:gd name="T3" fmla="*/ 186 h 2634"/>
                    <a:gd name="T4" fmla="*/ 512 w 2633"/>
                    <a:gd name="T5" fmla="*/ 88 h 2634"/>
                    <a:gd name="T6" fmla="*/ 415 w 2633"/>
                    <a:gd name="T7" fmla="*/ 23 h 2634"/>
                    <a:gd name="T8" fmla="*/ 300 w 2633"/>
                    <a:gd name="T9" fmla="*/ 0 h 2634"/>
                    <a:gd name="T10" fmla="*/ 185 w 2633"/>
                    <a:gd name="T11" fmla="*/ 23 h 2634"/>
                    <a:gd name="T12" fmla="*/ 88 w 2633"/>
                    <a:gd name="T13" fmla="*/ 88 h 2634"/>
                    <a:gd name="T14" fmla="*/ 23 w 2633"/>
                    <a:gd name="T15" fmla="*/ 186 h 2634"/>
                    <a:gd name="T16" fmla="*/ 0 w 2633"/>
                    <a:gd name="T17" fmla="*/ 301 h 2634"/>
                    <a:gd name="T18" fmla="*/ 23 w 2633"/>
                    <a:gd name="T19" fmla="*/ 416 h 2634"/>
                    <a:gd name="T20" fmla="*/ 88 w 2633"/>
                    <a:gd name="T21" fmla="*/ 514 h 2634"/>
                    <a:gd name="T22" fmla="*/ 185 w 2633"/>
                    <a:gd name="T23" fmla="*/ 579 h 2634"/>
                    <a:gd name="T24" fmla="*/ 300 w 2633"/>
                    <a:gd name="T25" fmla="*/ 602 h 2634"/>
                    <a:gd name="T26" fmla="*/ 415 w 2633"/>
                    <a:gd name="T27" fmla="*/ 579 h 2634"/>
                    <a:gd name="T28" fmla="*/ 512 w 2633"/>
                    <a:gd name="T29" fmla="*/ 514 h 2634"/>
                    <a:gd name="T30" fmla="*/ 577 w 2633"/>
                    <a:gd name="T31" fmla="*/ 416 h 2634"/>
                    <a:gd name="T32" fmla="*/ 600 w 2633"/>
                    <a:gd name="T33" fmla="*/ 301 h 2634"/>
                    <a:gd name="T34" fmla="*/ 600 w 2633"/>
                    <a:gd name="T35" fmla="*/ 301 h 263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633"/>
                    <a:gd name="T55" fmla="*/ 0 h 2634"/>
                    <a:gd name="T56" fmla="*/ 2633 w 2633"/>
                    <a:gd name="T57" fmla="*/ 2634 h 263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633" h="2634">
                      <a:moveTo>
                        <a:pt x="2632" y="1317"/>
                      </a:moveTo>
                      <a:lnTo>
                        <a:pt x="2532" y="813"/>
                      </a:lnTo>
                      <a:lnTo>
                        <a:pt x="2247" y="386"/>
                      </a:lnTo>
                      <a:lnTo>
                        <a:pt x="1820" y="100"/>
                      </a:lnTo>
                      <a:lnTo>
                        <a:pt x="1316" y="0"/>
                      </a:lnTo>
                      <a:lnTo>
                        <a:pt x="812" y="100"/>
                      </a:lnTo>
                      <a:lnTo>
                        <a:pt x="386" y="386"/>
                      </a:lnTo>
                      <a:lnTo>
                        <a:pt x="101" y="813"/>
                      </a:lnTo>
                      <a:lnTo>
                        <a:pt x="0" y="1317"/>
                      </a:lnTo>
                      <a:lnTo>
                        <a:pt x="101" y="1820"/>
                      </a:lnTo>
                      <a:lnTo>
                        <a:pt x="386" y="2248"/>
                      </a:lnTo>
                      <a:lnTo>
                        <a:pt x="812" y="2534"/>
                      </a:lnTo>
                      <a:lnTo>
                        <a:pt x="1316" y="2634"/>
                      </a:lnTo>
                      <a:lnTo>
                        <a:pt x="1820" y="2534"/>
                      </a:lnTo>
                      <a:lnTo>
                        <a:pt x="2247" y="2248"/>
                      </a:lnTo>
                      <a:lnTo>
                        <a:pt x="2532" y="1820"/>
                      </a:lnTo>
                      <a:lnTo>
                        <a:pt x="2632" y="1317"/>
                      </a:lnTo>
                      <a:lnTo>
                        <a:pt x="2633" y="1317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" name="Freeform 23"/>
                <p:cNvSpPr>
                  <a:spLocks/>
                </p:cNvSpPr>
                <p:nvPr/>
              </p:nvSpPr>
              <p:spPr bwMode="auto">
                <a:xfrm>
                  <a:off x="389" y="2212"/>
                  <a:ext cx="602" cy="3"/>
                </a:xfrm>
                <a:custGeom>
                  <a:avLst/>
                  <a:gdLst>
                    <a:gd name="T0" fmla="*/ 0 w 2633"/>
                    <a:gd name="T1" fmla="*/ 0 h 3"/>
                    <a:gd name="T2" fmla="*/ 602 w 2633"/>
                    <a:gd name="T3" fmla="*/ 0 h 3"/>
                    <a:gd name="T4" fmla="*/ 602 w 2633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2633"/>
                    <a:gd name="T10" fmla="*/ 0 h 3"/>
                    <a:gd name="T11" fmla="*/ 2633 w 2633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33" h="3">
                      <a:moveTo>
                        <a:pt x="0" y="0"/>
                      </a:moveTo>
                      <a:lnTo>
                        <a:pt x="2631" y="0"/>
                      </a:lnTo>
                      <a:lnTo>
                        <a:pt x="2633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5" name="Freeform 24"/>
                <p:cNvSpPr>
                  <a:spLocks/>
                </p:cNvSpPr>
                <p:nvPr/>
              </p:nvSpPr>
              <p:spPr bwMode="auto">
                <a:xfrm>
                  <a:off x="2191" y="2212"/>
                  <a:ext cx="599" cy="3"/>
                </a:xfrm>
                <a:custGeom>
                  <a:avLst/>
                  <a:gdLst>
                    <a:gd name="T0" fmla="*/ 0 w 2633"/>
                    <a:gd name="T1" fmla="*/ 0 h 3"/>
                    <a:gd name="T2" fmla="*/ 599 w 2633"/>
                    <a:gd name="T3" fmla="*/ 0 h 3"/>
                    <a:gd name="T4" fmla="*/ 599 w 2633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2633"/>
                    <a:gd name="T10" fmla="*/ 0 h 3"/>
                    <a:gd name="T11" fmla="*/ 2633 w 2633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33" h="3">
                      <a:moveTo>
                        <a:pt x="0" y="0"/>
                      </a:moveTo>
                      <a:lnTo>
                        <a:pt x="2632" y="0"/>
                      </a:lnTo>
                      <a:lnTo>
                        <a:pt x="2633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6" name="Freeform 25"/>
                <p:cNvSpPr>
                  <a:spLocks/>
                </p:cNvSpPr>
                <p:nvPr/>
              </p:nvSpPr>
              <p:spPr bwMode="auto">
                <a:xfrm>
                  <a:off x="389" y="2212"/>
                  <a:ext cx="2" cy="751"/>
                </a:xfrm>
                <a:custGeom>
                  <a:avLst/>
                  <a:gdLst>
                    <a:gd name="T0" fmla="*/ 0 w 1"/>
                    <a:gd name="T1" fmla="*/ 751 h 3293"/>
                    <a:gd name="T2" fmla="*/ 0 w 1"/>
                    <a:gd name="T3" fmla="*/ 0 h 3293"/>
                    <a:gd name="T4" fmla="*/ 2 w 1"/>
                    <a:gd name="T5" fmla="*/ 0 h 329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293"/>
                    <a:gd name="T11" fmla="*/ 1 w 1"/>
                    <a:gd name="T12" fmla="*/ 3293 h 32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293">
                      <a:moveTo>
                        <a:pt x="0" y="3293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7" name="Freeform 26"/>
                <p:cNvSpPr>
                  <a:spLocks/>
                </p:cNvSpPr>
                <p:nvPr/>
              </p:nvSpPr>
              <p:spPr bwMode="auto">
                <a:xfrm>
                  <a:off x="389" y="2963"/>
                  <a:ext cx="452" cy="451"/>
                </a:xfrm>
                <a:custGeom>
                  <a:avLst/>
                  <a:gdLst>
                    <a:gd name="T0" fmla="*/ 0 w 1975"/>
                    <a:gd name="T1" fmla="*/ 0 h 1976"/>
                    <a:gd name="T2" fmla="*/ 22 w 1975"/>
                    <a:gd name="T3" fmla="*/ 139 h 1976"/>
                    <a:gd name="T4" fmla="*/ 86 w 1975"/>
                    <a:gd name="T5" fmla="*/ 265 h 1976"/>
                    <a:gd name="T6" fmla="*/ 186 w 1975"/>
                    <a:gd name="T7" fmla="*/ 365 h 1976"/>
                    <a:gd name="T8" fmla="*/ 312 w 1975"/>
                    <a:gd name="T9" fmla="*/ 429 h 1976"/>
                    <a:gd name="T10" fmla="*/ 452 w 1975"/>
                    <a:gd name="T11" fmla="*/ 451 h 1976"/>
                    <a:gd name="T12" fmla="*/ 452 w 1975"/>
                    <a:gd name="T13" fmla="*/ 451 h 197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75"/>
                    <a:gd name="T22" fmla="*/ 0 h 1976"/>
                    <a:gd name="T23" fmla="*/ 1975 w 1975"/>
                    <a:gd name="T24" fmla="*/ 1976 h 197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75" h="1976">
                      <a:moveTo>
                        <a:pt x="0" y="0"/>
                      </a:moveTo>
                      <a:lnTo>
                        <a:pt x="96" y="610"/>
                      </a:lnTo>
                      <a:lnTo>
                        <a:pt x="376" y="1162"/>
                      </a:lnTo>
                      <a:lnTo>
                        <a:pt x="813" y="1598"/>
                      </a:lnTo>
                      <a:lnTo>
                        <a:pt x="1363" y="1880"/>
                      </a:lnTo>
                      <a:lnTo>
                        <a:pt x="1974" y="1976"/>
                      </a:lnTo>
                      <a:lnTo>
                        <a:pt x="1975" y="1976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8" name="Freeform 27"/>
                <p:cNvSpPr>
                  <a:spLocks/>
                </p:cNvSpPr>
                <p:nvPr/>
              </p:nvSpPr>
              <p:spPr bwMode="auto">
                <a:xfrm>
                  <a:off x="2341" y="2963"/>
                  <a:ext cx="449" cy="451"/>
                </a:xfrm>
                <a:custGeom>
                  <a:avLst/>
                  <a:gdLst>
                    <a:gd name="T0" fmla="*/ 0 w 1975"/>
                    <a:gd name="T1" fmla="*/ 451 h 1976"/>
                    <a:gd name="T2" fmla="*/ 139 w 1975"/>
                    <a:gd name="T3" fmla="*/ 429 h 1976"/>
                    <a:gd name="T4" fmla="*/ 264 w 1975"/>
                    <a:gd name="T5" fmla="*/ 365 h 1976"/>
                    <a:gd name="T6" fmla="*/ 363 w 1975"/>
                    <a:gd name="T7" fmla="*/ 265 h 1976"/>
                    <a:gd name="T8" fmla="*/ 427 w 1975"/>
                    <a:gd name="T9" fmla="*/ 139 h 1976"/>
                    <a:gd name="T10" fmla="*/ 449 w 1975"/>
                    <a:gd name="T11" fmla="*/ 0 h 1976"/>
                    <a:gd name="T12" fmla="*/ 449 w 1975"/>
                    <a:gd name="T13" fmla="*/ 0 h 197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75"/>
                    <a:gd name="T22" fmla="*/ 0 h 1976"/>
                    <a:gd name="T23" fmla="*/ 1975 w 1975"/>
                    <a:gd name="T24" fmla="*/ 1976 h 197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75" h="1976">
                      <a:moveTo>
                        <a:pt x="0" y="1976"/>
                      </a:moveTo>
                      <a:lnTo>
                        <a:pt x="610" y="1880"/>
                      </a:lnTo>
                      <a:lnTo>
                        <a:pt x="1161" y="1598"/>
                      </a:lnTo>
                      <a:lnTo>
                        <a:pt x="1597" y="1162"/>
                      </a:lnTo>
                      <a:lnTo>
                        <a:pt x="1877" y="610"/>
                      </a:lnTo>
                      <a:lnTo>
                        <a:pt x="1974" y="0"/>
                      </a:lnTo>
                      <a:lnTo>
                        <a:pt x="1975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9" name="Freeform 28"/>
                <p:cNvSpPr>
                  <a:spLocks/>
                </p:cNvSpPr>
                <p:nvPr/>
              </p:nvSpPr>
              <p:spPr bwMode="auto">
                <a:xfrm>
                  <a:off x="2790" y="2212"/>
                  <a:ext cx="3" cy="751"/>
                </a:xfrm>
                <a:custGeom>
                  <a:avLst/>
                  <a:gdLst>
                    <a:gd name="T0" fmla="*/ 0 w 1"/>
                    <a:gd name="T1" fmla="*/ 0 h 3293"/>
                    <a:gd name="T2" fmla="*/ 0 w 1"/>
                    <a:gd name="T3" fmla="*/ 751 h 3293"/>
                    <a:gd name="T4" fmla="*/ 3 w 1"/>
                    <a:gd name="T5" fmla="*/ 751 h 329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293"/>
                    <a:gd name="T11" fmla="*/ 1 w 1"/>
                    <a:gd name="T12" fmla="*/ 3293 h 32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293">
                      <a:moveTo>
                        <a:pt x="0" y="0"/>
                      </a:moveTo>
                      <a:lnTo>
                        <a:pt x="0" y="3293"/>
                      </a:lnTo>
                      <a:lnTo>
                        <a:pt x="1" y="3293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0" name="Freeform 29"/>
                <p:cNvSpPr>
                  <a:spLocks/>
                </p:cNvSpPr>
                <p:nvPr/>
              </p:nvSpPr>
              <p:spPr bwMode="auto">
                <a:xfrm>
                  <a:off x="841" y="3414"/>
                  <a:ext cx="1500" cy="3"/>
                </a:xfrm>
                <a:custGeom>
                  <a:avLst/>
                  <a:gdLst>
                    <a:gd name="T0" fmla="*/ 1500 w 6579"/>
                    <a:gd name="T1" fmla="*/ 0 h 3"/>
                    <a:gd name="T2" fmla="*/ 0 w 6579"/>
                    <a:gd name="T3" fmla="*/ 0 h 3"/>
                    <a:gd name="T4" fmla="*/ 0 w 6579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6579"/>
                    <a:gd name="T10" fmla="*/ 0 h 3"/>
                    <a:gd name="T11" fmla="*/ 6579 w 6579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579" h="3">
                      <a:moveTo>
                        <a:pt x="6579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1" name="Freeform 30"/>
                <p:cNvSpPr>
                  <a:spLocks/>
                </p:cNvSpPr>
                <p:nvPr/>
              </p:nvSpPr>
              <p:spPr bwMode="auto">
                <a:xfrm>
                  <a:off x="989" y="2212"/>
                  <a:ext cx="1202" cy="3"/>
                </a:xfrm>
                <a:custGeom>
                  <a:avLst/>
                  <a:gdLst>
                    <a:gd name="T0" fmla="*/ 0 w 5265"/>
                    <a:gd name="T1" fmla="*/ 0 h 3"/>
                    <a:gd name="T2" fmla="*/ 1202 w 5265"/>
                    <a:gd name="T3" fmla="*/ 0 h 3"/>
                    <a:gd name="T4" fmla="*/ 1202 w 5265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5265"/>
                    <a:gd name="T10" fmla="*/ 0 h 3"/>
                    <a:gd name="T11" fmla="*/ 5265 w 5265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265" h="3">
                      <a:moveTo>
                        <a:pt x="0" y="0"/>
                      </a:moveTo>
                      <a:lnTo>
                        <a:pt x="5264" y="0"/>
                      </a:lnTo>
                      <a:lnTo>
                        <a:pt x="5265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2" name="Freeform 31"/>
                <p:cNvSpPr>
                  <a:spLocks/>
                </p:cNvSpPr>
                <p:nvPr/>
              </p:nvSpPr>
              <p:spPr bwMode="auto">
                <a:xfrm>
                  <a:off x="2191" y="2212"/>
                  <a:ext cx="2" cy="602"/>
                </a:xfrm>
                <a:custGeom>
                  <a:avLst/>
                  <a:gdLst>
                    <a:gd name="T0" fmla="*/ 0 w 1"/>
                    <a:gd name="T1" fmla="*/ 0 h 2635"/>
                    <a:gd name="T2" fmla="*/ 0 w 1"/>
                    <a:gd name="T3" fmla="*/ 602 h 2635"/>
                    <a:gd name="T4" fmla="*/ 2 w 1"/>
                    <a:gd name="T5" fmla="*/ 602 h 263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635"/>
                    <a:gd name="T11" fmla="*/ 1 w 1"/>
                    <a:gd name="T12" fmla="*/ 2635 h 26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635">
                      <a:moveTo>
                        <a:pt x="0" y="0"/>
                      </a:moveTo>
                      <a:lnTo>
                        <a:pt x="0" y="2635"/>
                      </a:lnTo>
                      <a:lnTo>
                        <a:pt x="1" y="2635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3" name="Freeform 32"/>
                <p:cNvSpPr>
                  <a:spLocks/>
                </p:cNvSpPr>
                <p:nvPr/>
              </p:nvSpPr>
              <p:spPr bwMode="auto">
                <a:xfrm>
                  <a:off x="989" y="2814"/>
                  <a:ext cx="1202" cy="3"/>
                </a:xfrm>
                <a:custGeom>
                  <a:avLst/>
                  <a:gdLst>
                    <a:gd name="T0" fmla="*/ 1202 w 5264"/>
                    <a:gd name="T1" fmla="*/ 0 h 3"/>
                    <a:gd name="T2" fmla="*/ 0 w 5264"/>
                    <a:gd name="T3" fmla="*/ 0 h 3"/>
                    <a:gd name="T4" fmla="*/ 0 w 5264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5264"/>
                    <a:gd name="T10" fmla="*/ 0 h 3"/>
                    <a:gd name="T11" fmla="*/ 5264 w 5264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264" h="3">
                      <a:moveTo>
                        <a:pt x="5264" y="0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4" name="Freeform 33"/>
                <p:cNvSpPr>
                  <a:spLocks/>
                </p:cNvSpPr>
                <p:nvPr/>
              </p:nvSpPr>
              <p:spPr bwMode="auto">
                <a:xfrm>
                  <a:off x="989" y="2212"/>
                  <a:ext cx="2" cy="602"/>
                </a:xfrm>
                <a:custGeom>
                  <a:avLst/>
                  <a:gdLst>
                    <a:gd name="T0" fmla="*/ 0 w 2"/>
                    <a:gd name="T1" fmla="*/ 0 h 2635"/>
                    <a:gd name="T2" fmla="*/ 0 w 2"/>
                    <a:gd name="T3" fmla="*/ 602 h 2635"/>
                    <a:gd name="T4" fmla="*/ 2 w 2"/>
                    <a:gd name="T5" fmla="*/ 602 h 2635"/>
                    <a:gd name="T6" fmla="*/ 0 60000 65536"/>
                    <a:gd name="T7" fmla="*/ 0 60000 65536"/>
                    <a:gd name="T8" fmla="*/ 0 60000 65536"/>
                    <a:gd name="T9" fmla="*/ 0 w 2"/>
                    <a:gd name="T10" fmla="*/ 0 h 2635"/>
                    <a:gd name="T11" fmla="*/ 2 w 2"/>
                    <a:gd name="T12" fmla="*/ 2635 h 26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" h="2635">
                      <a:moveTo>
                        <a:pt x="0" y="0"/>
                      </a:moveTo>
                      <a:lnTo>
                        <a:pt x="0" y="2635"/>
                      </a:lnTo>
                      <a:lnTo>
                        <a:pt x="2" y="2635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5" name="Freeform 34"/>
                <p:cNvSpPr>
                  <a:spLocks/>
                </p:cNvSpPr>
                <p:nvPr/>
              </p:nvSpPr>
              <p:spPr bwMode="auto">
                <a:xfrm>
                  <a:off x="3283" y="1665"/>
                  <a:ext cx="753" cy="2"/>
                </a:xfrm>
                <a:custGeom>
                  <a:avLst/>
                  <a:gdLst>
                    <a:gd name="T0" fmla="*/ 0 w 3292"/>
                    <a:gd name="T1" fmla="*/ 0 h 2"/>
                    <a:gd name="T2" fmla="*/ 753 w 3292"/>
                    <a:gd name="T3" fmla="*/ 0 h 2"/>
                    <a:gd name="T4" fmla="*/ 753 w 3292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3292"/>
                    <a:gd name="T10" fmla="*/ 0 h 2"/>
                    <a:gd name="T11" fmla="*/ 3292 w 3292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292" h="2">
                      <a:moveTo>
                        <a:pt x="0" y="0"/>
                      </a:moveTo>
                      <a:lnTo>
                        <a:pt x="3290" y="0"/>
                      </a:lnTo>
                      <a:lnTo>
                        <a:pt x="3292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6" name="Freeform 35"/>
                <p:cNvSpPr>
                  <a:spLocks/>
                </p:cNvSpPr>
                <p:nvPr/>
              </p:nvSpPr>
              <p:spPr bwMode="auto">
                <a:xfrm>
                  <a:off x="3283" y="1213"/>
                  <a:ext cx="2" cy="452"/>
                </a:xfrm>
                <a:custGeom>
                  <a:avLst/>
                  <a:gdLst>
                    <a:gd name="T0" fmla="*/ 0 w 1"/>
                    <a:gd name="T1" fmla="*/ 452 h 1976"/>
                    <a:gd name="T2" fmla="*/ 0 w 1"/>
                    <a:gd name="T3" fmla="*/ 0 h 1976"/>
                    <a:gd name="T4" fmla="*/ 2 w 1"/>
                    <a:gd name="T5" fmla="*/ 0 h 1976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6"/>
                    <a:gd name="T11" fmla="*/ 1 w 1"/>
                    <a:gd name="T12" fmla="*/ 1976 h 19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6">
                      <a:moveTo>
                        <a:pt x="0" y="1976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7" name="Freeform 36"/>
                <p:cNvSpPr>
                  <a:spLocks/>
                </p:cNvSpPr>
                <p:nvPr/>
              </p:nvSpPr>
              <p:spPr bwMode="auto">
                <a:xfrm>
                  <a:off x="3283" y="1213"/>
                  <a:ext cx="750" cy="3"/>
                </a:xfrm>
                <a:custGeom>
                  <a:avLst/>
                  <a:gdLst>
                    <a:gd name="T0" fmla="*/ 750 w 3290"/>
                    <a:gd name="T1" fmla="*/ 0 h 3"/>
                    <a:gd name="T2" fmla="*/ 0 w 3290"/>
                    <a:gd name="T3" fmla="*/ 0 h 3"/>
                    <a:gd name="T4" fmla="*/ 0 w 3290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3290"/>
                    <a:gd name="T10" fmla="*/ 0 h 3"/>
                    <a:gd name="T11" fmla="*/ 3290 w 3290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290" h="3">
                      <a:moveTo>
                        <a:pt x="3290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8" name="Freeform 37"/>
                <p:cNvSpPr>
                  <a:spLocks/>
                </p:cNvSpPr>
                <p:nvPr/>
              </p:nvSpPr>
              <p:spPr bwMode="auto">
                <a:xfrm>
                  <a:off x="4033" y="1665"/>
                  <a:ext cx="452" cy="2"/>
                </a:xfrm>
                <a:custGeom>
                  <a:avLst/>
                  <a:gdLst>
                    <a:gd name="T0" fmla="*/ 452 w 1974"/>
                    <a:gd name="T1" fmla="*/ 0 h 2"/>
                    <a:gd name="T2" fmla="*/ 0 w 1974"/>
                    <a:gd name="T3" fmla="*/ 0 h 2"/>
                    <a:gd name="T4" fmla="*/ 0 w 1974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1974"/>
                    <a:gd name="T10" fmla="*/ 0 h 2"/>
                    <a:gd name="T11" fmla="*/ 1974 w 1974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74" h="2">
                      <a:moveTo>
                        <a:pt x="1974" y="0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9" name="Freeform 38"/>
                <p:cNvSpPr>
                  <a:spLocks/>
                </p:cNvSpPr>
                <p:nvPr/>
              </p:nvSpPr>
              <p:spPr bwMode="auto">
                <a:xfrm>
                  <a:off x="4033" y="1213"/>
                  <a:ext cx="452" cy="3"/>
                </a:xfrm>
                <a:custGeom>
                  <a:avLst/>
                  <a:gdLst>
                    <a:gd name="T0" fmla="*/ 0 w 1975"/>
                    <a:gd name="T1" fmla="*/ 0 h 3"/>
                    <a:gd name="T2" fmla="*/ 452 w 1975"/>
                    <a:gd name="T3" fmla="*/ 0 h 3"/>
                    <a:gd name="T4" fmla="*/ 452 w 1975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975"/>
                    <a:gd name="T10" fmla="*/ 0 h 3"/>
                    <a:gd name="T11" fmla="*/ 1975 w 1975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75" h="3">
                      <a:moveTo>
                        <a:pt x="0" y="0"/>
                      </a:moveTo>
                      <a:lnTo>
                        <a:pt x="1974" y="0"/>
                      </a:lnTo>
                      <a:lnTo>
                        <a:pt x="1975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0" name="Freeform 39"/>
                <p:cNvSpPr>
                  <a:spLocks/>
                </p:cNvSpPr>
                <p:nvPr/>
              </p:nvSpPr>
              <p:spPr bwMode="auto">
                <a:xfrm>
                  <a:off x="4485" y="1213"/>
                  <a:ext cx="2" cy="452"/>
                </a:xfrm>
                <a:custGeom>
                  <a:avLst/>
                  <a:gdLst>
                    <a:gd name="T0" fmla="*/ 0 w 1"/>
                    <a:gd name="T1" fmla="*/ 452 h 1976"/>
                    <a:gd name="T2" fmla="*/ 0 w 1"/>
                    <a:gd name="T3" fmla="*/ 0 h 1976"/>
                    <a:gd name="T4" fmla="*/ 2 w 1"/>
                    <a:gd name="T5" fmla="*/ 0 h 1976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6"/>
                    <a:gd name="T11" fmla="*/ 1 w 1"/>
                    <a:gd name="T12" fmla="*/ 1976 h 19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6">
                      <a:moveTo>
                        <a:pt x="0" y="1976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1" name="Freeform 40"/>
                <p:cNvSpPr>
                  <a:spLocks/>
                </p:cNvSpPr>
                <p:nvPr/>
              </p:nvSpPr>
              <p:spPr bwMode="auto">
                <a:xfrm>
                  <a:off x="3283" y="162"/>
                  <a:ext cx="2" cy="602"/>
                </a:xfrm>
                <a:custGeom>
                  <a:avLst/>
                  <a:gdLst>
                    <a:gd name="T0" fmla="*/ 0 w 1"/>
                    <a:gd name="T1" fmla="*/ 602 h 2635"/>
                    <a:gd name="T2" fmla="*/ 0 w 1"/>
                    <a:gd name="T3" fmla="*/ 0 h 2635"/>
                    <a:gd name="T4" fmla="*/ 2 w 1"/>
                    <a:gd name="T5" fmla="*/ 0 h 263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635"/>
                    <a:gd name="T11" fmla="*/ 1 w 1"/>
                    <a:gd name="T12" fmla="*/ 2635 h 26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635">
                      <a:moveTo>
                        <a:pt x="0" y="2635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2" name="Freeform 41"/>
                <p:cNvSpPr>
                  <a:spLocks/>
                </p:cNvSpPr>
                <p:nvPr/>
              </p:nvSpPr>
              <p:spPr bwMode="auto">
                <a:xfrm>
                  <a:off x="3885" y="162"/>
                  <a:ext cx="2" cy="602"/>
                </a:xfrm>
                <a:custGeom>
                  <a:avLst/>
                  <a:gdLst>
                    <a:gd name="T0" fmla="*/ 0 w 1"/>
                    <a:gd name="T1" fmla="*/ 0 h 2635"/>
                    <a:gd name="T2" fmla="*/ 0 w 1"/>
                    <a:gd name="T3" fmla="*/ 602 h 2635"/>
                    <a:gd name="T4" fmla="*/ 2 w 1"/>
                    <a:gd name="T5" fmla="*/ 602 h 263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635"/>
                    <a:gd name="T11" fmla="*/ 1 w 1"/>
                    <a:gd name="T12" fmla="*/ 2635 h 26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635">
                      <a:moveTo>
                        <a:pt x="0" y="0"/>
                      </a:moveTo>
                      <a:lnTo>
                        <a:pt x="0" y="2635"/>
                      </a:lnTo>
                      <a:lnTo>
                        <a:pt x="1" y="2635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3" name="Freeform 42"/>
                <p:cNvSpPr>
                  <a:spLocks/>
                </p:cNvSpPr>
                <p:nvPr/>
              </p:nvSpPr>
              <p:spPr bwMode="auto">
                <a:xfrm>
                  <a:off x="3283" y="764"/>
                  <a:ext cx="2" cy="449"/>
                </a:xfrm>
                <a:custGeom>
                  <a:avLst/>
                  <a:gdLst>
                    <a:gd name="T0" fmla="*/ 0 w 1"/>
                    <a:gd name="T1" fmla="*/ 0 h 1975"/>
                    <a:gd name="T2" fmla="*/ 0 w 1"/>
                    <a:gd name="T3" fmla="*/ 449 h 1975"/>
                    <a:gd name="T4" fmla="*/ 2 w 1"/>
                    <a:gd name="T5" fmla="*/ 449 h 197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5"/>
                    <a:gd name="T11" fmla="*/ 1 w 1"/>
                    <a:gd name="T12" fmla="*/ 1975 h 197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5">
                      <a:moveTo>
                        <a:pt x="0" y="0"/>
                      </a:moveTo>
                      <a:lnTo>
                        <a:pt x="0" y="1975"/>
                      </a:lnTo>
                      <a:lnTo>
                        <a:pt x="1" y="1975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4" name="Freeform 43"/>
                <p:cNvSpPr>
                  <a:spLocks/>
                </p:cNvSpPr>
                <p:nvPr/>
              </p:nvSpPr>
              <p:spPr bwMode="auto">
                <a:xfrm>
                  <a:off x="3885" y="764"/>
                  <a:ext cx="2" cy="449"/>
                </a:xfrm>
                <a:custGeom>
                  <a:avLst/>
                  <a:gdLst>
                    <a:gd name="T0" fmla="*/ 0 w 1"/>
                    <a:gd name="T1" fmla="*/ 449 h 1975"/>
                    <a:gd name="T2" fmla="*/ 0 w 1"/>
                    <a:gd name="T3" fmla="*/ 0 h 1975"/>
                    <a:gd name="T4" fmla="*/ 2 w 1"/>
                    <a:gd name="T5" fmla="*/ 0 h 197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975"/>
                    <a:gd name="T11" fmla="*/ 1 w 1"/>
                    <a:gd name="T12" fmla="*/ 1975 h 197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975">
                      <a:moveTo>
                        <a:pt x="0" y="1975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5" name="Freeform 44"/>
                <p:cNvSpPr>
                  <a:spLocks/>
                </p:cNvSpPr>
                <p:nvPr/>
              </p:nvSpPr>
              <p:spPr bwMode="auto">
                <a:xfrm>
                  <a:off x="3283" y="162"/>
                  <a:ext cx="602" cy="2"/>
                </a:xfrm>
                <a:custGeom>
                  <a:avLst/>
                  <a:gdLst>
                    <a:gd name="T0" fmla="*/ 602 w 2633"/>
                    <a:gd name="T1" fmla="*/ 0 h 2"/>
                    <a:gd name="T2" fmla="*/ 0 w 2633"/>
                    <a:gd name="T3" fmla="*/ 0 h 2"/>
                    <a:gd name="T4" fmla="*/ 0 w 2633"/>
                    <a:gd name="T5" fmla="*/ 0 h 2"/>
                    <a:gd name="T6" fmla="*/ 0 60000 65536"/>
                    <a:gd name="T7" fmla="*/ 0 60000 65536"/>
                    <a:gd name="T8" fmla="*/ 0 60000 65536"/>
                    <a:gd name="T9" fmla="*/ 0 w 2633"/>
                    <a:gd name="T10" fmla="*/ 0 h 2"/>
                    <a:gd name="T11" fmla="*/ 2633 w 2633"/>
                    <a:gd name="T12" fmla="*/ 2 h 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33" h="2">
                      <a:moveTo>
                        <a:pt x="2633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9" name="Group 45"/>
              <p:cNvGrpSpPr>
                <a:grpSpLocks/>
              </p:cNvGrpSpPr>
              <p:nvPr/>
            </p:nvGrpSpPr>
            <p:grpSpPr bwMode="auto">
              <a:xfrm>
                <a:off x="1139" y="463"/>
                <a:ext cx="3346" cy="2951"/>
                <a:chOff x="2023" y="1325"/>
                <a:chExt cx="1467" cy="1294"/>
              </a:xfrm>
            </p:grpSpPr>
            <p:sp>
              <p:nvSpPr>
                <p:cNvPr id="121" name="Freeform 46"/>
                <p:cNvSpPr>
                  <a:spLocks/>
                </p:cNvSpPr>
                <p:nvPr/>
              </p:nvSpPr>
              <p:spPr bwMode="auto">
                <a:xfrm>
                  <a:off x="2023" y="2092"/>
                  <a:ext cx="1" cy="34"/>
                </a:xfrm>
                <a:custGeom>
                  <a:avLst/>
                  <a:gdLst>
                    <a:gd name="T0" fmla="*/ 0 w 1"/>
                    <a:gd name="T1" fmla="*/ 0 h 335"/>
                    <a:gd name="T2" fmla="*/ 0 w 1"/>
                    <a:gd name="T3" fmla="*/ 34 h 335"/>
                    <a:gd name="T4" fmla="*/ 1 w 1"/>
                    <a:gd name="T5" fmla="*/ 34 h 33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35"/>
                    <a:gd name="T11" fmla="*/ 1 w 1"/>
                    <a:gd name="T12" fmla="*/ 335 h 3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35">
                      <a:moveTo>
                        <a:pt x="0" y="0"/>
                      </a:moveTo>
                      <a:lnTo>
                        <a:pt x="0" y="335"/>
                      </a:lnTo>
                      <a:lnTo>
                        <a:pt x="1" y="335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2" name="Freeform 47"/>
                <p:cNvSpPr>
                  <a:spLocks/>
                </p:cNvSpPr>
                <p:nvPr/>
              </p:nvSpPr>
              <p:spPr bwMode="auto">
                <a:xfrm>
                  <a:off x="2023" y="2146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3" name="Freeform 48"/>
                <p:cNvSpPr>
                  <a:spLocks/>
                </p:cNvSpPr>
                <p:nvPr/>
              </p:nvSpPr>
              <p:spPr bwMode="auto">
                <a:xfrm>
                  <a:off x="2023" y="2209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4" name="Freeform 49"/>
                <p:cNvSpPr>
                  <a:spLocks/>
                </p:cNvSpPr>
                <p:nvPr/>
              </p:nvSpPr>
              <p:spPr bwMode="auto">
                <a:xfrm>
                  <a:off x="2023" y="2272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5" name="Freeform 50"/>
                <p:cNvSpPr>
                  <a:spLocks/>
                </p:cNvSpPr>
                <p:nvPr/>
              </p:nvSpPr>
              <p:spPr bwMode="auto">
                <a:xfrm>
                  <a:off x="2023" y="2335"/>
                  <a:ext cx="1" cy="42"/>
                </a:xfrm>
                <a:custGeom>
                  <a:avLst/>
                  <a:gdLst>
                    <a:gd name="T0" fmla="*/ 0 w 1"/>
                    <a:gd name="T1" fmla="*/ 0 h 419"/>
                    <a:gd name="T2" fmla="*/ 0 w 1"/>
                    <a:gd name="T3" fmla="*/ 42 h 419"/>
                    <a:gd name="T4" fmla="*/ 1 w 1"/>
                    <a:gd name="T5" fmla="*/ 42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0"/>
                      </a:moveTo>
                      <a:lnTo>
                        <a:pt x="0" y="419"/>
                      </a:lnTo>
                      <a:lnTo>
                        <a:pt x="1" y="419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6" name="Freeform 51"/>
                <p:cNvSpPr>
                  <a:spLocks/>
                </p:cNvSpPr>
                <p:nvPr/>
              </p:nvSpPr>
              <p:spPr bwMode="auto">
                <a:xfrm>
                  <a:off x="2023" y="2397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7" name="Freeform 52"/>
                <p:cNvSpPr>
                  <a:spLocks/>
                </p:cNvSpPr>
                <p:nvPr/>
              </p:nvSpPr>
              <p:spPr bwMode="auto">
                <a:xfrm>
                  <a:off x="2023" y="2460"/>
                  <a:ext cx="1" cy="42"/>
                </a:xfrm>
                <a:custGeom>
                  <a:avLst/>
                  <a:gdLst>
                    <a:gd name="T0" fmla="*/ 0 w 1"/>
                    <a:gd name="T1" fmla="*/ 0 h 419"/>
                    <a:gd name="T2" fmla="*/ 0 w 1"/>
                    <a:gd name="T3" fmla="*/ 42 h 419"/>
                    <a:gd name="T4" fmla="*/ 1 w 1"/>
                    <a:gd name="T5" fmla="*/ 42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0"/>
                      </a:moveTo>
                      <a:lnTo>
                        <a:pt x="0" y="419"/>
                      </a:lnTo>
                      <a:lnTo>
                        <a:pt x="1" y="419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8" name="Freeform 53"/>
                <p:cNvSpPr>
                  <a:spLocks/>
                </p:cNvSpPr>
                <p:nvPr/>
              </p:nvSpPr>
              <p:spPr bwMode="auto">
                <a:xfrm>
                  <a:off x="2023" y="2523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9" name="Freeform 54"/>
                <p:cNvSpPr>
                  <a:spLocks/>
                </p:cNvSpPr>
                <p:nvPr/>
              </p:nvSpPr>
              <p:spPr bwMode="auto">
                <a:xfrm>
                  <a:off x="2023" y="2586"/>
                  <a:ext cx="1" cy="33"/>
                </a:xfrm>
                <a:custGeom>
                  <a:avLst/>
                  <a:gdLst>
                    <a:gd name="T0" fmla="*/ 0 w 1"/>
                    <a:gd name="T1" fmla="*/ 0 h 334"/>
                    <a:gd name="T2" fmla="*/ 0 w 1"/>
                    <a:gd name="T3" fmla="*/ 33 h 334"/>
                    <a:gd name="T4" fmla="*/ 1 w 1"/>
                    <a:gd name="T5" fmla="*/ 33 h 334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34"/>
                    <a:gd name="T11" fmla="*/ 1 w 1"/>
                    <a:gd name="T12" fmla="*/ 334 h 33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34">
                      <a:moveTo>
                        <a:pt x="0" y="0"/>
                      </a:moveTo>
                      <a:lnTo>
                        <a:pt x="0" y="334"/>
                      </a:lnTo>
                      <a:lnTo>
                        <a:pt x="1" y="334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0" name="Freeform 55"/>
                <p:cNvSpPr>
                  <a:spLocks/>
                </p:cNvSpPr>
                <p:nvPr/>
              </p:nvSpPr>
              <p:spPr bwMode="auto">
                <a:xfrm>
                  <a:off x="2418" y="2092"/>
                  <a:ext cx="1" cy="34"/>
                </a:xfrm>
                <a:custGeom>
                  <a:avLst/>
                  <a:gdLst>
                    <a:gd name="T0" fmla="*/ 0 w 1"/>
                    <a:gd name="T1" fmla="*/ 0 h 335"/>
                    <a:gd name="T2" fmla="*/ 0 w 1"/>
                    <a:gd name="T3" fmla="*/ 34 h 335"/>
                    <a:gd name="T4" fmla="*/ 1 w 1"/>
                    <a:gd name="T5" fmla="*/ 34 h 33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35"/>
                    <a:gd name="T11" fmla="*/ 1 w 1"/>
                    <a:gd name="T12" fmla="*/ 335 h 3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35">
                      <a:moveTo>
                        <a:pt x="0" y="0"/>
                      </a:moveTo>
                      <a:lnTo>
                        <a:pt x="0" y="335"/>
                      </a:lnTo>
                      <a:lnTo>
                        <a:pt x="1" y="335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1" name="Freeform 56"/>
                <p:cNvSpPr>
                  <a:spLocks/>
                </p:cNvSpPr>
                <p:nvPr/>
              </p:nvSpPr>
              <p:spPr bwMode="auto">
                <a:xfrm>
                  <a:off x="2418" y="2146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2" name="Freeform 57"/>
                <p:cNvSpPr>
                  <a:spLocks/>
                </p:cNvSpPr>
                <p:nvPr/>
              </p:nvSpPr>
              <p:spPr bwMode="auto">
                <a:xfrm>
                  <a:off x="2418" y="2209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3" name="Freeform 58"/>
                <p:cNvSpPr>
                  <a:spLocks/>
                </p:cNvSpPr>
                <p:nvPr/>
              </p:nvSpPr>
              <p:spPr bwMode="auto">
                <a:xfrm>
                  <a:off x="2418" y="2272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4" name="Freeform 59"/>
                <p:cNvSpPr>
                  <a:spLocks/>
                </p:cNvSpPr>
                <p:nvPr/>
              </p:nvSpPr>
              <p:spPr bwMode="auto">
                <a:xfrm>
                  <a:off x="2418" y="2335"/>
                  <a:ext cx="1" cy="42"/>
                </a:xfrm>
                <a:custGeom>
                  <a:avLst/>
                  <a:gdLst>
                    <a:gd name="T0" fmla="*/ 0 w 1"/>
                    <a:gd name="T1" fmla="*/ 0 h 419"/>
                    <a:gd name="T2" fmla="*/ 0 w 1"/>
                    <a:gd name="T3" fmla="*/ 42 h 419"/>
                    <a:gd name="T4" fmla="*/ 1 w 1"/>
                    <a:gd name="T5" fmla="*/ 42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0"/>
                      </a:moveTo>
                      <a:lnTo>
                        <a:pt x="0" y="419"/>
                      </a:lnTo>
                      <a:lnTo>
                        <a:pt x="1" y="419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5" name="Freeform 60"/>
                <p:cNvSpPr>
                  <a:spLocks/>
                </p:cNvSpPr>
                <p:nvPr/>
              </p:nvSpPr>
              <p:spPr bwMode="auto">
                <a:xfrm>
                  <a:off x="2418" y="2397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6" name="Freeform 61"/>
                <p:cNvSpPr>
                  <a:spLocks/>
                </p:cNvSpPr>
                <p:nvPr/>
              </p:nvSpPr>
              <p:spPr bwMode="auto">
                <a:xfrm>
                  <a:off x="2418" y="2460"/>
                  <a:ext cx="1" cy="42"/>
                </a:xfrm>
                <a:custGeom>
                  <a:avLst/>
                  <a:gdLst>
                    <a:gd name="T0" fmla="*/ 0 w 1"/>
                    <a:gd name="T1" fmla="*/ 0 h 419"/>
                    <a:gd name="T2" fmla="*/ 0 w 1"/>
                    <a:gd name="T3" fmla="*/ 42 h 419"/>
                    <a:gd name="T4" fmla="*/ 1 w 1"/>
                    <a:gd name="T5" fmla="*/ 42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0"/>
                      </a:moveTo>
                      <a:lnTo>
                        <a:pt x="0" y="419"/>
                      </a:lnTo>
                      <a:lnTo>
                        <a:pt x="1" y="419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7" name="Freeform 62"/>
                <p:cNvSpPr>
                  <a:spLocks/>
                </p:cNvSpPr>
                <p:nvPr/>
              </p:nvSpPr>
              <p:spPr bwMode="auto">
                <a:xfrm>
                  <a:off x="2418" y="2523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8" name="Freeform 63"/>
                <p:cNvSpPr>
                  <a:spLocks/>
                </p:cNvSpPr>
                <p:nvPr/>
              </p:nvSpPr>
              <p:spPr bwMode="auto">
                <a:xfrm>
                  <a:off x="2418" y="2586"/>
                  <a:ext cx="1" cy="33"/>
                </a:xfrm>
                <a:custGeom>
                  <a:avLst/>
                  <a:gdLst>
                    <a:gd name="T0" fmla="*/ 0 w 1"/>
                    <a:gd name="T1" fmla="*/ 0 h 334"/>
                    <a:gd name="T2" fmla="*/ 0 w 1"/>
                    <a:gd name="T3" fmla="*/ 33 h 334"/>
                    <a:gd name="T4" fmla="*/ 1 w 1"/>
                    <a:gd name="T5" fmla="*/ 33 h 334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34"/>
                    <a:gd name="T11" fmla="*/ 1 w 1"/>
                    <a:gd name="T12" fmla="*/ 334 h 33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34">
                      <a:moveTo>
                        <a:pt x="0" y="0"/>
                      </a:moveTo>
                      <a:lnTo>
                        <a:pt x="0" y="334"/>
                      </a:lnTo>
                      <a:lnTo>
                        <a:pt x="1" y="334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9" name="Freeform 64"/>
                <p:cNvSpPr>
                  <a:spLocks/>
                </p:cNvSpPr>
                <p:nvPr/>
              </p:nvSpPr>
              <p:spPr bwMode="auto">
                <a:xfrm>
                  <a:off x="2089" y="2092"/>
                  <a:ext cx="1" cy="27"/>
                </a:xfrm>
                <a:custGeom>
                  <a:avLst/>
                  <a:gdLst>
                    <a:gd name="T0" fmla="*/ 0 w 1"/>
                    <a:gd name="T1" fmla="*/ 0 h 271"/>
                    <a:gd name="T2" fmla="*/ 0 w 1"/>
                    <a:gd name="T3" fmla="*/ 27 h 271"/>
                    <a:gd name="T4" fmla="*/ 1 w 1"/>
                    <a:gd name="T5" fmla="*/ 27 h 271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71"/>
                    <a:gd name="T11" fmla="*/ 1 w 1"/>
                    <a:gd name="T12" fmla="*/ 271 h 27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71">
                      <a:moveTo>
                        <a:pt x="0" y="0"/>
                      </a:moveTo>
                      <a:lnTo>
                        <a:pt x="0" y="271"/>
                      </a:lnTo>
                      <a:lnTo>
                        <a:pt x="1" y="271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0" name="Freeform 65"/>
                <p:cNvSpPr>
                  <a:spLocks/>
                </p:cNvSpPr>
                <p:nvPr/>
              </p:nvSpPr>
              <p:spPr bwMode="auto">
                <a:xfrm>
                  <a:off x="2089" y="2140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1" name="Freeform 66"/>
                <p:cNvSpPr>
                  <a:spLocks/>
                </p:cNvSpPr>
                <p:nvPr/>
              </p:nvSpPr>
              <p:spPr bwMode="auto">
                <a:xfrm>
                  <a:off x="2089" y="2203"/>
                  <a:ext cx="1" cy="42"/>
                </a:xfrm>
                <a:custGeom>
                  <a:avLst/>
                  <a:gdLst>
                    <a:gd name="T0" fmla="*/ 0 w 1"/>
                    <a:gd name="T1" fmla="*/ 0 h 418"/>
                    <a:gd name="T2" fmla="*/ 0 w 1"/>
                    <a:gd name="T3" fmla="*/ 42 h 418"/>
                    <a:gd name="T4" fmla="*/ 1 w 1"/>
                    <a:gd name="T5" fmla="*/ 42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0"/>
                      </a:moveTo>
                      <a:lnTo>
                        <a:pt x="0" y="418"/>
                      </a:lnTo>
                      <a:lnTo>
                        <a:pt x="1" y="418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2" name="Freeform 67"/>
                <p:cNvSpPr>
                  <a:spLocks/>
                </p:cNvSpPr>
                <p:nvPr/>
              </p:nvSpPr>
              <p:spPr bwMode="auto">
                <a:xfrm>
                  <a:off x="2089" y="2266"/>
                  <a:ext cx="1" cy="42"/>
                </a:xfrm>
                <a:custGeom>
                  <a:avLst/>
                  <a:gdLst>
                    <a:gd name="T0" fmla="*/ 0 w 1"/>
                    <a:gd name="T1" fmla="*/ 0 h 419"/>
                    <a:gd name="T2" fmla="*/ 0 w 1"/>
                    <a:gd name="T3" fmla="*/ 42 h 419"/>
                    <a:gd name="T4" fmla="*/ 1 w 1"/>
                    <a:gd name="T5" fmla="*/ 42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0"/>
                      </a:moveTo>
                      <a:lnTo>
                        <a:pt x="0" y="419"/>
                      </a:lnTo>
                      <a:lnTo>
                        <a:pt x="1" y="419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3" name="Freeform 68"/>
                <p:cNvSpPr>
                  <a:spLocks/>
                </p:cNvSpPr>
                <p:nvPr/>
              </p:nvSpPr>
              <p:spPr bwMode="auto">
                <a:xfrm>
                  <a:off x="2089" y="2328"/>
                  <a:ext cx="1" cy="28"/>
                </a:xfrm>
                <a:custGeom>
                  <a:avLst/>
                  <a:gdLst>
                    <a:gd name="T0" fmla="*/ 0 w 1"/>
                    <a:gd name="T1" fmla="*/ 0 h 272"/>
                    <a:gd name="T2" fmla="*/ 0 w 1"/>
                    <a:gd name="T3" fmla="*/ 28 h 272"/>
                    <a:gd name="T4" fmla="*/ 1 w 1"/>
                    <a:gd name="T5" fmla="*/ 28 h 272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72"/>
                    <a:gd name="T11" fmla="*/ 1 w 1"/>
                    <a:gd name="T12" fmla="*/ 272 h 27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72">
                      <a:moveTo>
                        <a:pt x="0" y="0"/>
                      </a:moveTo>
                      <a:lnTo>
                        <a:pt x="0" y="272"/>
                      </a:lnTo>
                      <a:lnTo>
                        <a:pt x="1" y="272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4" name="Freeform 69"/>
                <p:cNvSpPr>
                  <a:spLocks/>
                </p:cNvSpPr>
                <p:nvPr/>
              </p:nvSpPr>
              <p:spPr bwMode="auto">
                <a:xfrm>
                  <a:off x="2352" y="2328"/>
                  <a:ext cx="1" cy="28"/>
                </a:xfrm>
                <a:custGeom>
                  <a:avLst/>
                  <a:gdLst>
                    <a:gd name="T0" fmla="*/ 0 w 1"/>
                    <a:gd name="T1" fmla="*/ 28 h 272"/>
                    <a:gd name="T2" fmla="*/ 0 w 1"/>
                    <a:gd name="T3" fmla="*/ 0 h 272"/>
                    <a:gd name="T4" fmla="*/ 1 w 1"/>
                    <a:gd name="T5" fmla="*/ 0 h 272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72"/>
                    <a:gd name="T11" fmla="*/ 1 w 1"/>
                    <a:gd name="T12" fmla="*/ 272 h 27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72">
                      <a:moveTo>
                        <a:pt x="0" y="272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5" name="Freeform 70"/>
                <p:cNvSpPr>
                  <a:spLocks/>
                </p:cNvSpPr>
                <p:nvPr/>
              </p:nvSpPr>
              <p:spPr bwMode="auto">
                <a:xfrm>
                  <a:off x="2352" y="2266"/>
                  <a:ext cx="1" cy="42"/>
                </a:xfrm>
                <a:custGeom>
                  <a:avLst/>
                  <a:gdLst>
                    <a:gd name="T0" fmla="*/ 0 w 1"/>
                    <a:gd name="T1" fmla="*/ 42 h 419"/>
                    <a:gd name="T2" fmla="*/ 0 w 1"/>
                    <a:gd name="T3" fmla="*/ 0 h 419"/>
                    <a:gd name="T4" fmla="*/ 1 w 1"/>
                    <a:gd name="T5" fmla="*/ 0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419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6" name="Freeform 71"/>
                <p:cNvSpPr>
                  <a:spLocks/>
                </p:cNvSpPr>
                <p:nvPr/>
              </p:nvSpPr>
              <p:spPr bwMode="auto">
                <a:xfrm>
                  <a:off x="2352" y="2203"/>
                  <a:ext cx="1" cy="42"/>
                </a:xfrm>
                <a:custGeom>
                  <a:avLst/>
                  <a:gdLst>
                    <a:gd name="T0" fmla="*/ 0 w 1"/>
                    <a:gd name="T1" fmla="*/ 42 h 418"/>
                    <a:gd name="T2" fmla="*/ 0 w 1"/>
                    <a:gd name="T3" fmla="*/ 0 h 418"/>
                    <a:gd name="T4" fmla="*/ 1 w 1"/>
                    <a:gd name="T5" fmla="*/ 0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418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7" name="Freeform 72"/>
                <p:cNvSpPr>
                  <a:spLocks/>
                </p:cNvSpPr>
                <p:nvPr/>
              </p:nvSpPr>
              <p:spPr bwMode="auto">
                <a:xfrm>
                  <a:off x="2352" y="2140"/>
                  <a:ext cx="1" cy="42"/>
                </a:xfrm>
                <a:custGeom>
                  <a:avLst/>
                  <a:gdLst>
                    <a:gd name="T0" fmla="*/ 0 w 1"/>
                    <a:gd name="T1" fmla="*/ 42 h 418"/>
                    <a:gd name="T2" fmla="*/ 0 w 1"/>
                    <a:gd name="T3" fmla="*/ 0 h 418"/>
                    <a:gd name="T4" fmla="*/ 1 w 1"/>
                    <a:gd name="T5" fmla="*/ 0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418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8" name="Freeform 73"/>
                <p:cNvSpPr>
                  <a:spLocks/>
                </p:cNvSpPr>
                <p:nvPr/>
              </p:nvSpPr>
              <p:spPr bwMode="auto">
                <a:xfrm>
                  <a:off x="2352" y="2092"/>
                  <a:ext cx="1" cy="27"/>
                </a:xfrm>
                <a:custGeom>
                  <a:avLst/>
                  <a:gdLst>
                    <a:gd name="T0" fmla="*/ 0 w 1"/>
                    <a:gd name="T1" fmla="*/ 27 h 271"/>
                    <a:gd name="T2" fmla="*/ 0 w 1"/>
                    <a:gd name="T3" fmla="*/ 0 h 271"/>
                    <a:gd name="T4" fmla="*/ 1 w 1"/>
                    <a:gd name="T5" fmla="*/ 0 h 271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71"/>
                    <a:gd name="T11" fmla="*/ 1 w 1"/>
                    <a:gd name="T12" fmla="*/ 271 h 27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71">
                      <a:moveTo>
                        <a:pt x="0" y="271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9" name="Freeform 74"/>
                <p:cNvSpPr>
                  <a:spLocks/>
                </p:cNvSpPr>
                <p:nvPr/>
              </p:nvSpPr>
              <p:spPr bwMode="auto">
                <a:xfrm>
                  <a:off x="2963" y="1786"/>
                  <a:ext cx="34" cy="1"/>
                </a:xfrm>
                <a:custGeom>
                  <a:avLst/>
                  <a:gdLst>
                    <a:gd name="T0" fmla="*/ 0 w 335"/>
                    <a:gd name="T1" fmla="*/ 0 h 1"/>
                    <a:gd name="T2" fmla="*/ 34 w 335"/>
                    <a:gd name="T3" fmla="*/ 0 h 1"/>
                    <a:gd name="T4" fmla="*/ 34 w 335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335"/>
                    <a:gd name="T10" fmla="*/ 0 h 1"/>
                    <a:gd name="T11" fmla="*/ 335 w 335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35" h="1">
                      <a:moveTo>
                        <a:pt x="0" y="0"/>
                      </a:moveTo>
                      <a:lnTo>
                        <a:pt x="334" y="0"/>
                      </a:lnTo>
                      <a:lnTo>
                        <a:pt x="335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0" name="Freeform 75"/>
                <p:cNvSpPr>
                  <a:spLocks/>
                </p:cNvSpPr>
                <p:nvPr/>
              </p:nvSpPr>
              <p:spPr bwMode="auto">
                <a:xfrm>
                  <a:off x="3018" y="1786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1" name="Freeform 76"/>
                <p:cNvSpPr>
                  <a:spLocks/>
                </p:cNvSpPr>
                <p:nvPr/>
              </p:nvSpPr>
              <p:spPr bwMode="auto">
                <a:xfrm>
                  <a:off x="3080" y="1786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2" name="Freeform 77"/>
                <p:cNvSpPr>
                  <a:spLocks/>
                </p:cNvSpPr>
                <p:nvPr/>
              </p:nvSpPr>
              <p:spPr bwMode="auto">
                <a:xfrm>
                  <a:off x="3143" y="1786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3" name="Freeform 78"/>
                <p:cNvSpPr>
                  <a:spLocks/>
                </p:cNvSpPr>
                <p:nvPr/>
              </p:nvSpPr>
              <p:spPr bwMode="auto">
                <a:xfrm>
                  <a:off x="3206" y="1786"/>
                  <a:ext cx="42" cy="1"/>
                </a:xfrm>
                <a:custGeom>
                  <a:avLst/>
                  <a:gdLst>
                    <a:gd name="T0" fmla="*/ 0 w 418"/>
                    <a:gd name="T1" fmla="*/ 0 h 1"/>
                    <a:gd name="T2" fmla="*/ 42 w 418"/>
                    <a:gd name="T3" fmla="*/ 0 h 1"/>
                    <a:gd name="T4" fmla="*/ 42 w 41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8"/>
                    <a:gd name="T10" fmla="*/ 0 h 1"/>
                    <a:gd name="T11" fmla="*/ 418 w 41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8" h="1">
                      <a:moveTo>
                        <a:pt x="0" y="0"/>
                      </a:moveTo>
                      <a:lnTo>
                        <a:pt x="416" y="0"/>
                      </a:lnTo>
                      <a:lnTo>
                        <a:pt x="418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4" name="Freeform 79"/>
                <p:cNvSpPr>
                  <a:spLocks/>
                </p:cNvSpPr>
                <p:nvPr/>
              </p:nvSpPr>
              <p:spPr bwMode="auto">
                <a:xfrm>
                  <a:off x="3268" y="1786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5" name="Freeform 80"/>
                <p:cNvSpPr>
                  <a:spLocks/>
                </p:cNvSpPr>
                <p:nvPr/>
              </p:nvSpPr>
              <p:spPr bwMode="auto">
                <a:xfrm>
                  <a:off x="3331" y="1786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6" name="Freeform 81"/>
                <p:cNvSpPr>
                  <a:spLocks/>
                </p:cNvSpPr>
                <p:nvPr/>
              </p:nvSpPr>
              <p:spPr bwMode="auto">
                <a:xfrm>
                  <a:off x="3394" y="1786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7" name="Freeform 82"/>
                <p:cNvSpPr>
                  <a:spLocks/>
                </p:cNvSpPr>
                <p:nvPr/>
              </p:nvSpPr>
              <p:spPr bwMode="auto">
                <a:xfrm>
                  <a:off x="3456" y="1786"/>
                  <a:ext cx="34" cy="1"/>
                </a:xfrm>
                <a:custGeom>
                  <a:avLst/>
                  <a:gdLst>
                    <a:gd name="T0" fmla="*/ 0 w 335"/>
                    <a:gd name="T1" fmla="*/ 0 h 1"/>
                    <a:gd name="T2" fmla="*/ 34 w 335"/>
                    <a:gd name="T3" fmla="*/ 0 h 1"/>
                    <a:gd name="T4" fmla="*/ 34 w 335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335"/>
                    <a:gd name="T10" fmla="*/ 0 h 1"/>
                    <a:gd name="T11" fmla="*/ 335 w 335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35" h="1">
                      <a:moveTo>
                        <a:pt x="0" y="0"/>
                      </a:moveTo>
                      <a:lnTo>
                        <a:pt x="334" y="0"/>
                      </a:lnTo>
                      <a:lnTo>
                        <a:pt x="335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8" name="Freeform 83"/>
                <p:cNvSpPr>
                  <a:spLocks/>
                </p:cNvSpPr>
                <p:nvPr/>
              </p:nvSpPr>
              <p:spPr bwMode="auto">
                <a:xfrm>
                  <a:off x="2963" y="1589"/>
                  <a:ext cx="28" cy="1"/>
                </a:xfrm>
                <a:custGeom>
                  <a:avLst/>
                  <a:gdLst>
                    <a:gd name="T0" fmla="*/ 0 w 273"/>
                    <a:gd name="T1" fmla="*/ 0 h 1"/>
                    <a:gd name="T2" fmla="*/ 28 w 273"/>
                    <a:gd name="T3" fmla="*/ 0 h 1"/>
                    <a:gd name="T4" fmla="*/ 28 w 273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73"/>
                    <a:gd name="T10" fmla="*/ 0 h 1"/>
                    <a:gd name="T11" fmla="*/ 273 w 273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73" h="1">
                      <a:moveTo>
                        <a:pt x="0" y="0"/>
                      </a:moveTo>
                      <a:lnTo>
                        <a:pt x="272" y="0"/>
                      </a:lnTo>
                      <a:lnTo>
                        <a:pt x="273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9" name="Freeform 84"/>
                <p:cNvSpPr>
                  <a:spLocks/>
                </p:cNvSpPr>
                <p:nvPr/>
              </p:nvSpPr>
              <p:spPr bwMode="auto">
                <a:xfrm>
                  <a:off x="3011" y="1589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0" name="Freeform 85"/>
                <p:cNvSpPr>
                  <a:spLocks/>
                </p:cNvSpPr>
                <p:nvPr/>
              </p:nvSpPr>
              <p:spPr bwMode="auto">
                <a:xfrm>
                  <a:off x="3074" y="1589"/>
                  <a:ext cx="42" cy="1"/>
                </a:xfrm>
                <a:custGeom>
                  <a:avLst/>
                  <a:gdLst>
                    <a:gd name="T0" fmla="*/ 0 w 418"/>
                    <a:gd name="T1" fmla="*/ 0 h 1"/>
                    <a:gd name="T2" fmla="*/ 42 w 418"/>
                    <a:gd name="T3" fmla="*/ 0 h 1"/>
                    <a:gd name="T4" fmla="*/ 42 w 41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8"/>
                    <a:gd name="T10" fmla="*/ 0 h 1"/>
                    <a:gd name="T11" fmla="*/ 418 w 41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8" h="1">
                      <a:moveTo>
                        <a:pt x="0" y="0"/>
                      </a:moveTo>
                      <a:lnTo>
                        <a:pt x="417" y="0"/>
                      </a:lnTo>
                      <a:lnTo>
                        <a:pt x="418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1" name="Freeform 86"/>
                <p:cNvSpPr>
                  <a:spLocks/>
                </p:cNvSpPr>
                <p:nvPr/>
              </p:nvSpPr>
              <p:spPr bwMode="auto">
                <a:xfrm>
                  <a:off x="3137" y="1589"/>
                  <a:ext cx="42" cy="1"/>
                </a:xfrm>
                <a:custGeom>
                  <a:avLst/>
                  <a:gdLst>
                    <a:gd name="T0" fmla="*/ 0 w 419"/>
                    <a:gd name="T1" fmla="*/ 0 h 1"/>
                    <a:gd name="T2" fmla="*/ 42 w 419"/>
                    <a:gd name="T3" fmla="*/ 0 h 1"/>
                    <a:gd name="T4" fmla="*/ 42 w 41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9"/>
                    <a:gd name="T10" fmla="*/ 0 h 1"/>
                    <a:gd name="T11" fmla="*/ 419 w 41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9" h="1">
                      <a:moveTo>
                        <a:pt x="0" y="0"/>
                      </a:moveTo>
                      <a:lnTo>
                        <a:pt x="418" y="0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2" name="Freeform 87"/>
                <p:cNvSpPr>
                  <a:spLocks/>
                </p:cNvSpPr>
                <p:nvPr/>
              </p:nvSpPr>
              <p:spPr bwMode="auto">
                <a:xfrm>
                  <a:off x="3199" y="1589"/>
                  <a:ext cx="28" cy="1"/>
                </a:xfrm>
                <a:custGeom>
                  <a:avLst/>
                  <a:gdLst>
                    <a:gd name="T0" fmla="*/ 0 w 274"/>
                    <a:gd name="T1" fmla="*/ 0 h 1"/>
                    <a:gd name="T2" fmla="*/ 28 w 274"/>
                    <a:gd name="T3" fmla="*/ 0 h 1"/>
                    <a:gd name="T4" fmla="*/ 28 w 274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74"/>
                    <a:gd name="T10" fmla="*/ 0 h 1"/>
                    <a:gd name="T11" fmla="*/ 274 w 274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74" h="1">
                      <a:moveTo>
                        <a:pt x="0" y="0"/>
                      </a:moveTo>
                      <a:lnTo>
                        <a:pt x="273" y="0"/>
                      </a:lnTo>
                      <a:lnTo>
                        <a:pt x="274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" name="Freeform 88"/>
                <p:cNvSpPr>
                  <a:spLocks/>
                </p:cNvSpPr>
                <p:nvPr/>
              </p:nvSpPr>
              <p:spPr bwMode="auto">
                <a:xfrm>
                  <a:off x="3199" y="1325"/>
                  <a:ext cx="28" cy="1"/>
                </a:xfrm>
                <a:custGeom>
                  <a:avLst/>
                  <a:gdLst>
                    <a:gd name="T0" fmla="*/ 28 w 273"/>
                    <a:gd name="T1" fmla="*/ 0 h 1"/>
                    <a:gd name="T2" fmla="*/ 0 w 273"/>
                    <a:gd name="T3" fmla="*/ 0 h 1"/>
                    <a:gd name="T4" fmla="*/ 0 w 273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73"/>
                    <a:gd name="T10" fmla="*/ 0 h 1"/>
                    <a:gd name="T11" fmla="*/ 273 w 273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73" h="1">
                      <a:moveTo>
                        <a:pt x="273" y="0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4" name="Freeform 89"/>
                <p:cNvSpPr>
                  <a:spLocks/>
                </p:cNvSpPr>
                <p:nvPr/>
              </p:nvSpPr>
              <p:spPr bwMode="auto">
                <a:xfrm>
                  <a:off x="3137" y="1325"/>
                  <a:ext cx="42" cy="1"/>
                </a:xfrm>
                <a:custGeom>
                  <a:avLst/>
                  <a:gdLst>
                    <a:gd name="T0" fmla="*/ 42 w 418"/>
                    <a:gd name="T1" fmla="*/ 0 h 1"/>
                    <a:gd name="T2" fmla="*/ 0 w 418"/>
                    <a:gd name="T3" fmla="*/ 0 h 1"/>
                    <a:gd name="T4" fmla="*/ 0 w 41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8"/>
                    <a:gd name="T10" fmla="*/ 0 h 1"/>
                    <a:gd name="T11" fmla="*/ 418 w 41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8" h="1">
                      <a:moveTo>
                        <a:pt x="418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5" name="Freeform 90"/>
                <p:cNvSpPr>
                  <a:spLocks/>
                </p:cNvSpPr>
                <p:nvPr/>
              </p:nvSpPr>
              <p:spPr bwMode="auto">
                <a:xfrm>
                  <a:off x="3074" y="1325"/>
                  <a:ext cx="42" cy="1"/>
                </a:xfrm>
                <a:custGeom>
                  <a:avLst/>
                  <a:gdLst>
                    <a:gd name="T0" fmla="*/ 42 w 417"/>
                    <a:gd name="T1" fmla="*/ 0 h 1"/>
                    <a:gd name="T2" fmla="*/ 0 w 417"/>
                    <a:gd name="T3" fmla="*/ 0 h 1"/>
                    <a:gd name="T4" fmla="*/ 0 w 417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7"/>
                    <a:gd name="T10" fmla="*/ 0 h 1"/>
                    <a:gd name="T11" fmla="*/ 417 w 417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7" h="1">
                      <a:moveTo>
                        <a:pt x="417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6" name="Freeform 91"/>
                <p:cNvSpPr>
                  <a:spLocks/>
                </p:cNvSpPr>
                <p:nvPr/>
              </p:nvSpPr>
              <p:spPr bwMode="auto">
                <a:xfrm>
                  <a:off x="3011" y="1325"/>
                  <a:ext cx="42" cy="1"/>
                </a:xfrm>
                <a:custGeom>
                  <a:avLst/>
                  <a:gdLst>
                    <a:gd name="T0" fmla="*/ 42 w 418"/>
                    <a:gd name="T1" fmla="*/ 0 h 1"/>
                    <a:gd name="T2" fmla="*/ 0 w 418"/>
                    <a:gd name="T3" fmla="*/ 0 h 1"/>
                    <a:gd name="T4" fmla="*/ 0 w 41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418"/>
                    <a:gd name="T10" fmla="*/ 0 h 1"/>
                    <a:gd name="T11" fmla="*/ 418 w 41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18" h="1">
                      <a:moveTo>
                        <a:pt x="418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7" name="Freeform 92"/>
                <p:cNvSpPr>
                  <a:spLocks/>
                </p:cNvSpPr>
                <p:nvPr/>
              </p:nvSpPr>
              <p:spPr bwMode="auto">
                <a:xfrm>
                  <a:off x="2963" y="1325"/>
                  <a:ext cx="28" cy="1"/>
                </a:xfrm>
                <a:custGeom>
                  <a:avLst/>
                  <a:gdLst>
                    <a:gd name="T0" fmla="*/ 28 w 272"/>
                    <a:gd name="T1" fmla="*/ 0 h 1"/>
                    <a:gd name="T2" fmla="*/ 0 w 272"/>
                    <a:gd name="T3" fmla="*/ 0 h 1"/>
                    <a:gd name="T4" fmla="*/ 0 w 272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72"/>
                    <a:gd name="T10" fmla="*/ 0 h 1"/>
                    <a:gd name="T11" fmla="*/ 272 w 272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72" h="1">
                      <a:moveTo>
                        <a:pt x="272" y="0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33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0" name="Group 93"/>
              <p:cNvGrpSpPr>
                <a:grpSpLocks/>
              </p:cNvGrpSpPr>
              <p:nvPr/>
            </p:nvGrpSpPr>
            <p:grpSpPr bwMode="auto">
              <a:xfrm>
                <a:off x="893" y="0"/>
                <a:ext cx="3118" cy="3549"/>
                <a:chOff x="1915" y="1122"/>
                <a:chExt cx="1367" cy="1556"/>
              </a:xfrm>
            </p:grpSpPr>
            <p:sp>
              <p:nvSpPr>
                <p:cNvPr id="111" name="Freeform 94"/>
                <p:cNvSpPr>
                  <a:spLocks/>
                </p:cNvSpPr>
                <p:nvPr/>
              </p:nvSpPr>
              <p:spPr bwMode="auto">
                <a:xfrm>
                  <a:off x="2221" y="1730"/>
                  <a:ext cx="1" cy="148"/>
                </a:xfrm>
                <a:custGeom>
                  <a:avLst/>
                  <a:gdLst>
                    <a:gd name="T0" fmla="*/ 0 w 1"/>
                    <a:gd name="T1" fmla="*/ 148 h 1479"/>
                    <a:gd name="T2" fmla="*/ 0 w 1"/>
                    <a:gd name="T3" fmla="*/ 0 h 1479"/>
                    <a:gd name="T4" fmla="*/ 1 w 1"/>
                    <a:gd name="T5" fmla="*/ 0 h 147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479"/>
                    <a:gd name="T11" fmla="*/ 1 w 1"/>
                    <a:gd name="T12" fmla="*/ 1479 h 147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479">
                      <a:moveTo>
                        <a:pt x="0" y="1479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2" name="Freeform 95"/>
                <p:cNvSpPr>
                  <a:spLocks/>
                </p:cNvSpPr>
                <p:nvPr/>
              </p:nvSpPr>
              <p:spPr bwMode="auto">
                <a:xfrm>
                  <a:off x="2221" y="1646"/>
                  <a:ext cx="1" cy="42"/>
                </a:xfrm>
                <a:custGeom>
                  <a:avLst/>
                  <a:gdLst>
                    <a:gd name="T0" fmla="*/ 0 w 1"/>
                    <a:gd name="T1" fmla="*/ 42 h 418"/>
                    <a:gd name="T2" fmla="*/ 0 w 1"/>
                    <a:gd name="T3" fmla="*/ 0 h 418"/>
                    <a:gd name="T4" fmla="*/ 1 w 1"/>
                    <a:gd name="T5" fmla="*/ 0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418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3" name="Freeform 96"/>
                <p:cNvSpPr>
                  <a:spLocks/>
                </p:cNvSpPr>
                <p:nvPr/>
              </p:nvSpPr>
              <p:spPr bwMode="auto">
                <a:xfrm>
                  <a:off x="2221" y="1395"/>
                  <a:ext cx="1" cy="209"/>
                </a:xfrm>
                <a:custGeom>
                  <a:avLst/>
                  <a:gdLst>
                    <a:gd name="T0" fmla="*/ 0 w 1"/>
                    <a:gd name="T1" fmla="*/ 209 h 2091"/>
                    <a:gd name="T2" fmla="*/ 0 w 1"/>
                    <a:gd name="T3" fmla="*/ 0 h 2091"/>
                    <a:gd name="T4" fmla="*/ 1 w 1"/>
                    <a:gd name="T5" fmla="*/ 0 h 2091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091"/>
                    <a:gd name="T11" fmla="*/ 1 w 1"/>
                    <a:gd name="T12" fmla="*/ 2091 h 209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091">
                      <a:moveTo>
                        <a:pt x="0" y="2091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4" name="Freeform 97"/>
                <p:cNvSpPr>
                  <a:spLocks/>
                </p:cNvSpPr>
                <p:nvPr/>
              </p:nvSpPr>
              <p:spPr bwMode="auto">
                <a:xfrm>
                  <a:off x="2221" y="1312"/>
                  <a:ext cx="1" cy="41"/>
                </a:xfrm>
                <a:custGeom>
                  <a:avLst/>
                  <a:gdLst>
                    <a:gd name="T0" fmla="*/ 0 w 1"/>
                    <a:gd name="T1" fmla="*/ 41 h 419"/>
                    <a:gd name="T2" fmla="*/ 0 w 1"/>
                    <a:gd name="T3" fmla="*/ 0 h 419"/>
                    <a:gd name="T4" fmla="*/ 1 w 1"/>
                    <a:gd name="T5" fmla="*/ 0 h 419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9"/>
                    <a:gd name="T11" fmla="*/ 1 w 1"/>
                    <a:gd name="T12" fmla="*/ 419 h 4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9">
                      <a:moveTo>
                        <a:pt x="0" y="419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5" name="Freeform 98"/>
                <p:cNvSpPr>
                  <a:spLocks/>
                </p:cNvSpPr>
                <p:nvPr/>
              </p:nvSpPr>
              <p:spPr bwMode="auto">
                <a:xfrm>
                  <a:off x="2221" y="1122"/>
                  <a:ext cx="1" cy="148"/>
                </a:xfrm>
                <a:custGeom>
                  <a:avLst/>
                  <a:gdLst>
                    <a:gd name="T0" fmla="*/ 0 w 1"/>
                    <a:gd name="T1" fmla="*/ 148 h 1478"/>
                    <a:gd name="T2" fmla="*/ 0 w 1"/>
                    <a:gd name="T3" fmla="*/ 0 h 1478"/>
                    <a:gd name="T4" fmla="*/ 1 w 1"/>
                    <a:gd name="T5" fmla="*/ 0 h 147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1478"/>
                    <a:gd name="T11" fmla="*/ 1 w 1"/>
                    <a:gd name="T12" fmla="*/ 1478 h 147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1478">
                      <a:moveTo>
                        <a:pt x="0" y="1478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6" name="Freeform 99"/>
                <p:cNvSpPr>
                  <a:spLocks/>
                </p:cNvSpPr>
                <p:nvPr/>
              </p:nvSpPr>
              <p:spPr bwMode="auto">
                <a:xfrm>
                  <a:off x="2221" y="2429"/>
                  <a:ext cx="1" cy="249"/>
                </a:xfrm>
                <a:custGeom>
                  <a:avLst/>
                  <a:gdLst>
                    <a:gd name="T0" fmla="*/ 0 w 1"/>
                    <a:gd name="T1" fmla="*/ 249 h 2485"/>
                    <a:gd name="T2" fmla="*/ 0 w 1"/>
                    <a:gd name="T3" fmla="*/ 0 h 2485"/>
                    <a:gd name="T4" fmla="*/ 1 w 1"/>
                    <a:gd name="T5" fmla="*/ 0 h 248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485"/>
                    <a:gd name="T11" fmla="*/ 1 w 1"/>
                    <a:gd name="T12" fmla="*/ 2485 h 248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485">
                      <a:moveTo>
                        <a:pt x="0" y="2485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7" name="Freeform 100"/>
                <p:cNvSpPr>
                  <a:spLocks/>
                </p:cNvSpPr>
                <p:nvPr/>
              </p:nvSpPr>
              <p:spPr bwMode="auto">
                <a:xfrm>
                  <a:off x="2221" y="2346"/>
                  <a:ext cx="1" cy="42"/>
                </a:xfrm>
                <a:custGeom>
                  <a:avLst/>
                  <a:gdLst>
                    <a:gd name="T0" fmla="*/ 0 w 1"/>
                    <a:gd name="T1" fmla="*/ 42 h 418"/>
                    <a:gd name="T2" fmla="*/ 0 w 1"/>
                    <a:gd name="T3" fmla="*/ 0 h 418"/>
                    <a:gd name="T4" fmla="*/ 1 w 1"/>
                    <a:gd name="T5" fmla="*/ 0 h 418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18"/>
                    <a:gd name="T11" fmla="*/ 1 w 1"/>
                    <a:gd name="T12" fmla="*/ 418 h 4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18">
                      <a:moveTo>
                        <a:pt x="0" y="418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8" name="Freeform 101"/>
                <p:cNvSpPr>
                  <a:spLocks/>
                </p:cNvSpPr>
                <p:nvPr/>
              </p:nvSpPr>
              <p:spPr bwMode="auto">
                <a:xfrm>
                  <a:off x="2221" y="2056"/>
                  <a:ext cx="1" cy="248"/>
                </a:xfrm>
                <a:custGeom>
                  <a:avLst/>
                  <a:gdLst>
                    <a:gd name="T0" fmla="*/ 0 w 1"/>
                    <a:gd name="T1" fmla="*/ 248 h 2485"/>
                    <a:gd name="T2" fmla="*/ 0 w 1"/>
                    <a:gd name="T3" fmla="*/ 0 h 2485"/>
                    <a:gd name="T4" fmla="*/ 1 w 1"/>
                    <a:gd name="T5" fmla="*/ 0 h 2485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2485"/>
                    <a:gd name="T11" fmla="*/ 1 w 1"/>
                    <a:gd name="T12" fmla="*/ 2485 h 248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2485">
                      <a:moveTo>
                        <a:pt x="0" y="2485"/>
                      </a:move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9" name="Freeform 102"/>
                <p:cNvSpPr>
                  <a:spLocks/>
                </p:cNvSpPr>
                <p:nvPr/>
              </p:nvSpPr>
              <p:spPr bwMode="auto">
                <a:xfrm>
                  <a:off x="1915" y="1457"/>
                  <a:ext cx="600" cy="1"/>
                </a:xfrm>
                <a:custGeom>
                  <a:avLst/>
                  <a:gdLst>
                    <a:gd name="T0" fmla="*/ 0 w 6003"/>
                    <a:gd name="T1" fmla="*/ 0 h 1"/>
                    <a:gd name="T2" fmla="*/ 600 w 6003"/>
                    <a:gd name="T3" fmla="*/ 0 h 1"/>
                    <a:gd name="T4" fmla="*/ 600 w 6003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6003"/>
                    <a:gd name="T10" fmla="*/ 0 h 1"/>
                    <a:gd name="T11" fmla="*/ 6003 w 6003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003" h="1">
                      <a:moveTo>
                        <a:pt x="0" y="0"/>
                      </a:moveTo>
                      <a:lnTo>
                        <a:pt x="6002" y="0"/>
                      </a:lnTo>
                      <a:lnTo>
                        <a:pt x="6003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0" name="Freeform 103"/>
                <p:cNvSpPr>
                  <a:spLocks/>
                </p:cNvSpPr>
                <p:nvPr/>
              </p:nvSpPr>
              <p:spPr bwMode="auto">
                <a:xfrm>
                  <a:off x="2927" y="1457"/>
                  <a:ext cx="355" cy="1"/>
                </a:xfrm>
                <a:custGeom>
                  <a:avLst/>
                  <a:gdLst>
                    <a:gd name="T0" fmla="*/ 0 w 3557"/>
                    <a:gd name="T1" fmla="*/ 0 h 1"/>
                    <a:gd name="T2" fmla="*/ 355 w 3557"/>
                    <a:gd name="T3" fmla="*/ 0 h 1"/>
                    <a:gd name="T4" fmla="*/ 355 w 3557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3557"/>
                    <a:gd name="T10" fmla="*/ 0 h 1"/>
                    <a:gd name="T11" fmla="*/ 3557 w 3557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557" h="1">
                      <a:moveTo>
                        <a:pt x="0" y="0"/>
                      </a:moveTo>
                      <a:lnTo>
                        <a:pt x="3556" y="0"/>
                      </a:lnTo>
                      <a:lnTo>
                        <a:pt x="3557" y="0"/>
                      </a:lnTo>
                    </a:path>
                  </a:pathLst>
                </a:custGeom>
                <a:noFill/>
                <a:ln w="12700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grpSp>
        <p:nvGrpSpPr>
          <p:cNvPr id="4" name="组合 3"/>
          <p:cNvGrpSpPr/>
          <p:nvPr/>
        </p:nvGrpSpPr>
        <p:grpSpPr>
          <a:xfrm>
            <a:off x="6036713" y="1411196"/>
            <a:ext cx="2432957" cy="2207926"/>
            <a:chOff x="5920928" y="3720189"/>
            <a:chExt cx="2736590" cy="2517122"/>
          </a:xfrm>
        </p:grpSpPr>
        <p:sp>
          <p:nvSpPr>
            <p:cNvPr id="214" name="Rectangle 2"/>
            <p:cNvSpPr>
              <a:spLocks noChangeArrowheads="1"/>
            </p:cNvSpPr>
            <p:nvPr/>
          </p:nvSpPr>
          <p:spPr bwMode="auto">
            <a:xfrm flipV="1">
              <a:off x="5920928" y="3720189"/>
              <a:ext cx="2736590" cy="251712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" name="Freeform 113"/>
            <p:cNvSpPr>
              <a:spLocks noChangeAspect="1"/>
            </p:cNvSpPr>
            <p:nvPr/>
          </p:nvSpPr>
          <p:spPr bwMode="auto">
            <a:xfrm>
              <a:off x="5978187" y="4275353"/>
              <a:ext cx="2547937" cy="1423987"/>
            </a:xfrm>
            <a:custGeom>
              <a:avLst/>
              <a:gdLst>
                <a:gd name="T0" fmla="*/ 0 w 1605"/>
                <a:gd name="T1" fmla="*/ 923925 h 897"/>
                <a:gd name="T2" fmla="*/ 1990725 w 1605"/>
                <a:gd name="T3" fmla="*/ 0 h 897"/>
                <a:gd name="T4" fmla="*/ 2481262 w 1605"/>
                <a:gd name="T5" fmla="*/ 409575 h 897"/>
                <a:gd name="T6" fmla="*/ 2524125 w 1605"/>
                <a:gd name="T7" fmla="*/ 461962 h 897"/>
                <a:gd name="T8" fmla="*/ 2547937 w 1605"/>
                <a:gd name="T9" fmla="*/ 533400 h 897"/>
                <a:gd name="T10" fmla="*/ 2543175 w 1605"/>
                <a:gd name="T11" fmla="*/ 609600 h 897"/>
                <a:gd name="T12" fmla="*/ 2505075 w 1605"/>
                <a:gd name="T13" fmla="*/ 681037 h 897"/>
                <a:gd name="T14" fmla="*/ 2457450 w 1605"/>
                <a:gd name="T15" fmla="*/ 738187 h 897"/>
                <a:gd name="T16" fmla="*/ 2395537 w 1605"/>
                <a:gd name="T17" fmla="*/ 781050 h 897"/>
                <a:gd name="T18" fmla="*/ 2366962 w 1605"/>
                <a:gd name="T19" fmla="*/ 790575 h 897"/>
                <a:gd name="T20" fmla="*/ 1071562 w 1605"/>
                <a:gd name="T21" fmla="*/ 1385887 h 897"/>
                <a:gd name="T22" fmla="*/ 1009650 w 1605"/>
                <a:gd name="T23" fmla="*/ 1400175 h 897"/>
                <a:gd name="T24" fmla="*/ 919162 w 1605"/>
                <a:gd name="T25" fmla="*/ 1414462 h 897"/>
                <a:gd name="T26" fmla="*/ 847725 w 1605"/>
                <a:gd name="T27" fmla="*/ 1423987 h 897"/>
                <a:gd name="T28" fmla="*/ 781050 w 1605"/>
                <a:gd name="T29" fmla="*/ 1419225 h 897"/>
                <a:gd name="T30" fmla="*/ 719137 w 1605"/>
                <a:gd name="T31" fmla="*/ 1419225 h 897"/>
                <a:gd name="T32" fmla="*/ 661987 w 1605"/>
                <a:gd name="T33" fmla="*/ 1409700 h 897"/>
                <a:gd name="T34" fmla="*/ 595312 w 1605"/>
                <a:gd name="T35" fmla="*/ 1385887 h 897"/>
                <a:gd name="T36" fmla="*/ 561975 w 1605"/>
                <a:gd name="T37" fmla="*/ 1366837 h 897"/>
                <a:gd name="T38" fmla="*/ 485775 w 1605"/>
                <a:gd name="T39" fmla="*/ 1333500 h 897"/>
                <a:gd name="T40" fmla="*/ 0 w 1605"/>
                <a:gd name="T41" fmla="*/ 923925 h 8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05"/>
                <a:gd name="T64" fmla="*/ 0 h 897"/>
                <a:gd name="T65" fmla="*/ 1605 w 1605"/>
                <a:gd name="T66" fmla="*/ 897 h 89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05" h="897">
                  <a:moveTo>
                    <a:pt x="0" y="582"/>
                  </a:moveTo>
                  <a:lnTo>
                    <a:pt x="1254" y="0"/>
                  </a:lnTo>
                  <a:lnTo>
                    <a:pt x="1563" y="258"/>
                  </a:lnTo>
                  <a:lnTo>
                    <a:pt x="1590" y="291"/>
                  </a:lnTo>
                  <a:lnTo>
                    <a:pt x="1605" y="336"/>
                  </a:lnTo>
                  <a:lnTo>
                    <a:pt x="1602" y="384"/>
                  </a:lnTo>
                  <a:lnTo>
                    <a:pt x="1578" y="429"/>
                  </a:lnTo>
                  <a:lnTo>
                    <a:pt x="1548" y="465"/>
                  </a:lnTo>
                  <a:lnTo>
                    <a:pt x="1509" y="492"/>
                  </a:lnTo>
                  <a:lnTo>
                    <a:pt x="1491" y="498"/>
                  </a:lnTo>
                  <a:lnTo>
                    <a:pt x="675" y="873"/>
                  </a:lnTo>
                  <a:lnTo>
                    <a:pt x="636" y="882"/>
                  </a:lnTo>
                  <a:lnTo>
                    <a:pt x="579" y="891"/>
                  </a:lnTo>
                  <a:lnTo>
                    <a:pt x="534" y="897"/>
                  </a:lnTo>
                  <a:lnTo>
                    <a:pt x="492" y="894"/>
                  </a:lnTo>
                  <a:lnTo>
                    <a:pt x="453" y="894"/>
                  </a:lnTo>
                  <a:lnTo>
                    <a:pt x="417" y="888"/>
                  </a:lnTo>
                  <a:lnTo>
                    <a:pt x="375" y="873"/>
                  </a:lnTo>
                  <a:lnTo>
                    <a:pt x="354" y="861"/>
                  </a:lnTo>
                  <a:lnTo>
                    <a:pt x="306" y="840"/>
                  </a:lnTo>
                  <a:lnTo>
                    <a:pt x="0" y="582"/>
                  </a:lnTo>
                  <a:close/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" name="Freeform 114"/>
            <p:cNvSpPr>
              <a:spLocks noChangeAspect="1"/>
            </p:cNvSpPr>
            <p:nvPr/>
          </p:nvSpPr>
          <p:spPr bwMode="auto">
            <a:xfrm>
              <a:off x="5973424" y="4884953"/>
              <a:ext cx="2552700" cy="1176337"/>
            </a:xfrm>
            <a:custGeom>
              <a:avLst/>
              <a:gdLst>
                <a:gd name="T0" fmla="*/ 0 w 1608"/>
                <a:gd name="T1" fmla="*/ 309562 h 741"/>
                <a:gd name="T2" fmla="*/ 500063 w 1608"/>
                <a:gd name="T3" fmla="*/ 728662 h 741"/>
                <a:gd name="T4" fmla="*/ 566738 w 1608"/>
                <a:gd name="T5" fmla="*/ 762000 h 741"/>
                <a:gd name="T6" fmla="*/ 671512 w 1608"/>
                <a:gd name="T7" fmla="*/ 795337 h 741"/>
                <a:gd name="T8" fmla="*/ 790575 w 1608"/>
                <a:gd name="T9" fmla="*/ 814387 h 741"/>
                <a:gd name="T10" fmla="*/ 871538 w 1608"/>
                <a:gd name="T11" fmla="*/ 814387 h 741"/>
                <a:gd name="T12" fmla="*/ 947738 w 1608"/>
                <a:gd name="T13" fmla="*/ 804862 h 741"/>
                <a:gd name="T14" fmla="*/ 1047750 w 1608"/>
                <a:gd name="T15" fmla="*/ 785812 h 741"/>
                <a:gd name="T16" fmla="*/ 1076325 w 1608"/>
                <a:gd name="T17" fmla="*/ 776287 h 741"/>
                <a:gd name="T18" fmla="*/ 2400300 w 1608"/>
                <a:gd name="T19" fmla="*/ 166687 h 741"/>
                <a:gd name="T20" fmla="*/ 2443163 w 1608"/>
                <a:gd name="T21" fmla="*/ 142875 h 741"/>
                <a:gd name="T22" fmla="*/ 2476500 w 1608"/>
                <a:gd name="T23" fmla="*/ 109537 h 741"/>
                <a:gd name="T24" fmla="*/ 2500313 w 1608"/>
                <a:gd name="T25" fmla="*/ 80962 h 741"/>
                <a:gd name="T26" fmla="*/ 2524125 w 1608"/>
                <a:gd name="T27" fmla="*/ 38100 h 741"/>
                <a:gd name="T28" fmla="*/ 2552700 w 1608"/>
                <a:gd name="T29" fmla="*/ 0 h 741"/>
                <a:gd name="T30" fmla="*/ 2552700 w 1608"/>
                <a:gd name="T31" fmla="*/ 357187 h 741"/>
                <a:gd name="T32" fmla="*/ 2528888 w 1608"/>
                <a:gd name="T33" fmla="*/ 419100 h 741"/>
                <a:gd name="T34" fmla="*/ 2505075 w 1608"/>
                <a:gd name="T35" fmla="*/ 457200 h 741"/>
                <a:gd name="T36" fmla="*/ 2476500 w 1608"/>
                <a:gd name="T37" fmla="*/ 485775 h 741"/>
                <a:gd name="T38" fmla="*/ 2443163 w 1608"/>
                <a:gd name="T39" fmla="*/ 504825 h 741"/>
                <a:gd name="T40" fmla="*/ 2124075 w 1608"/>
                <a:gd name="T41" fmla="*/ 661987 h 741"/>
                <a:gd name="T42" fmla="*/ 2119313 w 1608"/>
                <a:gd name="T43" fmla="*/ 533400 h 741"/>
                <a:gd name="T44" fmla="*/ 1371600 w 1608"/>
                <a:gd name="T45" fmla="*/ 890587 h 741"/>
                <a:gd name="T46" fmla="*/ 1376362 w 1608"/>
                <a:gd name="T47" fmla="*/ 1014412 h 741"/>
                <a:gd name="T48" fmla="*/ 1076325 w 1608"/>
                <a:gd name="T49" fmla="*/ 1143000 h 741"/>
                <a:gd name="T50" fmla="*/ 1042988 w 1608"/>
                <a:gd name="T51" fmla="*/ 1157287 h 741"/>
                <a:gd name="T52" fmla="*/ 933450 w 1608"/>
                <a:gd name="T53" fmla="*/ 1176337 h 741"/>
                <a:gd name="T54" fmla="*/ 857250 w 1608"/>
                <a:gd name="T55" fmla="*/ 1176337 h 741"/>
                <a:gd name="T56" fmla="*/ 795337 w 1608"/>
                <a:gd name="T57" fmla="*/ 1176337 h 741"/>
                <a:gd name="T58" fmla="*/ 733425 w 1608"/>
                <a:gd name="T59" fmla="*/ 1176337 h 741"/>
                <a:gd name="T60" fmla="*/ 647700 w 1608"/>
                <a:gd name="T61" fmla="*/ 1162050 h 741"/>
                <a:gd name="T62" fmla="*/ 600075 w 1608"/>
                <a:gd name="T63" fmla="*/ 1138237 h 741"/>
                <a:gd name="T64" fmla="*/ 552450 w 1608"/>
                <a:gd name="T65" fmla="*/ 1119187 h 741"/>
                <a:gd name="T66" fmla="*/ 500063 w 1608"/>
                <a:gd name="T67" fmla="*/ 1090612 h 741"/>
                <a:gd name="T68" fmla="*/ 476250 w 1608"/>
                <a:gd name="T69" fmla="*/ 1066800 h 741"/>
                <a:gd name="T70" fmla="*/ 0 w 1608"/>
                <a:gd name="T71" fmla="*/ 695325 h 741"/>
                <a:gd name="T72" fmla="*/ 0 w 1608"/>
                <a:gd name="T73" fmla="*/ 309562 h 74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08"/>
                <a:gd name="T112" fmla="*/ 0 h 741"/>
                <a:gd name="T113" fmla="*/ 1608 w 1608"/>
                <a:gd name="T114" fmla="*/ 741 h 74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08" h="741">
                  <a:moveTo>
                    <a:pt x="0" y="195"/>
                  </a:moveTo>
                  <a:lnTo>
                    <a:pt x="315" y="459"/>
                  </a:lnTo>
                  <a:lnTo>
                    <a:pt x="357" y="480"/>
                  </a:lnTo>
                  <a:lnTo>
                    <a:pt x="423" y="501"/>
                  </a:lnTo>
                  <a:lnTo>
                    <a:pt x="498" y="513"/>
                  </a:lnTo>
                  <a:lnTo>
                    <a:pt x="549" y="513"/>
                  </a:lnTo>
                  <a:lnTo>
                    <a:pt x="597" y="507"/>
                  </a:lnTo>
                  <a:lnTo>
                    <a:pt x="660" y="495"/>
                  </a:lnTo>
                  <a:lnTo>
                    <a:pt x="678" y="489"/>
                  </a:lnTo>
                  <a:lnTo>
                    <a:pt x="1512" y="105"/>
                  </a:lnTo>
                  <a:lnTo>
                    <a:pt x="1539" y="90"/>
                  </a:lnTo>
                  <a:lnTo>
                    <a:pt x="1560" y="69"/>
                  </a:lnTo>
                  <a:lnTo>
                    <a:pt x="1575" y="51"/>
                  </a:lnTo>
                  <a:lnTo>
                    <a:pt x="1590" y="24"/>
                  </a:lnTo>
                  <a:lnTo>
                    <a:pt x="1608" y="0"/>
                  </a:lnTo>
                  <a:lnTo>
                    <a:pt x="1608" y="225"/>
                  </a:lnTo>
                  <a:lnTo>
                    <a:pt x="1593" y="264"/>
                  </a:lnTo>
                  <a:lnTo>
                    <a:pt x="1578" y="288"/>
                  </a:lnTo>
                  <a:lnTo>
                    <a:pt x="1560" y="306"/>
                  </a:lnTo>
                  <a:lnTo>
                    <a:pt x="1539" y="318"/>
                  </a:lnTo>
                  <a:lnTo>
                    <a:pt x="1338" y="417"/>
                  </a:lnTo>
                  <a:lnTo>
                    <a:pt x="1335" y="336"/>
                  </a:lnTo>
                  <a:lnTo>
                    <a:pt x="864" y="561"/>
                  </a:lnTo>
                  <a:lnTo>
                    <a:pt x="867" y="639"/>
                  </a:lnTo>
                  <a:lnTo>
                    <a:pt x="678" y="720"/>
                  </a:lnTo>
                  <a:lnTo>
                    <a:pt x="657" y="729"/>
                  </a:lnTo>
                  <a:lnTo>
                    <a:pt x="588" y="741"/>
                  </a:lnTo>
                  <a:lnTo>
                    <a:pt x="540" y="741"/>
                  </a:lnTo>
                  <a:lnTo>
                    <a:pt x="501" y="741"/>
                  </a:lnTo>
                  <a:lnTo>
                    <a:pt x="462" y="741"/>
                  </a:lnTo>
                  <a:lnTo>
                    <a:pt x="408" y="732"/>
                  </a:lnTo>
                  <a:lnTo>
                    <a:pt x="378" y="717"/>
                  </a:lnTo>
                  <a:lnTo>
                    <a:pt x="348" y="705"/>
                  </a:lnTo>
                  <a:lnTo>
                    <a:pt x="315" y="687"/>
                  </a:lnTo>
                  <a:lnTo>
                    <a:pt x="300" y="672"/>
                  </a:lnTo>
                  <a:lnTo>
                    <a:pt x="0" y="438"/>
                  </a:lnTo>
                  <a:lnTo>
                    <a:pt x="0" y="195"/>
                  </a:lnTo>
                  <a:close/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0" name="Freeform 115"/>
            <p:cNvSpPr>
              <a:spLocks noChangeAspect="1"/>
            </p:cNvSpPr>
            <p:nvPr/>
          </p:nvSpPr>
          <p:spPr bwMode="auto">
            <a:xfrm>
              <a:off x="7997487" y="5413590"/>
              <a:ext cx="95250" cy="128588"/>
            </a:xfrm>
            <a:custGeom>
              <a:avLst/>
              <a:gdLst>
                <a:gd name="T0" fmla="*/ 95250 w 60"/>
                <a:gd name="T1" fmla="*/ 0 h 81"/>
                <a:gd name="T2" fmla="*/ 95250 w 60"/>
                <a:gd name="T3" fmla="*/ 128588 h 81"/>
                <a:gd name="T4" fmla="*/ 0 w 60"/>
                <a:gd name="T5" fmla="*/ 52388 h 81"/>
                <a:gd name="T6" fmla="*/ 95250 w 60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1"/>
                <a:gd name="T14" fmla="*/ 60 w 60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1">
                  <a:moveTo>
                    <a:pt x="60" y="0"/>
                  </a:moveTo>
                  <a:lnTo>
                    <a:pt x="60" y="81"/>
                  </a:lnTo>
                  <a:lnTo>
                    <a:pt x="0" y="3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1" name="Freeform 116"/>
            <p:cNvSpPr>
              <a:spLocks noChangeAspect="1"/>
            </p:cNvSpPr>
            <p:nvPr/>
          </p:nvSpPr>
          <p:spPr bwMode="auto">
            <a:xfrm>
              <a:off x="6846549" y="4140415"/>
              <a:ext cx="996950" cy="1136650"/>
            </a:xfrm>
            <a:custGeom>
              <a:avLst/>
              <a:gdLst>
                <a:gd name="T0" fmla="*/ 0 w 628"/>
                <a:gd name="T1" fmla="*/ 1136650 h 716"/>
                <a:gd name="T2" fmla="*/ 996950 w 628"/>
                <a:gd name="T3" fmla="*/ 676275 h 716"/>
                <a:gd name="T4" fmla="*/ 996950 w 628"/>
                <a:gd name="T5" fmla="*/ 257175 h 716"/>
                <a:gd name="T6" fmla="*/ 990600 w 628"/>
                <a:gd name="T7" fmla="*/ 219075 h 716"/>
                <a:gd name="T8" fmla="*/ 977900 w 628"/>
                <a:gd name="T9" fmla="*/ 168275 h 716"/>
                <a:gd name="T10" fmla="*/ 941388 w 628"/>
                <a:gd name="T11" fmla="*/ 115888 h 716"/>
                <a:gd name="T12" fmla="*/ 889000 w 628"/>
                <a:gd name="T13" fmla="*/ 58738 h 716"/>
                <a:gd name="T14" fmla="*/ 844550 w 628"/>
                <a:gd name="T15" fmla="*/ 31750 h 716"/>
                <a:gd name="T16" fmla="*/ 793750 w 628"/>
                <a:gd name="T17" fmla="*/ 12700 h 716"/>
                <a:gd name="T18" fmla="*/ 727075 w 628"/>
                <a:gd name="T19" fmla="*/ 0 h 716"/>
                <a:gd name="T20" fmla="*/ 615950 w 628"/>
                <a:gd name="T21" fmla="*/ 0 h 716"/>
                <a:gd name="T22" fmla="*/ 523875 w 628"/>
                <a:gd name="T23" fmla="*/ 28575 h 716"/>
                <a:gd name="T24" fmla="*/ 425450 w 628"/>
                <a:gd name="T25" fmla="*/ 73025 h 716"/>
                <a:gd name="T26" fmla="*/ 346075 w 628"/>
                <a:gd name="T27" fmla="*/ 127000 h 716"/>
                <a:gd name="T28" fmla="*/ 279400 w 628"/>
                <a:gd name="T29" fmla="*/ 177800 h 716"/>
                <a:gd name="T30" fmla="*/ 188912 w 628"/>
                <a:gd name="T31" fmla="*/ 258763 h 716"/>
                <a:gd name="T32" fmla="*/ 131762 w 628"/>
                <a:gd name="T33" fmla="*/ 363537 h 716"/>
                <a:gd name="T34" fmla="*/ 63500 w 628"/>
                <a:gd name="T35" fmla="*/ 482600 h 716"/>
                <a:gd name="T36" fmla="*/ 34925 w 628"/>
                <a:gd name="T37" fmla="*/ 568325 h 716"/>
                <a:gd name="T38" fmla="*/ 15875 w 628"/>
                <a:gd name="T39" fmla="*/ 669925 h 716"/>
                <a:gd name="T40" fmla="*/ 6350 w 628"/>
                <a:gd name="T41" fmla="*/ 730250 h 716"/>
                <a:gd name="T42" fmla="*/ 0 w 628"/>
                <a:gd name="T43" fmla="*/ 1136650 h 7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8"/>
                <a:gd name="T67" fmla="*/ 0 h 716"/>
                <a:gd name="T68" fmla="*/ 628 w 628"/>
                <a:gd name="T69" fmla="*/ 716 h 7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8" h="716">
                  <a:moveTo>
                    <a:pt x="0" y="716"/>
                  </a:moveTo>
                  <a:lnTo>
                    <a:pt x="628" y="426"/>
                  </a:lnTo>
                  <a:lnTo>
                    <a:pt x="628" y="162"/>
                  </a:lnTo>
                  <a:lnTo>
                    <a:pt x="624" y="138"/>
                  </a:lnTo>
                  <a:lnTo>
                    <a:pt x="616" y="106"/>
                  </a:lnTo>
                  <a:lnTo>
                    <a:pt x="593" y="73"/>
                  </a:lnTo>
                  <a:lnTo>
                    <a:pt x="560" y="37"/>
                  </a:lnTo>
                  <a:lnTo>
                    <a:pt x="532" y="20"/>
                  </a:lnTo>
                  <a:lnTo>
                    <a:pt x="500" y="8"/>
                  </a:lnTo>
                  <a:lnTo>
                    <a:pt x="458" y="0"/>
                  </a:lnTo>
                  <a:lnTo>
                    <a:pt x="388" y="0"/>
                  </a:lnTo>
                  <a:lnTo>
                    <a:pt x="330" y="18"/>
                  </a:lnTo>
                  <a:lnTo>
                    <a:pt x="268" y="46"/>
                  </a:lnTo>
                  <a:lnTo>
                    <a:pt x="218" y="80"/>
                  </a:lnTo>
                  <a:lnTo>
                    <a:pt x="176" y="112"/>
                  </a:lnTo>
                  <a:lnTo>
                    <a:pt x="119" y="163"/>
                  </a:lnTo>
                  <a:lnTo>
                    <a:pt x="83" y="229"/>
                  </a:lnTo>
                  <a:lnTo>
                    <a:pt x="40" y="304"/>
                  </a:lnTo>
                  <a:lnTo>
                    <a:pt x="22" y="358"/>
                  </a:lnTo>
                  <a:lnTo>
                    <a:pt x="10" y="422"/>
                  </a:lnTo>
                  <a:lnTo>
                    <a:pt x="4" y="460"/>
                  </a:lnTo>
                  <a:lnTo>
                    <a:pt x="0" y="716"/>
                  </a:lnTo>
                  <a:close/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2" name="Freeform 120"/>
            <p:cNvSpPr>
              <a:spLocks noChangeAspect="1"/>
            </p:cNvSpPr>
            <p:nvPr/>
          </p:nvSpPr>
          <p:spPr bwMode="auto">
            <a:xfrm>
              <a:off x="6468724" y="3826090"/>
              <a:ext cx="1319213" cy="1457325"/>
            </a:xfrm>
            <a:custGeom>
              <a:avLst/>
              <a:gdLst>
                <a:gd name="T0" fmla="*/ 1319213 w 831"/>
                <a:gd name="T1" fmla="*/ 430213 h 918"/>
                <a:gd name="T2" fmla="*/ 866775 w 831"/>
                <a:gd name="T3" fmla="*/ 38100 h 918"/>
                <a:gd name="T4" fmla="*/ 819150 w 831"/>
                <a:gd name="T5" fmla="*/ 15875 h 918"/>
                <a:gd name="T6" fmla="*/ 762000 w 831"/>
                <a:gd name="T7" fmla="*/ 1588 h 918"/>
                <a:gd name="T8" fmla="*/ 701675 w 831"/>
                <a:gd name="T9" fmla="*/ 0 h 918"/>
                <a:gd name="T10" fmla="*/ 644525 w 831"/>
                <a:gd name="T11" fmla="*/ 3175 h 918"/>
                <a:gd name="T12" fmla="*/ 619125 w 831"/>
                <a:gd name="T13" fmla="*/ 12700 h 918"/>
                <a:gd name="T14" fmla="*/ 574675 w 831"/>
                <a:gd name="T15" fmla="*/ 25400 h 918"/>
                <a:gd name="T16" fmla="*/ 530225 w 831"/>
                <a:gd name="T17" fmla="*/ 38100 h 918"/>
                <a:gd name="T18" fmla="*/ 492125 w 831"/>
                <a:gd name="T19" fmla="*/ 53975 h 918"/>
                <a:gd name="T20" fmla="*/ 422275 w 831"/>
                <a:gd name="T21" fmla="*/ 82550 h 918"/>
                <a:gd name="T22" fmla="*/ 385763 w 831"/>
                <a:gd name="T23" fmla="*/ 106363 h 918"/>
                <a:gd name="T24" fmla="*/ 342900 w 831"/>
                <a:gd name="T25" fmla="*/ 134938 h 918"/>
                <a:gd name="T26" fmla="*/ 298450 w 831"/>
                <a:gd name="T27" fmla="*/ 177800 h 918"/>
                <a:gd name="T28" fmla="*/ 242888 w 831"/>
                <a:gd name="T29" fmla="*/ 234950 h 918"/>
                <a:gd name="T30" fmla="*/ 196850 w 831"/>
                <a:gd name="T31" fmla="*/ 285750 h 918"/>
                <a:gd name="T32" fmla="*/ 149225 w 831"/>
                <a:gd name="T33" fmla="*/ 358775 h 918"/>
                <a:gd name="T34" fmla="*/ 104775 w 831"/>
                <a:gd name="T35" fmla="*/ 425450 h 918"/>
                <a:gd name="T36" fmla="*/ 73025 w 831"/>
                <a:gd name="T37" fmla="*/ 488950 h 918"/>
                <a:gd name="T38" fmla="*/ 44450 w 831"/>
                <a:gd name="T39" fmla="*/ 555625 h 918"/>
                <a:gd name="T40" fmla="*/ 25400 w 831"/>
                <a:gd name="T41" fmla="*/ 631825 h 918"/>
                <a:gd name="T42" fmla="*/ 3175 w 831"/>
                <a:gd name="T43" fmla="*/ 704850 h 918"/>
                <a:gd name="T44" fmla="*/ 0 w 831"/>
                <a:gd name="T45" fmla="*/ 730250 h 918"/>
                <a:gd name="T46" fmla="*/ 0 w 831"/>
                <a:gd name="T47" fmla="*/ 1165225 h 918"/>
                <a:gd name="T48" fmla="*/ 377825 w 831"/>
                <a:gd name="T49" fmla="*/ 1457325 h 918"/>
                <a:gd name="T50" fmla="*/ 381000 w 831"/>
                <a:gd name="T51" fmla="*/ 1079500 h 918"/>
                <a:gd name="T52" fmla="*/ 390525 w 831"/>
                <a:gd name="T53" fmla="*/ 977900 h 918"/>
                <a:gd name="T54" fmla="*/ 403225 w 831"/>
                <a:gd name="T55" fmla="*/ 911225 h 918"/>
                <a:gd name="T56" fmla="*/ 425450 w 831"/>
                <a:gd name="T57" fmla="*/ 847725 h 918"/>
                <a:gd name="T58" fmla="*/ 447675 w 831"/>
                <a:gd name="T59" fmla="*/ 793750 h 918"/>
                <a:gd name="T60" fmla="*/ 476250 w 831"/>
                <a:gd name="T61" fmla="*/ 736600 h 918"/>
                <a:gd name="T62" fmla="*/ 528638 w 831"/>
                <a:gd name="T63" fmla="*/ 654050 h 918"/>
                <a:gd name="T64" fmla="*/ 557213 w 831"/>
                <a:gd name="T65" fmla="*/ 606425 h 918"/>
                <a:gd name="T66" fmla="*/ 600075 w 831"/>
                <a:gd name="T67" fmla="*/ 554038 h 918"/>
                <a:gd name="T68" fmla="*/ 633413 w 831"/>
                <a:gd name="T69" fmla="*/ 520700 h 918"/>
                <a:gd name="T70" fmla="*/ 676275 w 831"/>
                <a:gd name="T71" fmla="*/ 473075 h 918"/>
                <a:gd name="T72" fmla="*/ 742950 w 831"/>
                <a:gd name="T73" fmla="*/ 428625 h 918"/>
                <a:gd name="T74" fmla="*/ 784225 w 831"/>
                <a:gd name="T75" fmla="*/ 393700 h 918"/>
                <a:gd name="T76" fmla="*/ 860425 w 831"/>
                <a:gd name="T77" fmla="*/ 361950 h 918"/>
                <a:gd name="T78" fmla="*/ 914400 w 831"/>
                <a:gd name="T79" fmla="*/ 336550 h 918"/>
                <a:gd name="T80" fmla="*/ 981075 w 831"/>
                <a:gd name="T81" fmla="*/ 317500 h 918"/>
                <a:gd name="T82" fmla="*/ 1079500 w 831"/>
                <a:gd name="T83" fmla="*/ 314325 h 918"/>
                <a:gd name="T84" fmla="*/ 1162050 w 831"/>
                <a:gd name="T85" fmla="*/ 323850 h 918"/>
                <a:gd name="T86" fmla="*/ 1200150 w 831"/>
                <a:gd name="T87" fmla="*/ 339725 h 918"/>
                <a:gd name="T88" fmla="*/ 1243013 w 831"/>
                <a:gd name="T89" fmla="*/ 358775 h 918"/>
                <a:gd name="T90" fmla="*/ 1281113 w 831"/>
                <a:gd name="T91" fmla="*/ 387350 h 918"/>
                <a:gd name="T92" fmla="*/ 1262063 w 831"/>
                <a:gd name="T93" fmla="*/ 373062 h 9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1"/>
                <a:gd name="T142" fmla="*/ 0 h 918"/>
                <a:gd name="T143" fmla="*/ 831 w 831"/>
                <a:gd name="T144" fmla="*/ 918 h 9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1" h="918">
                  <a:moveTo>
                    <a:pt x="831" y="271"/>
                  </a:moveTo>
                  <a:lnTo>
                    <a:pt x="546" y="24"/>
                  </a:lnTo>
                  <a:lnTo>
                    <a:pt x="516" y="10"/>
                  </a:lnTo>
                  <a:lnTo>
                    <a:pt x="480" y="1"/>
                  </a:lnTo>
                  <a:lnTo>
                    <a:pt x="442" y="0"/>
                  </a:lnTo>
                  <a:lnTo>
                    <a:pt x="406" y="2"/>
                  </a:lnTo>
                  <a:lnTo>
                    <a:pt x="390" y="8"/>
                  </a:lnTo>
                  <a:lnTo>
                    <a:pt x="362" y="16"/>
                  </a:lnTo>
                  <a:lnTo>
                    <a:pt x="334" y="24"/>
                  </a:lnTo>
                  <a:lnTo>
                    <a:pt x="310" y="34"/>
                  </a:lnTo>
                  <a:lnTo>
                    <a:pt x="266" y="52"/>
                  </a:lnTo>
                  <a:lnTo>
                    <a:pt x="243" y="67"/>
                  </a:lnTo>
                  <a:lnTo>
                    <a:pt x="216" y="85"/>
                  </a:lnTo>
                  <a:lnTo>
                    <a:pt x="188" y="112"/>
                  </a:lnTo>
                  <a:lnTo>
                    <a:pt x="153" y="148"/>
                  </a:lnTo>
                  <a:lnTo>
                    <a:pt x="124" y="180"/>
                  </a:lnTo>
                  <a:lnTo>
                    <a:pt x="94" y="226"/>
                  </a:lnTo>
                  <a:lnTo>
                    <a:pt x="66" y="268"/>
                  </a:lnTo>
                  <a:lnTo>
                    <a:pt x="46" y="308"/>
                  </a:lnTo>
                  <a:lnTo>
                    <a:pt x="28" y="350"/>
                  </a:lnTo>
                  <a:lnTo>
                    <a:pt x="16" y="398"/>
                  </a:lnTo>
                  <a:lnTo>
                    <a:pt x="2" y="444"/>
                  </a:lnTo>
                  <a:lnTo>
                    <a:pt x="0" y="460"/>
                  </a:lnTo>
                  <a:lnTo>
                    <a:pt x="0" y="734"/>
                  </a:lnTo>
                  <a:lnTo>
                    <a:pt x="238" y="918"/>
                  </a:lnTo>
                  <a:lnTo>
                    <a:pt x="240" y="680"/>
                  </a:lnTo>
                  <a:lnTo>
                    <a:pt x="246" y="616"/>
                  </a:lnTo>
                  <a:lnTo>
                    <a:pt x="254" y="574"/>
                  </a:lnTo>
                  <a:lnTo>
                    <a:pt x="268" y="534"/>
                  </a:lnTo>
                  <a:lnTo>
                    <a:pt x="282" y="500"/>
                  </a:lnTo>
                  <a:lnTo>
                    <a:pt x="300" y="464"/>
                  </a:lnTo>
                  <a:lnTo>
                    <a:pt x="333" y="412"/>
                  </a:lnTo>
                  <a:lnTo>
                    <a:pt x="351" y="382"/>
                  </a:lnTo>
                  <a:lnTo>
                    <a:pt x="378" y="349"/>
                  </a:lnTo>
                  <a:lnTo>
                    <a:pt x="399" y="328"/>
                  </a:lnTo>
                  <a:lnTo>
                    <a:pt x="426" y="298"/>
                  </a:lnTo>
                  <a:lnTo>
                    <a:pt x="468" y="270"/>
                  </a:lnTo>
                  <a:lnTo>
                    <a:pt x="494" y="248"/>
                  </a:lnTo>
                  <a:lnTo>
                    <a:pt x="542" y="228"/>
                  </a:lnTo>
                  <a:lnTo>
                    <a:pt x="576" y="212"/>
                  </a:lnTo>
                  <a:lnTo>
                    <a:pt x="618" y="200"/>
                  </a:lnTo>
                  <a:lnTo>
                    <a:pt x="680" y="198"/>
                  </a:lnTo>
                  <a:lnTo>
                    <a:pt x="732" y="204"/>
                  </a:lnTo>
                  <a:lnTo>
                    <a:pt x="756" y="214"/>
                  </a:lnTo>
                  <a:lnTo>
                    <a:pt x="783" y="226"/>
                  </a:lnTo>
                  <a:lnTo>
                    <a:pt x="807" y="244"/>
                  </a:lnTo>
                  <a:lnTo>
                    <a:pt x="795" y="235"/>
                  </a:lnTo>
                </a:path>
              </a:pathLst>
            </a:custGeom>
            <a:solidFill>
              <a:srgbClr val="00CC00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3" name="Oval 117"/>
            <p:cNvSpPr>
              <a:spLocks noChangeAspect="1" noChangeArrowheads="1"/>
            </p:cNvSpPr>
            <p:nvPr/>
          </p:nvSpPr>
          <p:spPr bwMode="auto">
            <a:xfrm rot="1800000">
              <a:off x="7149762" y="4364253"/>
              <a:ext cx="403225" cy="627062"/>
            </a:xfrm>
            <a:prstGeom prst="ellipse">
              <a:avLst/>
            </a:prstGeom>
            <a:gradFill rotWithShape="1">
              <a:gsLst>
                <a:gs pos="0">
                  <a:srgbClr val="00CC00"/>
                </a:gs>
                <a:gs pos="50000">
                  <a:srgbClr val="00FF99"/>
                </a:gs>
                <a:gs pos="100000">
                  <a:srgbClr val="00CC00"/>
                </a:gs>
              </a:gsLst>
              <a:lin ang="5400000" scaled="1"/>
            </a:gra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</p:grpSp>
      <p:sp>
        <p:nvSpPr>
          <p:cNvPr id="215" name="Rectangle 77"/>
          <p:cNvSpPr>
            <a:spLocks noChangeArrowheads="1"/>
          </p:cNvSpPr>
          <p:nvPr/>
        </p:nvSpPr>
        <p:spPr bwMode="auto">
          <a:xfrm>
            <a:off x="683568" y="3255383"/>
            <a:ext cx="4968552" cy="1541769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但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轴测图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不能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确切地表达零件原来的形状与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大小，且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作图较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复杂。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16" name="Rectangle 77"/>
          <p:cNvSpPr>
            <a:spLocks noChangeArrowheads="1"/>
          </p:cNvSpPr>
          <p:nvPr/>
        </p:nvSpPr>
        <p:spPr bwMode="auto">
          <a:xfrm>
            <a:off x="683568" y="5016078"/>
            <a:ext cx="4968552" cy="100316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因而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轴测图在工程上一般仅用作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辅助图样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288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215" grpId="0" build="p"/>
      <p:bldP spid="2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971227" y="260350"/>
            <a:ext cx="7489205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5.1.1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轴测图的形成</a:t>
            </a:r>
          </a:p>
        </p:txBody>
      </p:sp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515620" y="1485006"/>
            <a:ext cx="201682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4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轴测投影图</a:t>
            </a:r>
            <a:r>
              <a:rPr lang="zh-CN" altLang="en-US" b="1" dirty="0">
                <a:solidFill>
                  <a:schemeClr val="accent2"/>
                </a:solidFill>
                <a:ea typeface="楷体_GB2312" pitchFamily="49" charset="-122"/>
              </a:rPr>
              <a:t>      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316217" y="2071866"/>
            <a:ext cx="273685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将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物体连同其参考直角坐标系，沿不平行于任一坐标面的方向，用平行投影法将其投射在单一投影面上所得到的图形，简称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轴测图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835666"/>
              </p:ext>
            </p:extLst>
          </p:nvPr>
        </p:nvGraphicFramePr>
        <p:xfrm>
          <a:off x="683568" y="1994795"/>
          <a:ext cx="5317538" cy="4032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99" name="位图图像" r:id="rId5" imgW="7323810" imgH="5409524" progId="Paint.Picture">
                  <p:embed/>
                </p:oleObj>
              </mc:Choice>
              <mc:Fallback>
                <p:oleObj name="位图图像" r:id="rId5" imgW="7323810" imgH="54095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994795"/>
                        <a:ext cx="5317538" cy="4032126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6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50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  <p:bldP spid="5" grpId="0" build="p" autoUpdateAnimBg="0"/>
      <p:bldP spid="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971227" y="260350"/>
            <a:ext cx="7489205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5.1.1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轴测图的形成</a:t>
            </a:r>
          </a:p>
        </p:txBody>
      </p:sp>
      <p:pic>
        <p:nvPicPr>
          <p:cNvPr id="7171" name="Picture 3" descr="26"/>
          <p:cNvPicPr>
            <a:picLocks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515620" y="1485006"/>
            <a:ext cx="201682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4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轴测投影图</a:t>
            </a:r>
            <a:r>
              <a:rPr lang="zh-CN" altLang="en-US" b="1" dirty="0">
                <a:solidFill>
                  <a:schemeClr val="accent2"/>
                </a:solidFill>
                <a:ea typeface="楷体_GB2312" pitchFamily="49" charset="-122"/>
              </a:rPr>
              <a:t>      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299646" y="2564904"/>
            <a:ext cx="273685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投影面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P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称为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轴测投影面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；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770365"/>
              </p:ext>
            </p:extLst>
          </p:nvPr>
        </p:nvGraphicFramePr>
        <p:xfrm>
          <a:off x="683568" y="1994795"/>
          <a:ext cx="5317538" cy="4032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97" name="位图图像" r:id="rId4" imgW="7323810" imgH="5409524" progId="Paint.Picture">
                  <p:embed/>
                </p:oleObj>
              </mc:Choice>
              <mc:Fallback>
                <p:oleObj name="位图图像" r:id="rId4" imgW="7323810" imgH="54095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994795"/>
                        <a:ext cx="5317538" cy="4032126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6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300192" y="4079394"/>
            <a:ext cx="273685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投射线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方向称为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投射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方向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59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1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954" name="Object 2"/>
          <p:cNvGraphicFramePr>
            <a:graphicFrameLocks noChangeAspect="1"/>
          </p:cNvGraphicFramePr>
          <p:nvPr/>
        </p:nvGraphicFramePr>
        <p:xfrm>
          <a:off x="1476375" y="1557338"/>
          <a:ext cx="6335713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44" name="Image" r:id="rId3" imgW="9200141" imgH="5464172" progId="Photoshop.Image.4">
                  <p:embed/>
                </p:oleObj>
              </mc:Choice>
              <mc:Fallback>
                <p:oleObj name="Image" r:id="rId3" imgW="9200141" imgH="5464172" progId="Photoshop.Image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557338"/>
                        <a:ext cx="6335713" cy="3762375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6877050" y="1557338"/>
            <a:ext cx="1150938" cy="592137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3200" b="1">
                <a:ea typeface="楷体_GB2312"/>
                <a:cs typeface="楷体_GB2312"/>
              </a:rPr>
              <a:t>比较</a:t>
            </a:r>
          </a:p>
        </p:txBody>
      </p:sp>
      <p:sp>
        <p:nvSpPr>
          <p:cNvPr id="253957" name="Line 5"/>
          <p:cNvSpPr>
            <a:spLocks noChangeShapeType="1"/>
          </p:cNvSpPr>
          <p:nvPr/>
        </p:nvSpPr>
        <p:spPr bwMode="auto">
          <a:xfrm flipH="1">
            <a:off x="5880100" y="1944688"/>
            <a:ext cx="865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53958" name="Line 6"/>
          <p:cNvSpPr>
            <a:spLocks noChangeShapeType="1"/>
          </p:cNvSpPr>
          <p:nvPr/>
        </p:nvSpPr>
        <p:spPr bwMode="auto">
          <a:xfrm>
            <a:off x="7439025" y="2238375"/>
            <a:ext cx="0" cy="676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5126" name="Picture 10" descr="2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3966" name="Rectangle 14"/>
          <p:cNvSpPr>
            <a:spLocks noChangeArrowheads="1"/>
          </p:cNvSpPr>
          <p:nvPr/>
        </p:nvSpPr>
        <p:spPr bwMode="auto">
          <a:xfrm>
            <a:off x="1979613" y="5445125"/>
            <a:ext cx="1822450" cy="592138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zh-CN" altLang="en-US" sz="3200" b="1">
                <a:solidFill>
                  <a:srgbClr val="FF0000"/>
                </a:solidFill>
                <a:ea typeface="楷体_GB2312"/>
                <a:cs typeface="楷体_GB2312"/>
              </a:rPr>
              <a:t>正投影图</a:t>
            </a:r>
          </a:p>
        </p:txBody>
      </p:sp>
      <p:sp>
        <p:nvSpPr>
          <p:cNvPr id="253967" name="Rectangle 15"/>
          <p:cNvSpPr>
            <a:spLocks noChangeArrowheads="1"/>
          </p:cNvSpPr>
          <p:nvPr/>
        </p:nvSpPr>
        <p:spPr bwMode="auto">
          <a:xfrm>
            <a:off x="5651500" y="5445125"/>
            <a:ext cx="1944688" cy="592138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zh-CN" altLang="en-US" sz="3200" b="1">
                <a:solidFill>
                  <a:srgbClr val="FF0000"/>
                </a:solidFill>
                <a:ea typeface="楷体_GB2312"/>
                <a:cs typeface="楷体_GB2312"/>
              </a:rPr>
              <a:t>轴测图</a:t>
            </a:r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1187450" y="404813"/>
            <a:ext cx="6192838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360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正投影图和轴测投影图的比较</a:t>
            </a:r>
          </a:p>
        </p:txBody>
      </p:sp>
    </p:spTree>
    <p:extLst>
      <p:ext uri="{BB962C8B-B14F-4D97-AF65-F5344CB8AC3E}">
        <p14:creationId xmlns:p14="http://schemas.microsoft.com/office/powerpoint/2010/main" val="110567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3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3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 animBg="1"/>
      <p:bldP spid="253957" grpId="0" animBg="1"/>
      <p:bldP spid="253958" grpId="0" animBg="1"/>
      <p:bldP spid="253966" grpId="0" animBg="1"/>
      <p:bldP spid="2539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187450" y="404813"/>
            <a:ext cx="6192838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360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正投影图和轴测投影图的比较</a:t>
            </a:r>
          </a:p>
        </p:txBody>
      </p:sp>
      <p:pic>
        <p:nvPicPr>
          <p:cNvPr id="6147" name="Picture 5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2553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1547813" y="4221163"/>
            <a:ext cx="22320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单面投影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1547812" y="5161881"/>
            <a:ext cx="22320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3.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度量性差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1559045" y="5634649"/>
            <a:ext cx="712787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4.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能同时反映形体长、宽、高三个方向的尺度，富有立体感。</a:t>
            </a:r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1547812" y="4724400"/>
            <a:ext cx="424832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投影方法：平行投影</a:t>
            </a:r>
          </a:p>
        </p:txBody>
      </p:sp>
      <p:graphicFrame>
        <p:nvGraphicFramePr>
          <p:cNvPr id="6152" name="Object 26"/>
          <p:cNvGraphicFramePr>
            <a:graphicFrameLocks noChangeAspect="1"/>
          </p:cNvGraphicFramePr>
          <p:nvPr/>
        </p:nvGraphicFramePr>
        <p:xfrm>
          <a:off x="755650" y="1412875"/>
          <a:ext cx="4248150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71" name="Image" r:id="rId4" imgW="9193651" imgH="5460317" progId="Photoshop.Image.7">
                  <p:embed/>
                </p:oleObj>
              </mc:Choice>
              <mc:Fallback>
                <p:oleObj name="Image" r:id="rId4" imgW="9193651" imgH="5460317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412875"/>
                        <a:ext cx="4248150" cy="2522538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6084888" y="1196975"/>
            <a:ext cx="180022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4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正投影图</a:t>
            </a:r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5580335" y="1628800"/>
            <a:ext cx="22320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多面投影</a:t>
            </a:r>
          </a:p>
        </p:txBody>
      </p:sp>
      <p:sp>
        <p:nvSpPr>
          <p:cNvPr id="54307" name="Rectangle 35"/>
          <p:cNvSpPr>
            <a:spLocks noChangeArrowheads="1"/>
          </p:cNvSpPr>
          <p:nvPr/>
        </p:nvSpPr>
        <p:spPr bwMode="auto">
          <a:xfrm>
            <a:off x="5580335" y="2852936"/>
            <a:ext cx="22320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3.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度量性好</a:t>
            </a:r>
          </a:p>
        </p:txBody>
      </p:sp>
      <p:sp>
        <p:nvSpPr>
          <p:cNvPr id="54308" name="Rectangle 36"/>
          <p:cNvSpPr>
            <a:spLocks noChangeArrowheads="1"/>
          </p:cNvSpPr>
          <p:nvPr/>
        </p:nvSpPr>
        <p:spPr bwMode="auto">
          <a:xfrm>
            <a:off x="5579367" y="3288466"/>
            <a:ext cx="331311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4.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不能同时反映形体长、宽、高三个方向的尺度，立体感差。</a:t>
            </a:r>
          </a:p>
        </p:txBody>
      </p:sp>
      <p:sp>
        <p:nvSpPr>
          <p:cNvPr id="54309" name="Rectangle 37"/>
          <p:cNvSpPr>
            <a:spLocks noChangeArrowheads="1"/>
          </p:cNvSpPr>
          <p:nvPr/>
        </p:nvSpPr>
        <p:spPr bwMode="auto">
          <a:xfrm>
            <a:off x="5580062" y="2060848"/>
            <a:ext cx="309562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投影方法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：</a:t>
            </a:r>
            <a:endParaRPr lang="en-US" altLang="zh-CN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 algn="l"/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平行投影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4310" name="AutoShape 38"/>
          <p:cNvSpPr>
            <a:spLocks/>
          </p:cNvSpPr>
          <p:nvPr/>
        </p:nvSpPr>
        <p:spPr bwMode="auto">
          <a:xfrm>
            <a:off x="1187624" y="4437063"/>
            <a:ext cx="288925" cy="1584325"/>
          </a:xfrm>
          <a:prstGeom prst="leftBrace">
            <a:avLst>
              <a:gd name="adj1" fmla="val 45696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311" name="AutoShape 39"/>
          <p:cNvSpPr>
            <a:spLocks/>
          </p:cNvSpPr>
          <p:nvPr/>
        </p:nvSpPr>
        <p:spPr bwMode="auto">
          <a:xfrm>
            <a:off x="5148263" y="1844675"/>
            <a:ext cx="287337" cy="2376488"/>
          </a:xfrm>
          <a:prstGeom prst="leftBrace">
            <a:avLst>
              <a:gd name="adj1" fmla="val 68923"/>
              <a:gd name="adj2" fmla="val 43889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28808" y="4292687"/>
            <a:ext cx="658642" cy="20159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342900" indent="-342900" algn="l">
              <a:lnSpc>
                <a:spcPct val="110000"/>
              </a:lnSpc>
              <a:spcBef>
                <a:spcPct val="4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轴测投影图</a:t>
            </a:r>
          </a:p>
        </p:txBody>
      </p:sp>
    </p:spTree>
    <p:extLst>
      <p:ext uri="{BB962C8B-B14F-4D97-AF65-F5344CB8AC3E}">
        <p14:creationId xmlns:p14="http://schemas.microsoft.com/office/powerpoint/2010/main" val="346310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4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4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4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3" grpId="0" build="p" autoUpdateAnimBg="0"/>
      <p:bldP spid="54294" grpId="0" build="p" autoUpdateAnimBg="0"/>
      <p:bldP spid="54295" grpId="0" build="p" autoUpdateAnimBg="0"/>
      <p:bldP spid="54297" grpId="0" build="p" autoUpdateAnimBg="0"/>
      <p:bldP spid="54305" grpId="0" build="p" autoUpdateAnimBg="0"/>
      <p:bldP spid="54306" grpId="0" build="p" autoUpdateAnimBg="0"/>
      <p:bldP spid="54307" grpId="0" build="p" autoUpdateAnimBg="0"/>
      <p:bldP spid="54308" grpId="0" build="p" autoUpdateAnimBg="0"/>
      <p:bldP spid="54309" grpId="0" build="p" autoUpdateAnimBg="0"/>
      <p:bldP spid="54310" grpId="0" animBg="1"/>
      <p:bldP spid="54311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971227" y="260350"/>
            <a:ext cx="7489205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5.1.2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形成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轴测图相关的基本元素</a:t>
            </a:r>
          </a:p>
        </p:txBody>
      </p:sp>
      <p:pic>
        <p:nvPicPr>
          <p:cNvPr id="15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713810" y="1487810"/>
            <a:ext cx="3457093" cy="2755304"/>
            <a:chOff x="610851" y="1700807"/>
            <a:chExt cx="3457093" cy="2755304"/>
          </a:xfrm>
        </p:grpSpPr>
        <p:sp>
          <p:nvSpPr>
            <p:cNvPr id="69" name="Rectangle 2"/>
            <p:cNvSpPr>
              <a:spLocks noChangeArrowheads="1"/>
            </p:cNvSpPr>
            <p:nvPr/>
          </p:nvSpPr>
          <p:spPr bwMode="auto">
            <a:xfrm flipV="1">
              <a:off x="610851" y="1700807"/>
              <a:ext cx="3457093" cy="275530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6" name="Group 164"/>
            <p:cNvGrpSpPr>
              <a:grpSpLocks noChangeAspect="1"/>
            </p:cNvGrpSpPr>
            <p:nvPr/>
          </p:nvGrpSpPr>
          <p:grpSpPr bwMode="auto">
            <a:xfrm>
              <a:off x="726491" y="1804129"/>
              <a:ext cx="3143755" cy="2488967"/>
              <a:chOff x="524" y="1319"/>
              <a:chExt cx="2096" cy="1590"/>
            </a:xfrm>
          </p:grpSpPr>
          <p:sp>
            <p:nvSpPr>
              <p:cNvPr id="17" name="Rectangle 165"/>
              <p:cNvSpPr>
                <a:spLocks noChangeArrowheads="1"/>
              </p:cNvSpPr>
              <p:nvPr/>
            </p:nvSpPr>
            <p:spPr bwMode="auto">
              <a:xfrm>
                <a:off x="716" y="1339"/>
                <a:ext cx="1904" cy="969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kumimoji="1" lang="zh-CN" altLang="zh-CN" sz="2400" b="1">
                  <a:latin typeface="Times New Roman" pitchFamily="18" charset="0"/>
                </a:endParaRPr>
              </a:p>
            </p:txBody>
          </p:sp>
          <p:sp>
            <p:nvSpPr>
              <p:cNvPr id="18" name="Text Box 166"/>
              <p:cNvSpPr txBox="1">
                <a:spLocks noChangeArrowheads="1"/>
              </p:cNvSpPr>
              <p:nvPr/>
            </p:nvSpPr>
            <p:spPr bwMode="auto">
              <a:xfrm>
                <a:off x="747" y="1388"/>
                <a:ext cx="72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zh-CN" altLang="en-US" sz="2000" b="1" dirty="0">
                    <a:latin typeface="Times New Roman" pitchFamily="18" charset="0"/>
                  </a:rPr>
                  <a:t>投影面</a:t>
                </a:r>
              </a:p>
            </p:txBody>
          </p:sp>
          <p:sp>
            <p:nvSpPr>
              <p:cNvPr id="19" name="Freeform 167"/>
              <p:cNvSpPr>
                <a:spLocks/>
              </p:cNvSpPr>
              <p:nvPr/>
            </p:nvSpPr>
            <p:spPr bwMode="auto">
              <a:xfrm>
                <a:off x="801" y="1699"/>
                <a:ext cx="885" cy="769"/>
              </a:xfrm>
              <a:custGeom>
                <a:avLst/>
                <a:gdLst>
                  <a:gd name="T0" fmla="*/ 885 w 885"/>
                  <a:gd name="T1" fmla="*/ 0 h 769"/>
                  <a:gd name="T2" fmla="*/ 0 w 885"/>
                  <a:gd name="T3" fmla="*/ 769 h 769"/>
                  <a:gd name="T4" fmla="*/ 0 60000 65536"/>
                  <a:gd name="T5" fmla="*/ 0 60000 65536"/>
                  <a:gd name="T6" fmla="*/ 0 w 885"/>
                  <a:gd name="T7" fmla="*/ 0 h 769"/>
                  <a:gd name="T8" fmla="*/ 885 w 885"/>
                  <a:gd name="T9" fmla="*/ 769 h 7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5" h="769">
                    <a:moveTo>
                      <a:pt x="885" y="0"/>
                    </a:moveTo>
                    <a:lnTo>
                      <a:pt x="0" y="769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" name="Freeform 168"/>
              <p:cNvSpPr>
                <a:spLocks/>
              </p:cNvSpPr>
              <p:nvPr/>
            </p:nvSpPr>
            <p:spPr bwMode="auto">
              <a:xfrm>
                <a:off x="1128" y="1547"/>
                <a:ext cx="883" cy="769"/>
              </a:xfrm>
              <a:custGeom>
                <a:avLst/>
                <a:gdLst>
                  <a:gd name="T0" fmla="*/ 883 w 883"/>
                  <a:gd name="T1" fmla="*/ 0 h 769"/>
                  <a:gd name="T2" fmla="*/ 0 w 883"/>
                  <a:gd name="T3" fmla="*/ 769 h 769"/>
                  <a:gd name="T4" fmla="*/ 0 60000 65536"/>
                  <a:gd name="T5" fmla="*/ 0 60000 65536"/>
                  <a:gd name="T6" fmla="*/ 0 w 883"/>
                  <a:gd name="T7" fmla="*/ 0 h 769"/>
                  <a:gd name="T8" fmla="*/ 883 w 883"/>
                  <a:gd name="T9" fmla="*/ 769 h 7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3" h="769">
                    <a:moveTo>
                      <a:pt x="883" y="0"/>
                    </a:moveTo>
                    <a:lnTo>
                      <a:pt x="0" y="769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" name="Freeform 169"/>
              <p:cNvSpPr>
                <a:spLocks/>
              </p:cNvSpPr>
              <p:nvPr/>
            </p:nvSpPr>
            <p:spPr bwMode="auto">
              <a:xfrm>
                <a:off x="1433" y="1702"/>
                <a:ext cx="883" cy="774"/>
              </a:xfrm>
              <a:custGeom>
                <a:avLst/>
                <a:gdLst>
                  <a:gd name="T0" fmla="*/ 883 w 883"/>
                  <a:gd name="T1" fmla="*/ 0 h 774"/>
                  <a:gd name="T2" fmla="*/ 0 w 883"/>
                  <a:gd name="T3" fmla="*/ 774 h 774"/>
                  <a:gd name="T4" fmla="*/ 0 60000 65536"/>
                  <a:gd name="T5" fmla="*/ 0 60000 65536"/>
                  <a:gd name="T6" fmla="*/ 0 w 883"/>
                  <a:gd name="T7" fmla="*/ 0 h 774"/>
                  <a:gd name="T8" fmla="*/ 883 w 883"/>
                  <a:gd name="T9" fmla="*/ 774 h 7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3" h="774">
                    <a:moveTo>
                      <a:pt x="883" y="0"/>
                    </a:moveTo>
                    <a:lnTo>
                      <a:pt x="0" y="774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" name="Freeform 170"/>
              <p:cNvSpPr>
                <a:spLocks/>
              </p:cNvSpPr>
              <p:nvPr/>
            </p:nvSpPr>
            <p:spPr bwMode="auto">
              <a:xfrm>
                <a:off x="1433" y="1974"/>
                <a:ext cx="887" cy="771"/>
              </a:xfrm>
              <a:custGeom>
                <a:avLst/>
                <a:gdLst>
                  <a:gd name="T0" fmla="*/ 887 w 887"/>
                  <a:gd name="T1" fmla="*/ 0 h 771"/>
                  <a:gd name="T2" fmla="*/ 0 w 887"/>
                  <a:gd name="T3" fmla="*/ 771 h 771"/>
                  <a:gd name="T4" fmla="*/ 0 60000 65536"/>
                  <a:gd name="T5" fmla="*/ 0 60000 65536"/>
                  <a:gd name="T6" fmla="*/ 0 w 887"/>
                  <a:gd name="T7" fmla="*/ 0 h 771"/>
                  <a:gd name="T8" fmla="*/ 887 w 887"/>
                  <a:gd name="T9" fmla="*/ 771 h 77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7" h="771">
                    <a:moveTo>
                      <a:pt x="887" y="0"/>
                    </a:moveTo>
                    <a:lnTo>
                      <a:pt x="0" y="771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Freeform 171"/>
              <p:cNvSpPr>
                <a:spLocks/>
              </p:cNvSpPr>
              <p:nvPr/>
            </p:nvSpPr>
            <p:spPr bwMode="auto">
              <a:xfrm>
                <a:off x="801" y="1971"/>
                <a:ext cx="885" cy="788"/>
              </a:xfrm>
              <a:custGeom>
                <a:avLst/>
                <a:gdLst>
                  <a:gd name="T0" fmla="*/ 885 w 885"/>
                  <a:gd name="T1" fmla="*/ 0 h 788"/>
                  <a:gd name="T2" fmla="*/ 0 w 885"/>
                  <a:gd name="T3" fmla="*/ 788 h 788"/>
                  <a:gd name="T4" fmla="*/ 0 60000 65536"/>
                  <a:gd name="T5" fmla="*/ 0 60000 65536"/>
                  <a:gd name="T6" fmla="*/ 0 w 885"/>
                  <a:gd name="T7" fmla="*/ 0 h 788"/>
                  <a:gd name="T8" fmla="*/ 885 w 885"/>
                  <a:gd name="T9" fmla="*/ 788 h 78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5" h="788">
                    <a:moveTo>
                      <a:pt x="885" y="0"/>
                    </a:moveTo>
                    <a:lnTo>
                      <a:pt x="0" y="788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" name="Freeform 172"/>
              <p:cNvSpPr>
                <a:spLocks/>
              </p:cNvSpPr>
              <p:nvPr/>
            </p:nvSpPr>
            <p:spPr bwMode="auto">
              <a:xfrm>
                <a:off x="1137" y="2126"/>
                <a:ext cx="874" cy="766"/>
              </a:xfrm>
              <a:custGeom>
                <a:avLst/>
                <a:gdLst>
                  <a:gd name="T0" fmla="*/ 874 w 1101"/>
                  <a:gd name="T1" fmla="*/ 0 h 1214"/>
                  <a:gd name="T2" fmla="*/ 0 w 1101"/>
                  <a:gd name="T3" fmla="*/ 766 h 1214"/>
                  <a:gd name="T4" fmla="*/ 0 60000 65536"/>
                  <a:gd name="T5" fmla="*/ 0 60000 65536"/>
                  <a:gd name="T6" fmla="*/ 0 w 1101"/>
                  <a:gd name="T7" fmla="*/ 0 h 1214"/>
                  <a:gd name="T8" fmla="*/ 1101 w 1101"/>
                  <a:gd name="T9" fmla="*/ 1214 h 12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01" h="1214">
                    <a:moveTo>
                      <a:pt x="1101" y="0"/>
                    </a:moveTo>
                    <a:lnTo>
                      <a:pt x="0" y="1214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Freeform 173"/>
              <p:cNvSpPr>
                <a:spLocks/>
              </p:cNvSpPr>
              <p:nvPr/>
            </p:nvSpPr>
            <p:spPr bwMode="auto">
              <a:xfrm>
                <a:off x="1121" y="1836"/>
                <a:ext cx="894" cy="785"/>
              </a:xfrm>
              <a:custGeom>
                <a:avLst/>
                <a:gdLst>
                  <a:gd name="T0" fmla="*/ 894 w 894"/>
                  <a:gd name="T1" fmla="*/ 0 h 785"/>
                  <a:gd name="T2" fmla="*/ 0 w 894"/>
                  <a:gd name="T3" fmla="*/ 785 h 785"/>
                  <a:gd name="T4" fmla="*/ 0 60000 65536"/>
                  <a:gd name="T5" fmla="*/ 0 60000 65536"/>
                  <a:gd name="T6" fmla="*/ 0 w 894"/>
                  <a:gd name="T7" fmla="*/ 0 h 785"/>
                  <a:gd name="T8" fmla="*/ 894 w 894"/>
                  <a:gd name="T9" fmla="*/ 785 h 7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94" h="785">
                    <a:moveTo>
                      <a:pt x="894" y="0"/>
                    </a:moveTo>
                    <a:lnTo>
                      <a:pt x="0" y="785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26" name="Group 174"/>
              <p:cNvGrpSpPr>
                <a:grpSpLocks/>
              </p:cNvGrpSpPr>
              <p:nvPr/>
            </p:nvGrpSpPr>
            <p:grpSpPr bwMode="auto">
              <a:xfrm>
                <a:off x="1686" y="1537"/>
                <a:ext cx="651" cy="589"/>
                <a:chOff x="2985" y="915"/>
                <a:chExt cx="954" cy="1000"/>
              </a:xfrm>
            </p:grpSpPr>
            <p:sp>
              <p:nvSpPr>
                <p:cNvPr id="60" name="Freeform 175"/>
                <p:cNvSpPr>
                  <a:spLocks/>
                </p:cNvSpPr>
                <p:nvPr/>
              </p:nvSpPr>
              <p:spPr bwMode="auto">
                <a:xfrm>
                  <a:off x="3463" y="1444"/>
                  <a:ext cx="0" cy="469"/>
                </a:xfrm>
                <a:custGeom>
                  <a:avLst/>
                  <a:gdLst>
                    <a:gd name="T0" fmla="*/ 0 w 1"/>
                    <a:gd name="T1" fmla="*/ 0 h 438"/>
                    <a:gd name="T2" fmla="*/ 0 w 1"/>
                    <a:gd name="T3" fmla="*/ 469 h 438"/>
                    <a:gd name="T4" fmla="*/ 0 60000 65536"/>
                    <a:gd name="T5" fmla="*/ 0 60000 65536"/>
                    <a:gd name="T6" fmla="*/ 0 w 1"/>
                    <a:gd name="T7" fmla="*/ 0 h 438"/>
                    <a:gd name="T8" fmla="*/ 0 w 1"/>
                    <a:gd name="T9" fmla="*/ 438 h 43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38">
                      <a:moveTo>
                        <a:pt x="0" y="0"/>
                      </a:moveTo>
                      <a:lnTo>
                        <a:pt x="0" y="438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" name="Freeform 176"/>
                <p:cNvSpPr>
                  <a:spLocks/>
                </p:cNvSpPr>
                <p:nvPr/>
              </p:nvSpPr>
              <p:spPr bwMode="auto">
                <a:xfrm>
                  <a:off x="3462" y="1640"/>
                  <a:ext cx="477" cy="273"/>
                </a:xfrm>
                <a:custGeom>
                  <a:avLst/>
                  <a:gdLst>
                    <a:gd name="T0" fmla="*/ 0 w 410"/>
                    <a:gd name="T1" fmla="*/ 273 h 254"/>
                    <a:gd name="T2" fmla="*/ 477 w 410"/>
                    <a:gd name="T3" fmla="*/ 0 h 254"/>
                    <a:gd name="T4" fmla="*/ 0 60000 65536"/>
                    <a:gd name="T5" fmla="*/ 0 60000 65536"/>
                    <a:gd name="T6" fmla="*/ 0 w 410"/>
                    <a:gd name="T7" fmla="*/ 0 h 254"/>
                    <a:gd name="T8" fmla="*/ 410 w 410"/>
                    <a:gd name="T9" fmla="*/ 254 h 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10" h="254">
                      <a:moveTo>
                        <a:pt x="0" y="254"/>
                      </a:moveTo>
                      <a:lnTo>
                        <a:pt x="4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" name="Freeform 177"/>
                <p:cNvSpPr>
                  <a:spLocks/>
                </p:cNvSpPr>
                <p:nvPr/>
              </p:nvSpPr>
              <p:spPr bwMode="auto">
                <a:xfrm>
                  <a:off x="2986" y="1656"/>
                  <a:ext cx="476" cy="259"/>
                </a:xfrm>
                <a:custGeom>
                  <a:avLst/>
                  <a:gdLst>
                    <a:gd name="T0" fmla="*/ 476 w 409"/>
                    <a:gd name="T1" fmla="*/ 259 h 241"/>
                    <a:gd name="T2" fmla="*/ 0 w 409"/>
                    <a:gd name="T3" fmla="*/ 0 h 241"/>
                    <a:gd name="T4" fmla="*/ 0 60000 65536"/>
                    <a:gd name="T5" fmla="*/ 0 60000 65536"/>
                    <a:gd name="T6" fmla="*/ 0 w 409"/>
                    <a:gd name="T7" fmla="*/ 0 h 241"/>
                    <a:gd name="T8" fmla="*/ 409 w 409"/>
                    <a:gd name="T9" fmla="*/ 241 h 24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09" h="241">
                      <a:moveTo>
                        <a:pt x="409" y="24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3" name="Freeform 178"/>
                <p:cNvSpPr>
                  <a:spLocks/>
                </p:cNvSpPr>
                <p:nvPr/>
              </p:nvSpPr>
              <p:spPr bwMode="auto">
                <a:xfrm>
                  <a:off x="2986" y="1187"/>
                  <a:ext cx="0" cy="469"/>
                </a:xfrm>
                <a:custGeom>
                  <a:avLst/>
                  <a:gdLst>
                    <a:gd name="T0" fmla="*/ 0 w 1"/>
                    <a:gd name="T1" fmla="*/ 0 h 438"/>
                    <a:gd name="T2" fmla="*/ 0 w 1"/>
                    <a:gd name="T3" fmla="*/ 469 h 438"/>
                    <a:gd name="T4" fmla="*/ 0 60000 65536"/>
                    <a:gd name="T5" fmla="*/ 0 60000 65536"/>
                    <a:gd name="T6" fmla="*/ 0 w 1"/>
                    <a:gd name="T7" fmla="*/ 0 h 438"/>
                    <a:gd name="T8" fmla="*/ 0 w 1"/>
                    <a:gd name="T9" fmla="*/ 438 h 43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38">
                      <a:moveTo>
                        <a:pt x="0" y="0"/>
                      </a:moveTo>
                      <a:lnTo>
                        <a:pt x="0" y="438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4" name="Freeform 179"/>
                <p:cNvSpPr>
                  <a:spLocks/>
                </p:cNvSpPr>
                <p:nvPr/>
              </p:nvSpPr>
              <p:spPr bwMode="auto">
                <a:xfrm>
                  <a:off x="3922" y="1201"/>
                  <a:ext cx="2" cy="439"/>
                </a:xfrm>
                <a:custGeom>
                  <a:avLst/>
                  <a:gdLst>
                    <a:gd name="T0" fmla="*/ 0 w 1"/>
                    <a:gd name="T1" fmla="*/ 0 h 410"/>
                    <a:gd name="T2" fmla="*/ 0 w 1"/>
                    <a:gd name="T3" fmla="*/ 439 h 410"/>
                    <a:gd name="T4" fmla="*/ 0 60000 65536"/>
                    <a:gd name="T5" fmla="*/ 0 60000 65536"/>
                    <a:gd name="T6" fmla="*/ 0 w 1"/>
                    <a:gd name="T7" fmla="*/ 0 h 410"/>
                    <a:gd name="T8" fmla="*/ 1 w 1"/>
                    <a:gd name="T9" fmla="*/ 410 h 41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10">
                      <a:moveTo>
                        <a:pt x="0" y="0"/>
                      </a:moveTo>
                      <a:lnTo>
                        <a:pt x="0" y="41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Freeform 180"/>
                <p:cNvSpPr>
                  <a:spLocks/>
                </p:cNvSpPr>
                <p:nvPr/>
              </p:nvSpPr>
              <p:spPr bwMode="auto">
                <a:xfrm>
                  <a:off x="3462" y="1187"/>
                  <a:ext cx="460" cy="264"/>
                </a:xfrm>
                <a:custGeom>
                  <a:avLst/>
                  <a:gdLst>
                    <a:gd name="T0" fmla="*/ 0 w 396"/>
                    <a:gd name="T1" fmla="*/ 264 h 246"/>
                    <a:gd name="T2" fmla="*/ 460 w 396"/>
                    <a:gd name="T3" fmla="*/ 0 h 246"/>
                    <a:gd name="T4" fmla="*/ 0 60000 65536"/>
                    <a:gd name="T5" fmla="*/ 0 60000 65536"/>
                    <a:gd name="T6" fmla="*/ 0 w 396"/>
                    <a:gd name="T7" fmla="*/ 0 h 246"/>
                    <a:gd name="T8" fmla="*/ 396 w 396"/>
                    <a:gd name="T9" fmla="*/ 246 h 24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96" h="246">
                      <a:moveTo>
                        <a:pt x="0" y="246"/>
                      </a:moveTo>
                      <a:lnTo>
                        <a:pt x="396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6" name="Freeform 181"/>
                <p:cNvSpPr>
                  <a:spLocks/>
                </p:cNvSpPr>
                <p:nvPr/>
              </p:nvSpPr>
              <p:spPr bwMode="auto">
                <a:xfrm>
                  <a:off x="2986" y="1193"/>
                  <a:ext cx="476" cy="258"/>
                </a:xfrm>
                <a:custGeom>
                  <a:avLst/>
                  <a:gdLst>
                    <a:gd name="T0" fmla="*/ 476 w 409"/>
                    <a:gd name="T1" fmla="*/ 258 h 241"/>
                    <a:gd name="T2" fmla="*/ 0 w 409"/>
                    <a:gd name="T3" fmla="*/ 0 h 241"/>
                    <a:gd name="T4" fmla="*/ 0 60000 65536"/>
                    <a:gd name="T5" fmla="*/ 0 60000 65536"/>
                    <a:gd name="T6" fmla="*/ 0 w 409"/>
                    <a:gd name="T7" fmla="*/ 0 h 241"/>
                    <a:gd name="T8" fmla="*/ 409 w 409"/>
                    <a:gd name="T9" fmla="*/ 241 h 24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09" h="241">
                      <a:moveTo>
                        <a:pt x="409" y="24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7" name="Freeform 182"/>
                <p:cNvSpPr>
                  <a:spLocks/>
                </p:cNvSpPr>
                <p:nvPr/>
              </p:nvSpPr>
              <p:spPr bwMode="auto">
                <a:xfrm>
                  <a:off x="2985" y="920"/>
                  <a:ext cx="477" cy="273"/>
                </a:xfrm>
                <a:custGeom>
                  <a:avLst/>
                  <a:gdLst>
                    <a:gd name="T0" fmla="*/ 0 w 410"/>
                    <a:gd name="T1" fmla="*/ 273 h 254"/>
                    <a:gd name="T2" fmla="*/ 477 w 410"/>
                    <a:gd name="T3" fmla="*/ 0 h 254"/>
                    <a:gd name="T4" fmla="*/ 0 60000 65536"/>
                    <a:gd name="T5" fmla="*/ 0 60000 65536"/>
                    <a:gd name="T6" fmla="*/ 0 w 410"/>
                    <a:gd name="T7" fmla="*/ 0 h 254"/>
                    <a:gd name="T8" fmla="*/ 410 w 410"/>
                    <a:gd name="T9" fmla="*/ 254 h 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10" h="254">
                      <a:moveTo>
                        <a:pt x="0" y="254"/>
                      </a:moveTo>
                      <a:lnTo>
                        <a:pt x="4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8" name="Freeform 183"/>
                <p:cNvSpPr>
                  <a:spLocks/>
                </p:cNvSpPr>
                <p:nvPr/>
              </p:nvSpPr>
              <p:spPr bwMode="auto">
                <a:xfrm>
                  <a:off x="3463" y="915"/>
                  <a:ext cx="459" cy="272"/>
                </a:xfrm>
                <a:custGeom>
                  <a:avLst/>
                  <a:gdLst>
                    <a:gd name="T0" fmla="*/ 459 w 395"/>
                    <a:gd name="T1" fmla="*/ 272 h 254"/>
                    <a:gd name="T2" fmla="*/ 0 w 395"/>
                    <a:gd name="T3" fmla="*/ 0 h 254"/>
                    <a:gd name="T4" fmla="*/ 0 60000 65536"/>
                    <a:gd name="T5" fmla="*/ 0 60000 65536"/>
                    <a:gd name="T6" fmla="*/ 0 w 395"/>
                    <a:gd name="T7" fmla="*/ 0 h 254"/>
                    <a:gd name="T8" fmla="*/ 395 w 395"/>
                    <a:gd name="T9" fmla="*/ 254 h 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95" h="254">
                      <a:moveTo>
                        <a:pt x="395" y="2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7" name="Group 184"/>
              <p:cNvGrpSpPr>
                <a:grpSpLocks/>
              </p:cNvGrpSpPr>
              <p:nvPr/>
            </p:nvGrpSpPr>
            <p:grpSpPr bwMode="auto">
              <a:xfrm>
                <a:off x="1557" y="1405"/>
                <a:ext cx="923" cy="635"/>
                <a:chOff x="1549" y="1395"/>
                <a:chExt cx="923" cy="635"/>
              </a:xfrm>
            </p:grpSpPr>
            <p:sp>
              <p:nvSpPr>
                <p:cNvPr id="57" name="Freeform 185"/>
                <p:cNvSpPr>
                  <a:spLocks/>
                </p:cNvSpPr>
                <p:nvPr/>
              </p:nvSpPr>
              <p:spPr bwMode="auto">
                <a:xfrm>
                  <a:off x="2002" y="1395"/>
                  <a:ext cx="1" cy="419"/>
                </a:xfrm>
                <a:custGeom>
                  <a:avLst/>
                  <a:gdLst>
                    <a:gd name="T0" fmla="*/ 0 w 1"/>
                    <a:gd name="T1" fmla="*/ 419 h 664"/>
                    <a:gd name="T2" fmla="*/ 1 w 1"/>
                    <a:gd name="T3" fmla="*/ 0 h 664"/>
                    <a:gd name="T4" fmla="*/ 0 60000 65536"/>
                    <a:gd name="T5" fmla="*/ 0 60000 65536"/>
                    <a:gd name="T6" fmla="*/ 0 w 1"/>
                    <a:gd name="T7" fmla="*/ 0 h 664"/>
                    <a:gd name="T8" fmla="*/ 1 w 1"/>
                    <a:gd name="T9" fmla="*/ 664 h 6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4">
                      <a:moveTo>
                        <a:pt x="0" y="664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9525">
                  <a:solidFill>
                    <a:srgbClr val="333399"/>
                  </a:solidFill>
                  <a:round/>
                  <a:headEnd type="none" w="med" len="med"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8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1549" y="1814"/>
                  <a:ext cx="453" cy="208"/>
                </a:xfrm>
                <a:prstGeom prst="line">
                  <a:avLst/>
                </a:prstGeom>
                <a:noFill/>
                <a:ln w="9525">
                  <a:solidFill>
                    <a:srgbClr val="333399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9" name="Line 187"/>
                <p:cNvSpPr>
                  <a:spLocks noChangeShapeType="1"/>
                </p:cNvSpPr>
                <p:nvPr/>
              </p:nvSpPr>
              <p:spPr bwMode="auto">
                <a:xfrm>
                  <a:off x="2002" y="1814"/>
                  <a:ext cx="470" cy="216"/>
                </a:xfrm>
                <a:prstGeom prst="line">
                  <a:avLst/>
                </a:prstGeom>
                <a:noFill/>
                <a:ln w="9525">
                  <a:solidFill>
                    <a:srgbClr val="333399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" name="Group 188"/>
              <p:cNvGrpSpPr>
                <a:grpSpLocks/>
              </p:cNvGrpSpPr>
              <p:nvPr/>
            </p:nvGrpSpPr>
            <p:grpSpPr bwMode="auto">
              <a:xfrm>
                <a:off x="801" y="2313"/>
                <a:ext cx="641" cy="589"/>
                <a:chOff x="793" y="2303"/>
                <a:chExt cx="641" cy="589"/>
              </a:xfrm>
            </p:grpSpPr>
            <p:sp>
              <p:nvSpPr>
                <p:cNvPr id="48" name="Freeform 189"/>
                <p:cNvSpPr>
                  <a:spLocks/>
                </p:cNvSpPr>
                <p:nvPr/>
              </p:nvSpPr>
              <p:spPr bwMode="auto">
                <a:xfrm>
                  <a:off x="1119" y="2615"/>
                  <a:ext cx="0" cy="276"/>
                </a:xfrm>
                <a:custGeom>
                  <a:avLst/>
                  <a:gdLst>
                    <a:gd name="T0" fmla="*/ 0 w 1"/>
                    <a:gd name="T1" fmla="*/ 0 h 438"/>
                    <a:gd name="T2" fmla="*/ 0 w 1"/>
                    <a:gd name="T3" fmla="*/ 276 h 438"/>
                    <a:gd name="T4" fmla="*/ 0 60000 65536"/>
                    <a:gd name="T5" fmla="*/ 0 60000 65536"/>
                    <a:gd name="T6" fmla="*/ 0 w 1"/>
                    <a:gd name="T7" fmla="*/ 0 h 438"/>
                    <a:gd name="T8" fmla="*/ 0 w 1"/>
                    <a:gd name="T9" fmla="*/ 438 h 43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38">
                      <a:moveTo>
                        <a:pt x="0" y="0"/>
                      </a:moveTo>
                      <a:lnTo>
                        <a:pt x="0" y="438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9" name="Freeform 190"/>
                <p:cNvSpPr>
                  <a:spLocks/>
                </p:cNvSpPr>
                <p:nvPr/>
              </p:nvSpPr>
              <p:spPr bwMode="auto">
                <a:xfrm>
                  <a:off x="1119" y="2727"/>
                  <a:ext cx="306" cy="164"/>
                </a:xfrm>
                <a:custGeom>
                  <a:avLst/>
                  <a:gdLst>
                    <a:gd name="T0" fmla="*/ 0 w 306"/>
                    <a:gd name="T1" fmla="*/ 164 h 164"/>
                    <a:gd name="T2" fmla="*/ 306 w 306"/>
                    <a:gd name="T3" fmla="*/ 0 h 164"/>
                    <a:gd name="T4" fmla="*/ 0 60000 65536"/>
                    <a:gd name="T5" fmla="*/ 0 60000 65536"/>
                    <a:gd name="T6" fmla="*/ 0 w 306"/>
                    <a:gd name="T7" fmla="*/ 0 h 164"/>
                    <a:gd name="T8" fmla="*/ 306 w 306"/>
                    <a:gd name="T9" fmla="*/ 164 h 1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6" h="164">
                      <a:moveTo>
                        <a:pt x="0" y="164"/>
                      </a:moveTo>
                      <a:lnTo>
                        <a:pt x="306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0" name="Freeform 191"/>
                <p:cNvSpPr>
                  <a:spLocks/>
                </p:cNvSpPr>
                <p:nvPr/>
              </p:nvSpPr>
              <p:spPr bwMode="auto">
                <a:xfrm>
                  <a:off x="794" y="2739"/>
                  <a:ext cx="325" cy="153"/>
                </a:xfrm>
                <a:custGeom>
                  <a:avLst/>
                  <a:gdLst>
                    <a:gd name="T0" fmla="*/ 325 w 409"/>
                    <a:gd name="T1" fmla="*/ 153 h 241"/>
                    <a:gd name="T2" fmla="*/ 0 w 409"/>
                    <a:gd name="T3" fmla="*/ 0 h 241"/>
                    <a:gd name="T4" fmla="*/ 0 60000 65536"/>
                    <a:gd name="T5" fmla="*/ 0 60000 65536"/>
                    <a:gd name="T6" fmla="*/ 0 w 409"/>
                    <a:gd name="T7" fmla="*/ 0 h 241"/>
                    <a:gd name="T8" fmla="*/ 409 w 409"/>
                    <a:gd name="T9" fmla="*/ 241 h 24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09" h="241">
                      <a:moveTo>
                        <a:pt x="409" y="24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" name="Freeform 192"/>
                <p:cNvSpPr>
                  <a:spLocks/>
                </p:cNvSpPr>
                <p:nvPr/>
              </p:nvSpPr>
              <p:spPr bwMode="auto">
                <a:xfrm>
                  <a:off x="794" y="2463"/>
                  <a:ext cx="0" cy="276"/>
                </a:xfrm>
                <a:custGeom>
                  <a:avLst/>
                  <a:gdLst>
                    <a:gd name="T0" fmla="*/ 0 w 1"/>
                    <a:gd name="T1" fmla="*/ 0 h 438"/>
                    <a:gd name="T2" fmla="*/ 0 w 1"/>
                    <a:gd name="T3" fmla="*/ 276 h 438"/>
                    <a:gd name="T4" fmla="*/ 0 60000 65536"/>
                    <a:gd name="T5" fmla="*/ 0 60000 65536"/>
                    <a:gd name="T6" fmla="*/ 0 w 1"/>
                    <a:gd name="T7" fmla="*/ 0 h 438"/>
                    <a:gd name="T8" fmla="*/ 0 w 1"/>
                    <a:gd name="T9" fmla="*/ 438 h 43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38">
                      <a:moveTo>
                        <a:pt x="0" y="0"/>
                      </a:moveTo>
                      <a:lnTo>
                        <a:pt x="0" y="438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" name="Freeform 193"/>
                <p:cNvSpPr>
                  <a:spLocks/>
                </p:cNvSpPr>
                <p:nvPr/>
              </p:nvSpPr>
              <p:spPr bwMode="auto">
                <a:xfrm>
                  <a:off x="1432" y="2471"/>
                  <a:ext cx="2" cy="259"/>
                </a:xfrm>
                <a:custGeom>
                  <a:avLst/>
                  <a:gdLst>
                    <a:gd name="T0" fmla="*/ 0 w 1"/>
                    <a:gd name="T1" fmla="*/ 0 h 410"/>
                    <a:gd name="T2" fmla="*/ 0 w 1"/>
                    <a:gd name="T3" fmla="*/ 259 h 410"/>
                    <a:gd name="T4" fmla="*/ 0 60000 65536"/>
                    <a:gd name="T5" fmla="*/ 0 60000 65536"/>
                    <a:gd name="T6" fmla="*/ 0 w 1"/>
                    <a:gd name="T7" fmla="*/ 0 h 410"/>
                    <a:gd name="T8" fmla="*/ 1 w 1"/>
                    <a:gd name="T9" fmla="*/ 410 h 41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10">
                      <a:moveTo>
                        <a:pt x="0" y="0"/>
                      </a:moveTo>
                      <a:lnTo>
                        <a:pt x="0" y="41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" name="Freeform 194"/>
                <p:cNvSpPr>
                  <a:spLocks/>
                </p:cNvSpPr>
                <p:nvPr/>
              </p:nvSpPr>
              <p:spPr bwMode="auto">
                <a:xfrm>
                  <a:off x="1119" y="2463"/>
                  <a:ext cx="313" cy="156"/>
                </a:xfrm>
                <a:custGeom>
                  <a:avLst/>
                  <a:gdLst>
                    <a:gd name="T0" fmla="*/ 0 w 396"/>
                    <a:gd name="T1" fmla="*/ 156 h 246"/>
                    <a:gd name="T2" fmla="*/ 313 w 396"/>
                    <a:gd name="T3" fmla="*/ 0 h 246"/>
                    <a:gd name="T4" fmla="*/ 0 60000 65536"/>
                    <a:gd name="T5" fmla="*/ 0 60000 65536"/>
                    <a:gd name="T6" fmla="*/ 0 w 396"/>
                    <a:gd name="T7" fmla="*/ 0 h 246"/>
                    <a:gd name="T8" fmla="*/ 396 w 396"/>
                    <a:gd name="T9" fmla="*/ 246 h 24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96" h="246">
                      <a:moveTo>
                        <a:pt x="0" y="246"/>
                      </a:moveTo>
                      <a:lnTo>
                        <a:pt x="396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4" name="Freeform 195"/>
                <p:cNvSpPr>
                  <a:spLocks/>
                </p:cNvSpPr>
                <p:nvPr/>
              </p:nvSpPr>
              <p:spPr bwMode="auto">
                <a:xfrm>
                  <a:off x="794" y="2467"/>
                  <a:ext cx="325" cy="152"/>
                </a:xfrm>
                <a:custGeom>
                  <a:avLst/>
                  <a:gdLst>
                    <a:gd name="T0" fmla="*/ 325 w 409"/>
                    <a:gd name="T1" fmla="*/ 152 h 241"/>
                    <a:gd name="T2" fmla="*/ 0 w 409"/>
                    <a:gd name="T3" fmla="*/ 0 h 241"/>
                    <a:gd name="T4" fmla="*/ 0 60000 65536"/>
                    <a:gd name="T5" fmla="*/ 0 60000 65536"/>
                    <a:gd name="T6" fmla="*/ 0 w 409"/>
                    <a:gd name="T7" fmla="*/ 0 h 241"/>
                    <a:gd name="T8" fmla="*/ 409 w 409"/>
                    <a:gd name="T9" fmla="*/ 241 h 24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09" h="241">
                      <a:moveTo>
                        <a:pt x="409" y="24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5" name="Freeform 196"/>
                <p:cNvSpPr>
                  <a:spLocks/>
                </p:cNvSpPr>
                <p:nvPr/>
              </p:nvSpPr>
              <p:spPr bwMode="auto">
                <a:xfrm>
                  <a:off x="793" y="2306"/>
                  <a:ext cx="326" cy="161"/>
                </a:xfrm>
                <a:custGeom>
                  <a:avLst/>
                  <a:gdLst>
                    <a:gd name="T0" fmla="*/ 0 w 410"/>
                    <a:gd name="T1" fmla="*/ 161 h 254"/>
                    <a:gd name="T2" fmla="*/ 326 w 410"/>
                    <a:gd name="T3" fmla="*/ 0 h 254"/>
                    <a:gd name="T4" fmla="*/ 0 60000 65536"/>
                    <a:gd name="T5" fmla="*/ 0 60000 65536"/>
                    <a:gd name="T6" fmla="*/ 0 w 410"/>
                    <a:gd name="T7" fmla="*/ 0 h 254"/>
                    <a:gd name="T8" fmla="*/ 410 w 410"/>
                    <a:gd name="T9" fmla="*/ 254 h 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10" h="254">
                      <a:moveTo>
                        <a:pt x="0" y="254"/>
                      </a:moveTo>
                      <a:lnTo>
                        <a:pt x="4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6" name="Freeform 197"/>
                <p:cNvSpPr>
                  <a:spLocks/>
                </p:cNvSpPr>
                <p:nvPr/>
              </p:nvSpPr>
              <p:spPr bwMode="auto">
                <a:xfrm>
                  <a:off x="1119" y="2303"/>
                  <a:ext cx="313" cy="160"/>
                </a:xfrm>
                <a:custGeom>
                  <a:avLst/>
                  <a:gdLst>
                    <a:gd name="T0" fmla="*/ 313 w 395"/>
                    <a:gd name="T1" fmla="*/ 160 h 254"/>
                    <a:gd name="T2" fmla="*/ 0 w 395"/>
                    <a:gd name="T3" fmla="*/ 0 h 254"/>
                    <a:gd name="T4" fmla="*/ 0 60000 65536"/>
                    <a:gd name="T5" fmla="*/ 0 60000 65536"/>
                    <a:gd name="T6" fmla="*/ 0 w 395"/>
                    <a:gd name="T7" fmla="*/ 0 h 254"/>
                    <a:gd name="T8" fmla="*/ 395 w 395"/>
                    <a:gd name="T9" fmla="*/ 254 h 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95" h="254">
                      <a:moveTo>
                        <a:pt x="395" y="2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" name="Group 198"/>
              <p:cNvGrpSpPr>
                <a:grpSpLocks/>
              </p:cNvGrpSpPr>
              <p:nvPr/>
            </p:nvGrpSpPr>
            <p:grpSpPr bwMode="auto">
              <a:xfrm>
                <a:off x="524" y="2023"/>
                <a:ext cx="1158" cy="807"/>
                <a:chOff x="516" y="2013"/>
                <a:chExt cx="1158" cy="807"/>
              </a:xfrm>
            </p:grpSpPr>
            <p:grpSp>
              <p:nvGrpSpPr>
                <p:cNvPr id="40" name="Group 199"/>
                <p:cNvGrpSpPr>
                  <a:grpSpLocks/>
                </p:cNvGrpSpPr>
                <p:nvPr/>
              </p:nvGrpSpPr>
              <p:grpSpPr bwMode="auto">
                <a:xfrm>
                  <a:off x="684" y="2171"/>
                  <a:ext cx="865" cy="615"/>
                  <a:chOff x="684" y="2171"/>
                  <a:chExt cx="865" cy="615"/>
                </a:xfrm>
              </p:grpSpPr>
              <p:sp>
                <p:nvSpPr>
                  <p:cNvPr id="45" name="Freeform 200"/>
                  <p:cNvSpPr>
                    <a:spLocks/>
                  </p:cNvSpPr>
                  <p:nvPr/>
                </p:nvSpPr>
                <p:spPr bwMode="auto">
                  <a:xfrm>
                    <a:off x="1117" y="2171"/>
                    <a:ext cx="1" cy="419"/>
                  </a:xfrm>
                  <a:custGeom>
                    <a:avLst/>
                    <a:gdLst>
                      <a:gd name="T0" fmla="*/ 0 w 1"/>
                      <a:gd name="T1" fmla="*/ 419 h 664"/>
                      <a:gd name="T2" fmla="*/ 1 w 1"/>
                      <a:gd name="T3" fmla="*/ 0 h 664"/>
                      <a:gd name="T4" fmla="*/ 0 60000 65536"/>
                      <a:gd name="T5" fmla="*/ 0 60000 65536"/>
                      <a:gd name="T6" fmla="*/ 0 w 1"/>
                      <a:gd name="T7" fmla="*/ 0 h 664"/>
                      <a:gd name="T8" fmla="*/ 1 w 1"/>
                      <a:gd name="T9" fmla="*/ 664 h 66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664">
                        <a:moveTo>
                          <a:pt x="0" y="664"/>
                        </a:moveTo>
                        <a:lnTo>
                          <a:pt x="1" y="0"/>
                        </a:lnTo>
                      </a:path>
                    </a:pathLst>
                  </a:custGeom>
                  <a:noFill/>
                  <a:ln w="9525">
                    <a:solidFill>
                      <a:srgbClr val="333399"/>
                    </a:solidFill>
                    <a:round/>
                    <a:headEnd type="none" w="med" len="med"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6" name="Freeform 201"/>
                  <p:cNvSpPr>
                    <a:spLocks/>
                  </p:cNvSpPr>
                  <p:nvPr/>
                </p:nvSpPr>
                <p:spPr bwMode="auto">
                  <a:xfrm>
                    <a:off x="684" y="2590"/>
                    <a:ext cx="434" cy="196"/>
                  </a:xfrm>
                  <a:custGeom>
                    <a:avLst/>
                    <a:gdLst>
                      <a:gd name="T0" fmla="*/ 434 w 434"/>
                      <a:gd name="T1" fmla="*/ 0 h 196"/>
                      <a:gd name="T2" fmla="*/ 0 w 434"/>
                      <a:gd name="T3" fmla="*/ 196 h 196"/>
                      <a:gd name="T4" fmla="*/ 0 60000 65536"/>
                      <a:gd name="T5" fmla="*/ 0 60000 65536"/>
                      <a:gd name="T6" fmla="*/ 0 w 434"/>
                      <a:gd name="T7" fmla="*/ 0 h 196"/>
                      <a:gd name="T8" fmla="*/ 434 w 434"/>
                      <a:gd name="T9" fmla="*/ 196 h 1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34" h="196">
                        <a:moveTo>
                          <a:pt x="434" y="0"/>
                        </a:moveTo>
                        <a:lnTo>
                          <a:pt x="0" y="196"/>
                        </a:lnTo>
                      </a:path>
                    </a:pathLst>
                  </a:custGeom>
                  <a:noFill/>
                  <a:ln w="9525">
                    <a:solidFill>
                      <a:srgbClr val="333399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7" name="Freeform 202"/>
                  <p:cNvSpPr>
                    <a:spLocks/>
                  </p:cNvSpPr>
                  <p:nvPr/>
                </p:nvSpPr>
                <p:spPr bwMode="auto">
                  <a:xfrm>
                    <a:off x="1117" y="2590"/>
                    <a:ext cx="432" cy="196"/>
                  </a:xfrm>
                  <a:custGeom>
                    <a:avLst/>
                    <a:gdLst>
                      <a:gd name="T0" fmla="*/ 0 w 432"/>
                      <a:gd name="T1" fmla="*/ 0 h 196"/>
                      <a:gd name="T2" fmla="*/ 432 w 432"/>
                      <a:gd name="T3" fmla="*/ 196 h 196"/>
                      <a:gd name="T4" fmla="*/ 0 60000 65536"/>
                      <a:gd name="T5" fmla="*/ 0 60000 65536"/>
                      <a:gd name="T6" fmla="*/ 0 w 432"/>
                      <a:gd name="T7" fmla="*/ 0 h 196"/>
                      <a:gd name="T8" fmla="*/ 432 w 432"/>
                      <a:gd name="T9" fmla="*/ 196 h 1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32" h="196">
                        <a:moveTo>
                          <a:pt x="0" y="0"/>
                        </a:moveTo>
                        <a:lnTo>
                          <a:pt x="432" y="196"/>
                        </a:lnTo>
                      </a:path>
                    </a:pathLst>
                  </a:custGeom>
                  <a:noFill/>
                  <a:ln w="9525">
                    <a:solidFill>
                      <a:srgbClr val="333399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1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1063" y="2403"/>
                  <a:ext cx="206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42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516" y="2611"/>
                  <a:ext cx="199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43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1475" y="2614"/>
                  <a:ext cx="199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Y</a:t>
                  </a:r>
                </a:p>
              </p:txBody>
            </p:sp>
            <p:sp>
              <p:nvSpPr>
                <p:cNvPr id="44" name="Text Box 206"/>
                <p:cNvSpPr txBox="1">
                  <a:spLocks noChangeArrowheads="1"/>
                </p:cNvSpPr>
                <p:nvPr/>
              </p:nvSpPr>
              <p:spPr bwMode="auto">
                <a:xfrm>
                  <a:off x="950" y="2013"/>
                  <a:ext cx="192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Z</a:t>
                  </a:r>
                </a:p>
              </p:txBody>
            </p:sp>
          </p:grpSp>
          <p:sp>
            <p:nvSpPr>
              <p:cNvPr id="30" name="Text Box 207"/>
              <p:cNvSpPr txBox="1">
                <a:spLocks noChangeArrowheads="1"/>
              </p:cNvSpPr>
              <p:nvPr/>
            </p:nvSpPr>
            <p:spPr bwMode="auto">
              <a:xfrm>
                <a:off x="1955" y="1791"/>
                <a:ext cx="251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latin typeface="Times New Roman" pitchFamily="18" charset="0"/>
                  </a:rPr>
                  <a:t>O</a:t>
                </a:r>
                <a:r>
                  <a:rPr kumimoji="1" lang="en-US" altLang="zh-CN" sz="2000" b="1" baseline="-25000"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latin typeface="Times New Roman" pitchFamily="18" charset="0"/>
                </a:endParaRPr>
              </a:p>
            </p:txBody>
          </p:sp>
          <p:sp>
            <p:nvSpPr>
              <p:cNvPr id="31" name="Text Box 208"/>
              <p:cNvSpPr txBox="1">
                <a:spLocks noChangeArrowheads="1"/>
              </p:cNvSpPr>
              <p:nvPr/>
            </p:nvSpPr>
            <p:spPr bwMode="auto">
              <a:xfrm>
                <a:off x="1318" y="1824"/>
                <a:ext cx="244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latin typeface="Times New Roman" pitchFamily="18" charset="0"/>
                  </a:rPr>
                  <a:t>X</a:t>
                </a:r>
                <a:r>
                  <a:rPr kumimoji="1" lang="en-US" altLang="zh-CN" sz="2000" b="1" baseline="-25000"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latin typeface="Times New Roman" pitchFamily="18" charset="0"/>
                </a:endParaRPr>
              </a:p>
            </p:txBody>
          </p:sp>
          <p:sp>
            <p:nvSpPr>
              <p:cNvPr id="32" name="Text Box 209"/>
              <p:cNvSpPr txBox="1">
                <a:spLocks noChangeArrowheads="1"/>
              </p:cNvSpPr>
              <p:nvPr/>
            </p:nvSpPr>
            <p:spPr bwMode="auto">
              <a:xfrm>
                <a:off x="2375" y="1827"/>
                <a:ext cx="244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latin typeface="Times New Roman" pitchFamily="18" charset="0"/>
                  </a:rPr>
                  <a:t>Y</a:t>
                </a:r>
                <a:r>
                  <a:rPr kumimoji="1" lang="en-US" altLang="zh-CN" sz="2000" b="1" baseline="-25000"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latin typeface="Times New Roman" pitchFamily="18" charset="0"/>
                </a:endParaRPr>
              </a:p>
            </p:txBody>
          </p:sp>
          <p:sp>
            <p:nvSpPr>
              <p:cNvPr id="33" name="Text Box 210"/>
              <p:cNvSpPr txBox="1">
                <a:spLocks noChangeArrowheads="1"/>
              </p:cNvSpPr>
              <p:nvPr/>
            </p:nvSpPr>
            <p:spPr bwMode="auto">
              <a:xfrm>
                <a:off x="2011" y="1352"/>
                <a:ext cx="236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latin typeface="Times New Roman" pitchFamily="18" charset="0"/>
                  </a:rPr>
                  <a:t>Z</a:t>
                </a:r>
                <a:r>
                  <a:rPr kumimoji="1" lang="en-US" altLang="zh-CN" sz="2000" b="1" baseline="-25000"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latin typeface="Times New Roman" pitchFamily="18" charset="0"/>
                </a:endParaRPr>
              </a:p>
            </p:txBody>
          </p:sp>
          <p:sp>
            <p:nvSpPr>
              <p:cNvPr id="34" name="Text Box 211"/>
              <p:cNvSpPr txBox="1">
                <a:spLocks noChangeArrowheads="1"/>
              </p:cNvSpPr>
              <p:nvPr/>
            </p:nvSpPr>
            <p:spPr bwMode="auto">
              <a:xfrm>
                <a:off x="688" y="2695"/>
                <a:ext cx="200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5" name="Text Box 212"/>
              <p:cNvSpPr txBox="1">
                <a:spLocks noChangeArrowheads="1"/>
              </p:cNvSpPr>
              <p:nvPr/>
            </p:nvSpPr>
            <p:spPr bwMode="auto">
              <a:xfrm>
                <a:off x="1777" y="1319"/>
                <a:ext cx="244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rPr>
                  <a:t>C</a:t>
                </a:r>
                <a:r>
                  <a:rPr kumimoji="1" lang="en-US" altLang="zh-CN" sz="2000" b="1" baseline="-25000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" name="Text Box 213"/>
              <p:cNvSpPr txBox="1">
                <a:spLocks noChangeArrowheads="1"/>
              </p:cNvSpPr>
              <p:nvPr/>
            </p:nvSpPr>
            <p:spPr bwMode="auto">
              <a:xfrm>
                <a:off x="2222" y="1927"/>
                <a:ext cx="2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  <a:r>
                  <a:rPr kumimoji="1" lang="en-US" altLang="zh-CN" sz="2000" b="1" baseline="-25000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" name="Text Box 214"/>
              <p:cNvSpPr txBox="1">
                <a:spLocks noChangeArrowheads="1"/>
              </p:cNvSpPr>
              <p:nvPr/>
            </p:nvSpPr>
            <p:spPr bwMode="auto">
              <a:xfrm>
                <a:off x="1638" y="1772"/>
                <a:ext cx="244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rPr>
                  <a:t>A</a:t>
                </a:r>
                <a:r>
                  <a:rPr kumimoji="1" lang="en-US" altLang="zh-CN" sz="2000" b="1" baseline="-25000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" name="Text Box 215"/>
              <p:cNvSpPr txBox="1">
                <a:spLocks noChangeArrowheads="1"/>
              </p:cNvSpPr>
              <p:nvPr/>
            </p:nvSpPr>
            <p:spPr bwMode="auto">
              <a:xfrm>
                <a:off x="1318" y="2703"/>
                <a:ext cx="192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9" name="Text Box 216"/>
              <p:cNvSpPr txBox="1">
                <a:spLocks noChangeArrowheads="1"/>
              </p:cNvSpPr>
              <p:nvPr/>
            </p:nvSpPr>
            <p:spPr bwMode="auto">
              <a:xfrm>
                <a:off x="1083" y="2127"/>
                <a:ext cx="1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rPr>
                  <a:t>C</a:t>
                </a:r>
              </a:p>
            </p:txBody>
          </p:sp>
        </p:grpSp>
      </p:grp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4427985" y="1437572"/>
            <a:ext cx="2881660" cy="46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marL="457200" indent="-4572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轴测投影面</a:t>
            </a: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4463468" y="1974011"/>
            <a:ext cx="442901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将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绘制轴测图时选定的投影面称为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轴测投影面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4427986" y="2818383"/>
            <a:ext cx="288166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marL="457200" indent="-4572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轴</a:t>
            </a: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测轴</a:t>
            </a:r>
            <a:endParaRPr lang="zh-CN" altLang="en-US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463469" y="3287306"/>
            <a:ext cx="4429011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建立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在物体上的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坐标轴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(</a:t>
            </a:r>
            <a:r>
              <a:rPr lang="en-US" altLang="zh-CN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OX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</a:t>
            </a:r>
            <a:r>
              <a:rPr lang="en-US" altLang="zh-CN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OY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</a:t>
            </a:r>
            <a:r>
              <a:rPr lang="en-US" altLang="zh-CN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OZ </a:t>
            </a:r>
            <a:r>
              <a:rPr lang="en-US" altLang="zh-CN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)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在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投影面上的投影叫做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轴测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轴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(</a:t>
            </a:r>
            <a:r>
              <a:rPr lang="en-US" altLang="zh-CN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O</a:t>
            </a:r>
            <a:r>
              <a:rPr lang="en-US" altLang="zh-CN" sz="2800" b="1" i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1</a:t>
            </a:r>
            <a:r>
              <a:rPr lang="en-US" altLang="zh-CN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X</a:t>
            </a:r>
            <a:r>
              <a:rPr lang="en-US" altLang="zh-CN" sz="2800" b="1" i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</a:t>
            </a:r>
            <a:r>
              <a:rPr lang="en-US" altLang="zh-CN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O</a:t>
            </a:r>
            <a:r>
              <a:rPr lang="en-US" altLang="zh-CN" sz="2800" b="1" i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1</a:t>
            </a:r>
            <a:r>
              <a:rPr lang="en-US" altLang="zh-CN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Y</a:t>
            </a:r>
            <a:r>
              <a:rPr lang="en-US" altLang="zh-CN" sz="2800" b="1" i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</a:t>
            </a:r>
            <a:r>
              <a:rPr lang="en-US" altLang="zh-CN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O</a:t>
            </a:r>
            <a:r>
              <a:rPr lang="en-US" altLang="zh-CN" sz="2800" b="1" i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1</a:t>
            </a:r>
            <a:r>
              <a:rPr lang="en-US" altLang="zh-CN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Z</a:t>
            </a:r>
            <a:r>
              <a:rPr lang="en-US" altLang="zh-CN" sz="2800" b="1" i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1 </a:t>
            </a:r>
            <a:r>
              <a:rPr lang="en-US" altLang="zh-CN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) 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5" name="Text Box 271"/>
          <p:cNvSpPr txBox="1">
            <a:spLocks noChangeArrowheads="1"/>
          </p:cNvSpPr>
          <p:nvPr/>
        </p:nvSpPr>
        <p:spPr bwMode="auto">
          <a:xfrm>
            <a:off x="1194712" y="5805264"/>
            <a:ext cx="66896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>
                <a:solidFill>
                  <a:schemeClr val="accent2"/>
                </a:solidFill>
              </a:rPr>
              <a:t>（</a:t>
            </a:r>
            <a:r>
              <a:rPr lang="zh-CN" altLang="en-US" dirty="0">
                <a:solidFill>
                  <a:schemeClr val="accent2"/>
                </a:solidFill>
                <a:sym typeface="Symbol" pitchFamily="18" charset="2"/>
              </a:rPr>
              <a:t></a:t>
            </a:r>
            <a:r>
              <a:rPr lang="en-US" altLang="zh-CN" i="1" dirty="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en-US" altLang="zh-CN" i="1" baseline="-25000" dirty="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n-US" altLang="zh-CN" i="1" dirty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altLang="zh-CN" i="1" baseline="-25000" dirty="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n-US" altLang="zh-CN" i="1" dirty="0">
                <a:solidFill>
                  <a:schemeClr val="accent2"/>
                </a:solidFill>
                <a:sym typeface="Symbol" pitchFamily="18" charset="2"/>
              </a:rPr>
              <a:t>Y</a:t>
            </a:r>
            <a:r>
              <a:rPr lang="en-US" altLang="zh-CN" i="1" baseline="-25000" dirty="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zh-CN" altLang="en-US" dirty="0">
                <a:solidFill>
                  <a:schemeClr val="accent2"/>
                </a:solidFill>
                <a:sym typeface="Symbol" pitchFamily="18" charset="2"/>
              </a:rPr>
              <a:t>，  </a:t>
            </a:r>
            <a:r>
              <a:rPr lang="en-US" altLang="zh-CN" i="1" dirty="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en-US" altLang="zh-CN" i="1" baseline="-25000" dirty="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n-US" altLang="zh-CN" i="1" dirty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altLang="zh-CN" i="1" baseline="-25000" dirty="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n-US" altLang="zh-CN" i="1" dirty="0">
                <a:solidFill>
                  <a:schemeClr val="accent2"/>
                </a:solidFill>
                <a:sym typeface="Symbol" pitchFamily="18" charset="2"/>
              </a:rPr>
              <a:t>Z</a:t>
            </a:r>
            <a:r>
              <a:rPr lang="en-US" altLang="zh-CN" i="1" baseline="-25000" dirty="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zh-CN" altLang="en-US" i="1" dirty="0">
                <a:solidFill>
                  <a:schemeClr val="accent2"/>
                </a:solidFill>
                <a:sym typeface="Wingdings" pitchFamily="2" charset="2"/>
              </a:rPr>
              <a:t>，</a:t>
            </a:r>
            <a:r>
              <a:rPr lang="zh-CN" altLang="en-US" dirty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zh-CN" altLang="en-US" dirty="0">
                <a:solidFill>
                  <a:schemeClr val="accent2"/>
                </a:solidFill>
                <a:sym typeface="Symbol" pitchFamily="18" charset="2"/>
              </a:rPr>
              <a:t></a:t>
            </a:r>
            <a:r>
              <a:rPr lang="zh-CN" altLang="en-US" dirty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altLang="zh-CN" i="1" dirty="0">
                <a:solidFill>
                  <a:schemeClr val="accent2"/>
                </a:solidFill>
                <a:sym typeface="Wingdings" pitchFamily="2" charset="2"/>
              </a:rPr>
              <a:t>Y</a:t>
            </a:r>
            <a:r>
              <a:rPr lang="en-US" altLang="zh-CN" i="1" baseline="-25000" dirty="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n-US" altLang="zh-CN" i="1" dirty="0">
                <a:solidFill>
                  <a:schemeClr val="accent2"/>
                </a:solidFill>
                <a:sym typeface="Wingdings" pitchFamily="2" charset="2"/>
              </a:rPr>
              <a:t>O</a:t>
            </a:r>
            <a:r>
              <a:rPr lang="en-US" altLang="zh-CN" i="1" baseline="-25000" dirty="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n-US" altLang="zh-CN" i="1" dirty="0">
                <a:solidFill>
                  <a:schemeClr val="accent2"/>
                </a:solidFill>
                <a:sym typeface="Wingdings" pitchFamily="2" charset="2"/>
              </a:rPr>
              <a:t>Z</a:t>
            </a:r>
            <a:r>
              <a:rPr lang="en-US" altLang="zh-CN" i="1" baseline="-25000" dirty="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n-US" altLang="zh-CN" i="1" baseline="-25000" dirty="0">
                <a:solidFill>
                  <a:schemeClr val="accent2"/>
                </a:solidFill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</a:rPr>
              <a:t>）</a:t>
            </a:r>
            <a:endParaRPr lang="zh-CN" altLang="en-US" dirty="0"/>
          </a:p>
        </p:txBody>
      </p:sp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566431" y="4797152"/>
            <a:ext cx="288166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marL="457200" indent="-4572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轴间角</a:t>
            </a:r>
            <a:endParaRPr lang="zh-CN" altLang="en-US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7" name="Rectangle 7"/>
          <p:cNvSpPr>
            <a:spLocks noChangeArrowheads="1"/>
          </p:cNvSpPr>
          <p:nvPr/>
        </p:nvSpPr>
        <p:spPr bwMode="auto">
          <a:xfrm>
            <a:off x="1033962" y="5302369"/>
            <a:ext cx="584229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/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轴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测轴间的夹角叫做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轴间角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762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build="allAtOnce"/>
      <p:bldP spid="71" grpId="0" build="p" autoUpdateAnimBg="0"/>
      <p:bldP spid="70" grpId="0" build="p" autoUpdateAnimBg="0"/>
      <p:bldP spid="72" grpId="0" build="p" autoUpdateAnimBg="0"/>
      <p:bldP spid="73" grpId="0" build="p" autoUpdateAnimBg="0"/>
      <p:bldP spid="75" grpId="0"/>
      <p:bldP spid="76" grpId="0" build="p" autoUpdateAnimBg="0"/>
      <p:bldP spid="7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971227" y="260350"/>
            <a:ext cx="7489205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5.1.2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形成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轴测图相关的基本元素</a:t>
            </a:r>
          </a:p>
        </p:txBody>
      </p:sp>
      <p:pic>
        <p:nvPicPr>
          <p:cNvPr id="15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713810" y="1487810"/>
            <a:ext cx="3457093" cy="2755304"/>
            <a:chOff x="610851" y="1700807"/>
            <a:chExt cx="3457093" cy="2755304"/>
          </a:xfrm>
        </p:grpSpPr>
        <p:sp>
          <p:nvSpPr>
            <p:cNvPr id="69" name="Rectangle 2"/>
            <p:cNvSpPr>
              <a:spLocks noChangeArrowheads="1"/>
            </p:cNvSpPr>
            <p:nvPr/>
          </p:nvSpPr>
          <p:spPr bwMode="auto">
            <a:xfrm flipV="1">
              <a:off x="610851" y="1700807"/>
              <a:ext cx="3457093" cy="275530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6" name="Group 164"/>
            <p:cNvGrpSpPr>
              <a:grpSpLocks noChangeAspect="1"/>
            </p:cNvGrpSpPr>
            <p:nvPr/>
          </p:nvGrpSpPr>
          <p:grpSpPr bwMode="auto">
            <a:xfrm>
              <a:off x="726491" y="1804129"/>
              <a:ext cx="3143755" cy="2488967"/>
              <a:chOff x="524" y="1319"/>
              <a:chExt cx="2096" cy="1590"/>
            </a:xfrm>
          </p:grpSpPr>
          <p:sp>
            <p:nvSpPr>
              <p:cNvPr id="17" name="Rectangle 165"/>
              <p:cNvSpPr>
                <a:spLocks noChangeArrowheads="1"/>
              </p:cNvSpPr>
              <p:nvPr/>
            </p:nvSpPr>
            <p:spPr bwMode="auto">
              <a:xfrm>
                <a:off x="716" y="1339"/>
                <a:ext cx="1904" cy="969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kumimoji="1" lang="zh-CN" altLang="zh-CN" sz="2400" b="1">
                  <a:latin typeface="Times New Roman" pitchFamily="18" charset="0"/>
                </a:endParaRPr>
              </a:p>
            </p:txBody>
          </p:sp>
          <p:sp>
            <p:nvSpPr>
              <p:cNvPr id="18" name="Text Box 166"/>
              <p:cNvSpPr txBox="1">
                <a:spLocks noChangeArrowheads="1"/>
              </p:cNvSpPr>
              <p:nvPr/>
            </p:nvSpPr>
            <p:spPr bwMode="auto">
              <a:xfrm>
                <a:off x="747" y="1388"/>
                <a:ext cx="72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zh-CN" altLang="en-US" sz="2000" b="1" dirty="0">
                    <a:latin typeface="Times New Roman" pitchFamily="18" charset="0"/>
                  </a:rPr>
                  <a:t>投影面</a:t>
                </a:r>
              </a:p>
            </p:txBody>
          </p:sp>
          <p:sp>
            <p:nvSpPr>
              <p:cNvPr id="19" name="Freeform 167"/>
              <p:cNvSpPr>
                <a:spLocks/>
              </p:cNvSpPr>
              <p:nvPr/>
            </p:nvSpPr>
            <p:spPr bwMode="auto">
              <a:xfrm>
                <a:off x="801" y="1699"/>
                <a:ext cx="885" cy="769"/>
              </a:xfrm>
              <a:custGeom>
                <a:avLst/>
                <a:gdLst>
                  <a:gd name="T0" fmla="*/ 885 w 885"/>
                  <a:gd name="T1" fmla="*/ 0 h 769"/>
                  <a:gd name="T2" fmla="*/ 0 w 885"/>
                  <a:gd name="T3" fmla="*/ 769 h 769"/>
                  <a:gd name="T4" fmla="*/ 0 60000 65536"/>
                  <a:gd name="T5" fmla="*/ 0 60000 65536"/>
                  <a:gd name="T6" fmla="*/ 0 w 885"/>
                  <a:gd name="T7" fmla="*/ 0 h 769"/>
                  <a:gd name="T8" fmla="*/ 885 w 885"/>
                  <a:gd name="T9" fmla="*/ 769 h 7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5" h="769">
                    <a:moveTo>
                      <a:pt x="885" y="0"/>
                    </a:moveTo>
                    <a:lnTo>
                      <a:pt x="0" y="769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" name="Freeform 168"/>
              <p:cNvSpPr>
                <a:spLocks/>
              </p:cNvSpPr>
              <p:nvPr/>
            </p:nvSpPr>
            <p:spPr bwMode="auto">
              <a:xfrm>
                <a:off x="1128" y="1547"/>
                <a:ext cx="883" cy="769"/>
              </a:xfrm>
              <a:custGeom>
                <a:avLst/>
                <a:gdLst>
                  <a:gd name="T0" fmla="*/ 883 w 883"/>
                  <a:gd name="T1" fmla="*/ 0 h 769"/>
                  <a:gd name="T2" fmla="*/ 0 w 883"/>
                  <a:gd name="T3" fmla="*/ 769 h 769"/>
                  <a:gd name="T4" fmla="*/ 0 60000 65536"/>
                  <a:gd name="T5" fmla="*/ 0 60000 65536"/>
                  <a:gd name="T6" fmla="*/ 0 w 883"/>
                  <a:gd name="T7" fmla="*/ 0 h 769"/>
                  <a:gd name="T8" fmla="*/ 883 w 883"/>
                  <a:gd name="T9" fmla="*/ 769 h 7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3" h="769">
                    <a:moveTo>
                      <a:pt x="883" y="0"/>
                    </a:moveTo>
                    <a:lnTo>
                      <a:pt x="0" y="769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" name="Freeform 169"/>
              <p:cNvSpPr>
                <a:spLocks/>
              </p:cNvSpPr>
              <p:nvPr/>
            </p:nvSpPr>
            <p:spPr bwMode="auto">
              <a:xfrm>
                <a:off x="1433" y="1702"/>
                <a:ext cx="883" cy="774"/>
              </a:xfrm>
              <a:custGeom>
                <a:avLst/>
                <a:gdLst>
                  <a:gd name="T0" fmla="*/ 883 w 883"/>
                  <a:gd name="T1" fmla="*/ 0 h 774"/>
                  <a:gd name="T2" fmla="*/ 0 w 883"/>
                  <a:gd name="T3" fmla="*/ 774 h 774"/>
                  <a:gd name="T4" fmla="*/ 0 60000 65536"/>
                  <a:gd name="T5" fmla="*/ 0 60000 65536"/>
                  <a:gd name="T6" fmla="*/ 0 w 883"/>
                  <a:gd name="T7" fmla="*/ 0 h 774"/>
                  <a:gd name="T8" fmla="*/ 883 w 883"/>
                  <a:gd name="T9" fmla="*/ 774 h 7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3" h="774">
                    <a:moveTo>
                      <a:pt x="883" y="0"/>
                    </a:moveTo>
                    <a:lnTo>
                      <a:pt x="0" y="774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" name="Freeform 170"/>
              <p:cNvSpPr>
                <a:spLocks/>
              </p:cNvSpPr>
              <p:nvPr/>
            </p:nvSpPr>
            <p:spPr bwMode="auto">
              <a:xfrm>
                <a:off x="1433" y="1974"/>
                <a:ext cx="887" cy="771"/>
              </a:xfrm>
              <a:custGeom>
                <a:avLst/>
                <a:gdLst>
                  <a:gd name="T0" fmla="*/ 887 w 887"/>
                  <a:gd name="T1" fmla="*/ 0 h 771"/>
                  <a:gd name="T2" fmla="*/ 0 w 887"/>
                  <a:gd name="T3" fmla="*/ 771 h 771"/>
                  <a:gd name="T4" fmla="*/ 0 60000 65536"/>
                  <a:gd name="T5" fmla="*/ 0 60000 65536"/>
                  <a:gd name="T6" fmla="*/ 0 w 887"/>
                  <a:gd name="T7" fmla="*/ 0 h 771"/>
                  <a:gd name="T8" fmla="*/ 887 w 887"/>
                  <a:gd name="T9" fmla="*/ 771 h 77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7" h="771">
                    <a:moveTo>
                      <a:pt x="887" y="0"/>
                    </a:moveTo>
                    <a:lnTo>
                      <a:pt x="0" y="771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Freeform 171"/>
              <p:cNvSpPr>
                <a:spLocks/>
              </p:cNvSpPr>
              <p:nvPr/>
            </p:nvSpPr>
            <p:spPr bwMode="auto">
              <a:xfrm>
                <a:off x="801" y="1971"/>
                <a:ext cx="885" cy="788"/>
              </a:xfrm>
              <a:custGeom>
                <a:avLst/>
                <a:gdLst>
                  <a:gd name="T0" fmla="*/ 885 w 885"/>
                  <a:gd name="T1" fmla="*/ 0 h 788"/>
                  <a:gd name="T2" fmla="*/ 0 w 885"/>
                  <a:gd name="T3" fmla="*/ 788 h 788"/>
                  <a:gd name="T4" fmla="*/ 0 60000 65536"/>
                  <a:gd name="T5" fmla="*/ 0 60000 65536"/>
                  <a:gd name="T6" fmla="*/ 0 w 885"/>
                  <a:gd name="T7" fmla="*/ 0 h 788"/>
                  <a:gd name="T8" fmla="*/ 885 w 885"/>
                  <a:gd name="T9" fmla="*/ 788 h 78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5" h="788">
                    <a:moveTo>
                      <a:pt x="885" y="0"/>
                    </a:moveTo>
                    <a:lnTo>
                      <a:pt x="0" y="788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" name="Freeform 172"/>
              <p:cNvSpPr>
                <a:spLocks/>
              </p:cNvSpPr>
              <p:nvPr/>
            </p:nvSpPr>
            <p:spPr bwMode="auto">
              <a:xfrm>
                <a:off x="1137" y="2126"/>
                <a:ext cx="874" cy="766"/>
              </a:xfrm>
              <a:custGeom>
                <a:avLst/>
                <a:gdLst>
                  <a:gd name="T0" fmla="*/ 874 w 1101"/>
                  <a:gd name="T1" fmla="*/ 0 h 1214"/>
                  <a:gd name="T2" fmla="*/ 0 w 1101"/>
                  <a:gd name="T3" fmla="*/ 766 h 1214"/>
                  <a:gd name="T4" fmla="*/ 0 60000 65536"/>
                  <a:gd name="T5" fmla="*/ 0 60000 65536"/>
                  <a:gd name="T6" fmla="*/ 0 w 1101"/>
                  <a:gd name="T7" fmla="*/ 0 h 1214"/>
                  <a:gd name="T8" fmla="*/ 1101 w 1101"/>
                  <a:gd name="T9" fmla="*/ 1214 h 12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01" h="1214">
                    <a:moveTo>
                      <a:pt x="1101" y="0"/>
                    </a:moveTo>
                    <a:lnTo>
                      <a:pt x="0" y="1214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Freeform 173"/>
              <p:cNvSpPr>
                <a:spLocks/>
              </p:cNvSpPr>
              <p:nvPr/>
            </p:nvSpPr>
            <p:spPr bwMode="auto">
              <a:xfrm>
                <a:off x="1121" y="1836"/>
                <a:ext cx="894" cy="785"/>
              </a:xfrm>
              <a:custGeom>
                <a:avLst/>
                <a:gdLst>
                  <a:gd name="T0" fmla="*/ 894 w 894"/>
                  <a:gd name="T1" fmla="*/ 0 h 785"/>
                  <a:gd name="T2" fmla="*/ 0 w 894"/>
                  <a:gd name="T3" fmla="*/ 785 h 785"/>
                  <a:gd name="T4" fmla="*/ 0 60000 65536"/>
                  <a:gd name="T5" fmla="*/ 0 60000 65536"/>
                  <a:gd name="T6" fmla="*/ 0 w 894"/>
                  <a:gd name="T7" fmla="*/ 0 h 785"/>
                  <a:gd name="T8" fmla="*/ 894 w 894"/>
                  <a:gd name="T9" fmla="*/ 785 h 7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94" h="785">
                    <a:moveTo>
                      <a:pt x="894" y="0"/>
                    </a:moveTo>
                    <a:lnTo>
                      <a:pt x="0" y="785"/>
                    </a:lnTo>
                  </a:path>
                </a:pathLst>
              </a:custGeom>
              <a:noFill/>
              <a:ln w="952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26" name="Group 174"/>
              <p:cNvGrpSpPr>
                <a:grpSpLocks/>
              </p:cNvGrpSpPr>
              <p:nvPr/>
            </p:nvGrpSpPr>
            <p:grpSpPr bwMode="auto">
              <a:xfrm>
                <a:off x="1686" y="1537"/>
                <a:ext cx="651" cy="589"/>
                <a:chOff x="2985" y="915"/>
                <a:chExt cx="954" cy="1000"/>
              </a:xfrm>
            </p:grpSpPr>
            <p:sp>
              <p:nvSpPr>
                <p:cNvPr id="60" name="Freeform 175"/>
                <p:cNvSpPr>
                  <a:spLocks/>
                </p:cNvSpPr>
                <p:nvPr/>
              </p:nvSpPr>
              <p:spPr bwMode="auto">
                <a:xfrm>
                  <a:off x="3463" y="1444"/>
                  <a:ext cx="0" cy="469"/>
                </a:xfrm>
                <a:custGeom>
                  <a:avLst/>
                  <a:gdLst>
                    <a:gd name="T0" fmla="*/ 0 w 1"/>
                    <a:gd name="T1" fmla="*/ 0 h 438"/>
                    <a:gd name="T2" fmla="*/ 0 w 1"/>
                    <a:gd name="T3" fmla="*/ 469 h 438"/>
                    <a:gd name="T4" fmla="*/ 0 60000 65536"/>
                    <a:gd name="T5" fmla="*/ 0 60000 65536"/>
                    <a:gd name="T6" fmla="*/ 0 w 1"/>
                    <a:gd name="T7" fmla="*/ 0 h 438"/>
                    <a:gd name="T8" fmla="*/ 0 w 1"/>
                    <a:gd name="T9" fmla="*/ 438 h 43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38">
                      <a:moveTo>
                        <a:pt x="0" y="0"/>
                      </a:moveTo>
                      <a:lnTo>
                        <a:pt x="0" y="438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" name="Freeform 176"/>
                <p:cNvSpPr>
                  <a:spLocks/>
                </p:cNvSpPr>
                <p:nvPr/>
              </p:nvSpPr>
              <p:spPr bwMode="auto">
                <a:xfrm>
                  <a:off x="3462" y="1640"/>
                  <a:ext cx="477" cy="273"/>
                </a:xfrm>
                <a:custGeom>
                  <a:avLst/>
                  <a:gdLst>
                    <a:gd name="T0" fmla="*/ 0 w 410"/>
                    <a:gd name="T1" fmla="*/ 273 h 254"/>
                    <a:gd name="T2" fmla="*/ 477 w 410"/>
                    <a:gd name="T3" fmla="*/ 0 h 254"/>
                    <a:gd name="T4" fmla="*/ 0 60000 65536"/>
                    <a:gd name="T5" fmla="*/ 0 60000 65536"/>
                    <a:gd name="T6" fmla="*/ 0 w 410"/>
                    <a:gd name="T7" fmla="*/ 0 h 254"/>
                    <a:gd name="T8" fmla="*/ 410 w 410"/>
                    <a:gd name="T9" fmla="*/ 254 h 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10" h="254">
                      <a:moveTo>
                        <a:pt x="0" y="254"/>
                      </a:moveTo>
                      <a:lnTo>
                        <a:pt x="4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" name="Freeform 177"/>
                <p:cNvSpPr>
                  <a:spLocks/>
                </p:cNvSpPr>
                <p:nvPr/>
              </p:nvSpPr>
              <p:spPr bwMode="auto">
                <a:xfrm>
                  <a:off x="2986" y="1656"/>
                  <a:ext cx="476" cy="259"/>
                </a:xfrm>
                <a:custGeom>
                  <a:avLst/>
                  <a:gdLst>
                    <a:gd name="T0" fmla="*/ 476 w 409"/>
                    <a:gd name="T1" fmla="*/ 259 h 241"/>
                    <a:gd name="T2" fmla="*/ 0 w 409"/>
                    <a:gd name="T3" fmla="*/ 0 h 241"/>
                    <a:gd name="T4" fmla="*/ 0 60000 65536"/>
                    <a:gd name="T5" fmla="*/ 0 60000 65536"/>
                    <a:gd name="T6" fmla="*/ 0 w 409"/>
                    <a:gd name="T7" fmla="*/ 0 h 241"/>
                    <a:gd name="T8" fmla="*/ 409 w 409"/>
                    <a:gd name="T9" fmla="*/ 241 h 24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09" h="241">
                      <a:moveTo>
                        <a:pt x="409" y="24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3" name="Freeform 178"/>
                <p:cNvSpPr>
                  <a:spLocks/>
                </p:cNvSpPr>
                <p:nvPr/>
              </p:nvSpPr>
              <p:spPr bwMode="auto">
                <a:xfrm>
                  <a:off x="2986" y="1187"/>
                  <a:ext cx="0" cy="469"/>
                </a:xfrm>
                <a:custGeom>
                  <a:avLst/>
                  <a:gdLst>
                    <a:gd name="T0" fmla="*/ 0 w 1"/>
                    <a:gd name="T1" fmla="*/ 0 h 438"/>
                    <a:gd name="T2" fmla="*/ 0 w 1"/>
                    <a:gd name="T3" fmla="*/ 469 h 438"/>
                    <a:gd name="T4" fmla="*/ 0 60000 65536"/>
                    <a:gd name="T5" fmla="*/ 0 60000 65536"/>
                    <a:gd name="T6" fmla="*/ 0 w 1"/>
                    <a:gd name="T7" fmla="*/ 0 h 438"/>
                    <a:gd name="T8" fmla="*/ 0 w 1"/>
                    <a:gd name="T9" fmla="*/ 438 h 43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38">
                      <a:moveTo>
                        <a:pt x="0" y="0"/>
                      </a:moveTo>
                      <a:lnTo>
                        <a:pt x="0" y="438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4" name="Freeform 179"/>
                <p:cNvSpPr>
                  <a:spLocks/>
                </p:cNvSpPr>
                <p:nvPr/>
              </p:nvSpPr>
              <p:spPr bwMode="auto">
                <a:xfrm>
                  <a:off x="3922" y="1201"/>
                  <a:ext cx="2" cy="439"/>
                </a:xfrm>
                <a:custGeom>
                  <a:avLst/>
                  <a:gdLst>
                    <a:gd name="T0" fmla="*/ 0 w 1"/>
                    <a:gd name="T1" fmla="*/ 0 h 410"/>
                    <a:gd name="T2" fmla="*/ 0 w 1"/>
                    <a:gd name="T3" fmla="*/ 439 h 410"/>
                    <a:gd name="T4" fmla="*/ 0 60000 65536"/>
                    <a:gd name="T5" fmla="*/ 0 60000 65536"/>
                    <a:gd name="T6" fmla="*/ 0 w 1"/>
                    <a:gd name="T7" fmla="*/ 0 h 410"/>
                    <a:gd name="T8" fmla="*/ 1 w 1"/>
                    <a:gd name="T9" fmla="*/ 410 h 41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10">
                      <a:moveTo>
                        <a:pt x="0" y="0"/>
                      </a:moveTo>
                      <a:lnTo>
                        <a:pt x="0" y="41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Freeform 180"/>
                <p:cNvSpPr>
                  <a:spLocks/>
                </p:cNvSpPr>
                <p:nvPr/>
              </p:nvSpPr>
              <p:spPr bwMode="auto">
                <a:xfrm>
                  <a:off x="3462" y="1187"/>
                  <a:ext cx="460" cy="264"/>
                </a:xfrm>
                <a:custGeom>
                  <a:avLst/>
                  <a:gdLst>
                    <a:gd name="T0" fmla="*/ 0 w 396"/>
                    <a:gd name="T1" fmla="*/ 264 h 246"/>
                    <a:gd name="T2" fmla="*/ 460 w 396"/>
                    <a:gd name="T3" fmla="*/ 0 h 246"/>
                    <a:gd name="T4" fmla="*/ 0 60000 65536"/>
                    <a:gd name="T5" fmla="*/ 0 60000 65536"/>
                    <a:gd name="T6" fmla="*/ 0 w 396"/>
                    <a:gd name="T7" fmla="*/ 0 h 246"/>
                    <a:gd name="T8" fmla="*/ 396 w 396"/>
                    <a:gd name="T9" fmla="*/ 246 h 24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96" h="246">
                      <a:moveTo>
                        <a:pt x="0" y="246"/>
                      </a:moveTo>
                      <a:lnTo>
                        <a:pt x="396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6" name="Freeform 181"/>
                <p:cNvSpPr>
                  <a:spLocks/>
                </p:cNvSpPr>
                <p:nvPr/>
              </p:nvSpPr>
              <p:spPr bwMode="auto">
                <a:xfrm>
                  <a:off x="2986" y="1193"/>
                  <a:ext cx="476" cy="258"/>
                </a:xfrm>
                <a:custGeom>
                  <a:avLst/>
                  <a:gdLst>
                    <a:gd name="T0" fmla="*/ 476 w 409"/>
                    <a:gd name="T1" fmla="*/ 258 h 241"/>
                    <a:gd name="T2" fmla="*/ 0 w 409"/>
                    <a:gd name="T3" fmla="*/ 0 h 241"/>
                    <a:gd name="T4" fmla="*/ 0 60000 65536"/>
                    <a:gd name="T5" fmla="*/ 0 60000 65536"/>
                    <a:gd name="T6" fmla="*/ 0 w 409"/>
                    <a:gd name="T7" fmla="*/ 0 h 241"/>
                    <a:gd name="T8" fmla="*/ 409 w 409"/>
                    <a:gd name="T9" fmla="*/ 241 h 24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09" h="241">
                      <a:moveTo>
                        <a:pt x="409" y="24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7" name="Freeform 182"/>
                <p:cNvSpPr>
                  <a:spLocks/>
                </p:cNvSpPr>
                <p:nvPr/>
              </p:nvSpPr>
              <p:spPr bwMode="auto">
                <a:xfrm>
                  <a:off x="2985" y="920"/>
                  <a:ext cx="477" cy="273"/>
                </a:xfrm>
                <a:custGeom>
                  <a:avLst/>
                  <a:gdLst>
                    <a:gd name="T0" fmla="*/ 0 w 410"/>
                    <a:gd name="T1" fmla="*/ 273 h 254"/>
                    <a:gd name="T2" fmla="*/ 477 w 410"/>
                    <a:gd name="T3" fmla="*/ 0 h 254"/>
                    <a:gd name="T4" fmla="*/ 0 60000 65536"/>
                    <a:gd name="T5" fmla="*/ 0 60000 65536"/>
                    <a:gd name="T6" fmla="*/ 0 w 410"/>
                    <a:gd name="T7" fmla="*/ 0 h 254"/>
                    <a:gd name="T8" fmla="*/ 410 w 410"/>
                    <a:gd name="T9" fmla="*/ 254 h 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10" h="254">
                      <a:moveTo>
                        <a:pt x="0" y="254"/>
                      </a:moveTo>
                      <a:lnTo>
                        <a:pt x="4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8" name="Freeform 183"/>
                <p:cNvSpPr>
                  <a:spLocks/>
                </p:cNvSpPr>
                <p:nvPr/>
              </p:nvSpPr>
              <p:spPr bwMode="auto">
                <a:xfrm>
                  <a:off x="3463" y="915"/>
                  <a:ext cx="459" cy="272"/>
                </a:xfrm>
                <a:custGeom>
                  <a:avLst/>
                  <a:gdLst>
                    <a:gd name="T0" fmla="*/ 459 w 395"/>
                    <a:gd name="T1" fmla="*/ 272 h 254"/>
                    <a:gd name="T2" fmla="*/ 0 w 395"/>
                    <a:gd name="T3" fmla="*/ 0 h 254"/>
                    <a:gd name="T4" fmla="*/ 0 60000 65536"/>
                    <a:gd name="T5" fmla="*/ 0 60000 65536"/>
                    <a:gd name="T6" fmla="*/ 0 w 395"/>
                    <a:gd name="T7" fmla="*/ 0 h 254"/>
                    <a:gd name="T8" fmla="*/ 395 w 395"/>
                    <a:gd name="T9" fmla="*/ 254 h 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95" h="254">
                      <a:moveTo>
                        <a:pt x="395" y="2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7" name="Group 184"/>
              <p:cNvGrpSpPr>
                <a:grpSpLocks/>
              </p:cNvGrpSpPr>
              <p:nvPr/>
            </p:nvGrpSpPr>
            <p:grpSpPr bwMode="auto">
              <a:xfrm>
                <a:off x="1557" y="1405"/>
                <a:ext cx="923" cy="635"/>
                <a:chOff x="1549" y="1395"/>
                <a:chExt cx="923" cy="635"/>
              </a:xfrm>
            </p:grpSpPr>
            <p:sp>
              <p:nvSpPr>
                <p:cNvPr id="57" name="Freeform 185"/>
                <p:cNvSpPr>
                  <a:spLocks/>
                </p:cNvSpPr>
                <p:nvPr/>
              </p:nvSpPr>
              <p:spPr bwMode="auto">
                <a:xfrm>
                  <a:off x="2002" y="1395"/>
                  <a:ext cx="1" cy="419"/>
                </a:xfrm>
                <a:custGeom>
                  <a:avLst/>
                  <a:gdLst>
                    <a:gd name="T0" fmla="*/ 0 w 1"/>
                    <a:gd name="T1" fmla="*/ 419 h 664"/>
                    <a:gd name="T2" fmla="*/ 1 w 1"/>
                    <a:gd name="T3" fmla="*/ 0 h 664"/>
                    <a:gd name="T4" fmla="*/ 0 60000 65536"/>
                    <a:gd name="T5" fmla="*/ 0 60000 65536"/>
                    <a:gd name="T6" fmla="*/ 0 w 1"/>
                    <a:gd name="T7" fmla="*/ 0 h 664"/>
                    <a:gd name="T8" fmla="*/ 1 w 1"/>
                    <a:gd name="T9" fmla="*/ 664 h 6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664">
                      <a:moveTo>
                        <a:pt x="0" y="664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9525">
                  <a:solidFill>
                    <a:srgbClr val="333399"/>
                  </a:solidFill>
                  <a:round/>
                  <a:headEnd type="none" w="med" len="med"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8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1549" y="1814"/>
                  <a:ext cx="453" cy="208"/>
                </a:xfrm>
                <a:prstGeom prst="line">
                  <a:avLst/>
                </a:prstGeom>
                <a:noFill/>
                <a:ln w="9525">
                  <a:solidFill>
                    <a:srgbClr val="333399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9" name="Line 187"/>
                <p:cNvSpPr>
                  <a:spLocks noChangeShapeType="1"/>
                </p:cNvSpPr>
                <p:nvPr/>
              </p:nvSpPr>
              <p:spPr bwMode="auto">
                <a:xfrm>
                  <a:off x="2002" y="1814"/>
                  <a:ext cx="470" cy="216"/>
                </a:xfrm>
                <a:prstGeom prst="line">
                  <a:avLst/>
                </a:prstGeom>
                <a:noFill/>
                <a:ln w="9525">
                  <a:solidFill>
                    <a:srgbClr val="333399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" name="Group 188"/>
              <p:cNvGrpSpPr>
                <a:grpSpLocks/>
              </p:cNvGrpSpPr>
              <p:nvPr/>
            </p:nvGrpSpPr>
            <p:grpSpPr bwMode="auto">
              <a:xfrm>
                <a:off x="801" y="2313"/>
                <a:ext cx="641" cy="589"/>
                <a:chOff x="793" y="2303"/>
                <a:chExt cx="641" cy="589"/>
              </a:xfrm>
            </p:grpSpPr>
            <p:sp>
              <p:nvSpPr>
                <p:cNvPr id="48" name="Freeform 189"/>
                <p:cNvSpPr>
                  <a:spLocks/>
                </p:cNvSpPr>
                <p:nvPr/>
              </p:nvSpPr>
              <p:spPr bwMode="auto">
                <a:xfrm>
                  <a:off x="1119" y="2615"/>
                  <a:ext cx="0" cy="276"/>
                </a:xfrm>
                <a:custGeom>
                  <a:avLst/>
                  <a:gdLst>
                    <a:gd name="T0" fmla="*/ 0 w 1"/>
                    <a:gd name="T1" fmla="*/ 0 h 438"/>
                    <a:gd name="T2" fmla="*/ 0 w 1"/>
                    <a:gd name="T3" fmla="*/ 276 h 438"/>
                    <a:gd name="T4" fmla="*/ 0 60000 65536"/>
                    <a:gd name="T5" fmla="*/ 0 60000 65536"/>
                    <a:gd name="T6" fmla="*/ 0 w 1"/>
                    <a:gd name="T7" fmla="*/ 0 h 438"/>
                    <a:gd name="T8" fmla="*/ 0 w 1"/>
                    <a:gd name="T9" fmla="*/ 438 h 43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38">
                      <a:moveTo>
                        <a:pt x="0" y="0"/>
                      </a:moveTo>
                      <a:lnTo>
                        <a:pt x="0" y="438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9" name="Freeform 190"/>
                <p:cNvSpPr>
                  <a:spLocks/>
                </p:cNvSpPr>
                <p:nvPr/>
              </p:nvSpPr>
              <p:spPr bwMode="auto">
                <a:xfrm>
                  <a:off x="1119" y="2727"/>
                  <a:ext cx="306" cy="164"/>
                </a:xfrm>
                <a:custGeom>
                  <a:avLst/>
                  <a:gdLst>
                    <a:gd name="T0" fmla="*/ 0 w 306"/>
                    <a:gd name="T1" fmla="*/ 164 h 164"/>
                    <a:gd name="T2" fmla="*/ 306 w 306"/>
                    <a:gd name="T3" fmla="*/ 0 h 164"/>
                    <a:gd name="T4" fmla="*/ 0 60000 65536"/>
                    <a:gd name="T5" fmla="*/ 0 60000 65536"/>
                    <a:gd name="T6" fmla="*/ 0 w 306"/>
                    <a:gd name="T7" fmla="*/ 0 h 164"/>
                    <a:gd name="T8" fmla="*/ 306 w 306"/>
                    <a:gd name="T9" fmla="*/ 164 h 1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6" h="164">
                      <a:moveTo>
                        <a:pt x="0" y="164"/>
                      </a:moveTo>
                      <a:lnTo>
                        <a:pt x="306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0" name="Freeform 191"/>
                <p:cNvSpPr>
                  <a:spLocks/>
                </p:cNvSpPr>
                <p:nvPr/>
              </p:nvSpPr>
              <p:spPr bwMode="auto">
                <a:xfrm>
                  <a:off x="794" y="2739"/>
                  <a:ext cx="325" cy="153"/>
                </a:xfrm>
                <a:custGeom>
                  <a:avLst/>
                  <a:gdLst>
                    <a:gd name="T0" fmla="*/ 325 w 409"/>
                    <a:gd name="T1" fmla="*/ 153 h 241"/>
                    <a:gd name="T2" fmla="*/ 0 w 409"/>
                    <a:gd name="T3" fmla="*/ 0 h 241"/>
                    <a:gd name="T4" fmla="*/ 0 60000 65536"/>
                    <a:gd name="T5" fmla="*/ 0 60000 65536"/>
                    <a:gd name="T6" fmla="*/ 0 w 409"/>
                    <a:gd name="T7" fmla="*/ 0 h 241"/>
                    <a:gd name="T8" fmla="*/ 409 w 409"/>
                    <a:gd name="T9" fmla="*/ 241 h 24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09" h="241">
                      <a:moveTo>
                        <a:pt x="409" y="24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" name="Freeform 192"/>
                <p:cNvSpPr>
                  <a:spLocks/>
                </p:cNvSpPr>
                <p:nvPr/>
              </p:nvSpPr>
              <p:spPr bwMode="auto">
                <a:xfrm>
                  <a:off x="794" y="2463"/>
                  <a:ext cx="0" cy="276"/>
                </a:xfrm>
                <a:custGeom>
                  <a:avLst/>
                  <a:gdLst>
                    <a:gd name="T0" fmla="*/ 0 w 1"/>
                    <a:gd name="T1" fmla="*/ 0 h 438"/>
                    <a:gd name="T2" fmla="*/ 0 w 1"/>
                    <a:gd name="T3" fmla="*/ 276 h 438"/>
                    <a:gd name="T4" fmla="*/ 0 60000 65536"/>
                    <a:gd name="T5" fmla="*/ 0 60000 65536"/>
                    <a:gd name="T6" fmla="*/ 0 w 1"/>
                    <a:gd name="T7" fmla="*/ 0 h 438"/>
                    <a:gd name="T8" fmla="*/ 0 w 1"/>
                    <a:gd name="T9" fmla="*/ 438 h 43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38">
                      <a:moveTo>
                        <a:pt x="0" y="0"/>
                      </a:moveTo>
                      <a:lnTo>
                        <a:pt x="0" y="438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" name="Freeform 193"/>
                <p:cNvSpPr>
                  <a:spLocks/>
                </p:cNvSpPr>
                <p:nvPr/>
              </p:nvSpPr>
              <p:spPr bwMode="auto">
                <a:xfrm>
                  <a:off x="1432" y="2471"/>
                  <a:ext cx="2" cy="259"/>
                </a:xfrm>
                <a:custGeom>
                  <a:avLst/>
                  <a:gdLst>
                    <a:gd name="T0" fmla="*/ 0 w 1"/>
                    <a:gd name="T1" fmla="*/ 0 h 410"/>
                    <a:gd name="T2" fmla="*/ 0 w 1"/>
                    <a:gd name="T3" fmla="*/ 259 h 410"/>
                    <a:gd name="T4" fmla="*/ 0 60000 65536"/>
                    <a:gd name="T5" fmla="*/ 0 60000 65536"/>
                    <a:gd name="T6" fmla="*/ 0 w 1"/>
                    <a:gd name="T7" fmla="*/ 0 h 410"/>
                    <a:gd name="T8" fmla="*/ 1 w 1"/>
                    <a:gd name="T9" fmla="*/ 410 h 41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10">
                      <a:moveTo>
                        <a:pt x="0" y="0"/>
                      </a:moveTo>
                      <a:lnTo>
                        <a:pt x="0" y="41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" name="Freeform 194"/>
                <p:cNvSpPr>
                  <a:spLocks/>
                </p:cNvSpPr>
                <p:nvPr/>
              </p:nvSpPr>
              <p:spPr bwMode="auto">
                <a:xfrm>
                  <a:off x="1119" y="2463"/>
                  <a:ext cx="313" cy="156"/>
                </a:xfrm>
                <a:custGeom>
                  <a:avLst/>
                  <a:gdLst>
                    <a:gd name="T0" fmla="*/ 0 w 396"/>
                    <a:gd name="T1" fmla="*/ 156 h 246"/>
                    <a:gd name="T2" fmla="*/ 313 w 396"/>
                    <a:gd name="T3" fmla="*/ 0 h 246"/>
                    <a:gd name="T4" fmla="*/ 0 60000 65536"/>
                    <a:gd name="T5" fmla="*/ 0 60000 65536"/>
                    <a:gd name="T6" fmla="*/ 0 w 396"/>
                    <a:gd name="T7" fmla="*/ 0 h 246"/>
                    <a:gd name="T8" fmla="*/ 396 w 396"/>
                    <a:gd name="T9" fmla="*/ 246 h 24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96" h="246">
                      <a:moveTo>
                        <a:pt x="0" y="246"/>
                      </a:moveTo>
                      <a:lnTo>
                        <a:pt x="396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4" name="Freeform 195"/>
                <p:cNvSpPr>
                  <a:spLocks/>
                </p:cNvSpPr>
                <p:nvPr/>
              </p:nvSpPr>
              <p:spPr bwMode="auto">
                <a:xfrm>
                  <a:off x="794" y="2467"/>
                  <a:ext cx="325" cy="152"/>
                </a:xfrm>
                <a:custGeom>
                  <a:avLst/>
                  <a:gdLst>
                    <a:gd name="T0" fmla="*/ 325 w 409"/>
                    <a:gd name="T1" fmla="*/ 152 h 241"/>
                    <a:gd name="T2" fmla="*/ 0 w 409"/>
                    <a:gd name="T3" fmla="*/ 0 h 241"/>
                    <a:gd name="T4" fmla="*/ 0 60000 65536"/>
                    <a:gd name="T5" fmla="*/ 0 60000 65536"/>
                    <a:gd name="T6" fmla="*/ 0 w 409"/>
                    <a:gd name="T7" fmla="*/ 0 h 241"/>
                    <a:gd name="T8" fmla="*/ 409 w 409"/>
                    <a:gd name="T9" fmla="*/ 241 h 24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09" h="241">
                      <a:moveTo>
                        <a:pt x="409" y="24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5" name="Freeform 196"/>
                <p:cNvSpPr>
                  <a:spLocks/>
                </p:cNvSpPr>
                <p:nvPr/>
              </p:nvSpPr>
              <p:spPr bwMode="auto">
                <a:xfrm>
                  <a:off x="793" y="2306"/>
                  <a:ext cx="326" cy="161"/>
                </a:xfrm>
                <a:custGeom>
                  <a:avLst/>
                  <a:gdLst>
                    <a:gd name="T0" fmla="*/ 0 w 410"/>
                    <a:gd name="T1" fmla="*/ 161 h 254"/>
                    <a:gd name="T2" fmla="*/ 326 w 410"/>
                    <a:gd name="T3" fmla="*/ 0 h 254"/>
                    <a:gd name="T4" fmla="*/ 0 60000 65536"/>
                    <a:gd name="T5" fmla="*/ 0 60000 65536"/>
                    <a:gd name="T6" fmla="*/ 0 w 410"/>
                    <a:gd name="T7" fmla="*/ 0 h 254"/>
                    <a:gd name="T8" fmla="*/ 410 w 410"/>
                    <a:gd name="T9" fmla="*/ 254 h 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10" h="254">
                      <a:moveTo>
                        <a:pt x="0" y="254"/>
                      </a:moveTo>
                      <a:lnTo>
                        <a:pt x="4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6" name="Freeform 197"/>
                <p:cNvSpPr>
                  <a:spLocks/>
                </p:cNvSpPr>
                <p:nvPr/>
              </p:nvSpPr>
              <p:spPr bwMode="auto">
                <a:xfrm>
                  <a:off x="1119" y="2303"/>
                  <a:ext cx="313" cy="160"/>
                </a:xfrm>
                <a:custGeom>
                  <a:avLst/>
                  <a:gdLst>
                    <a:gd name="T0" fmla="*/ 313 w 395"/>
                    <a:gd name="T1" fmla="*/ 160 h 254"/>
                    <a:gd name="T2" fmla="*/ 0 w 395"/>
                    <a:gd name="T3" fmla="*/ 0 h 254"/>
                    <a:gd name="T4" fmla="*/ 0 60000 65536"/>
                    <a:gd name="T5" fmla="*/ 0 60000 65536"/>
                    <a:gd name="T6" fmla="*/ 0 w 395"/>
                    <a:gd name="T7" fmla="*/ 0 h 254"/>
                    <a:gd name="T8" fmla="*/ 395 w 395"/>
                    <a:gd name="T9" fmla="*/ 254 h 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95" h="254">
                      <a:moveTo>
                        <a:pt x="395" y="2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" name="Group 198"/>
              <p:cNvGrpSpPr>
                <a:grpSpLocks/>
              </p:cNvGrpSpPr>
              <p:nvPr/>
            </p:nvGrpSpPr>
            <p:grpSpPr bwMode="auto">
              <a:xfrm>
                <a:off x="524" y="2023"/>
                <a:ext cx="1158" cy="807"/>
                <a:chOff x="516" y="2013"/>
                <a:chExt cx="1158" cy="807"/>
              </a:xfrm>
            </p:grpSpPr>
            <p:grpSp>
              <p:nvGrpSpPr>
                <p:cNvPr id="40" name="Group 199"/>
                <p:cNvGrpSpPr>
                  <a:grpSpLocks/>
                </p:cNvGrpSpPr>
                <p:nvPr/>
              </p:nvGrpSpPr>
              <p:grpSpPr bwMode="auto">
                <a:xfrm>
                  <a:off x="684" y="2171"/>
                  <a:ext cx="865" cy="615"/>
                  <a:chOff x="684" y="2171"/>
                  <a:chExt cx="865" cy="615"/>
                </a:xfrm>
              </p:grpSpPr>
              <p:sp>
                <p:nvSpPr>
                  <p:cNvPr id="45" name="Freeform 200"/>
                  <p:cNvSpPr>
                    <a:spLocks/>
                  </p:cNvSpPr>
                  <p:nvPr/>
                </p:nvSpPr>
                <p:spPr bwMode="auto">
                  <a:xfrm>
                    <a:off x="1117" y="2171"/>
                    <a:ext cx="1" cy="419"/>
                  </a:xfrm>
                  <a:custGeom>
                    <a:avLst/>
                    <a:gdLst>
                      <a:gd name="T0" fmla="*/ 0 w 1"/>
                      <a:gd name="T1" fmla="*/ 419 h 664"/>
                      <a:gd name="T2" fmla="*/ 1 w 1"/>
                      <a:gd name="T3" fmla="*/ 0 h 664"/>
                      <a:gd name="T4" fmla="*/ 0 60000 65536"/>
                      <a:gd name="T5" fmla="*/ 0 60000 65536"/>
                      <a:gd name="T6" fmla="*/ 0 w 1"/>
                      <a:gd name="T7" fmla="*/ 0 h 664"/>
                      <a:gd name="T8" fmla="*/ 1 w 1"/>
                      <a:gd name="T9" fmla="*/ 664 h 66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664">
                        <a:moveTo>
                          <a:pt x="0" y="664"/>
                        </a:moveTo>
                        <a:lnTo>
                          <a:pt x="1" y="0"/>
                        </a:lnTo>
                      </a:path>
                    </a:pathLst>
                  </a:custGeom>
                  <a:noFill/>
                  <a:ln w="9525">
                    <a:solidFill>
                      <a:srgbClr val="333399"/>
                    </a:solidFill>
                    <a:round/>
                    <a:headEnd type="none" w="med" len="med"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6" name="Freeform 201"/>
                  <p:cNvSpPr>
                    <a:spLocks/>
                  </p:cNvSpPr>
                  <p:nvPr/>
                </p:nvSpPr>
                <p:spPr bwMode="auto">
                  <a:xfrm>
                    <a:off x="684" y="2590"/>
                    <a:ext cx="434" cy="196"/>
                  </a:xfrm>
                  <a:custGeom>
                    <a:avLst/>
                    <a:gdLst>
                      <a:gd name="T0" fmla="*/ 434 w 434"/>
                      <a:gd name="T1" fmla="*/ 0 h 196"/>
                      <a:gd name="T2" fmla="*/ 0 w 434"/>
                      <a:gd name="T3" fmla="*/ 196 h 196"/>
                      <a:gd name="T4" fmla="*/ 0 60000 65536"/>
                      <a:gd name="T5" fmla="*/ 0 60000 65536"/>
                      <a:gd name="T6" fmla="*/ 0 w 434"/>
                      <a:gd name="T7" fmla="*/ 0 h 196"/>
                      <a:gd name="T8" fmla="*/ 434 w 434"/>
                      <a:gd name="T9" fmla="*/ 196 h 1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34" h="196">
                        <a:moveTo>
                          <a:pt x="434" y="0"/>
                        </a:moveTo>
                        <a:lnTo>
                          <a:pt x="0" y="196"/>
                        </a:lnTo>
                      </a:path>
                    </a:pathLst>
                  </a:custGeom>
                  <a:noFill/>
                  <a:ln w="9525">
                    <a:solidFill>
                      <a:srgbClr val="333399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7" name="Freeform 202"/>
                  <p:cNvSpPr>
                    <a:spLocks/>
                  </p:cNvSpPr>
                  <p:nvPr/>
                </p:nvSpPr>
                <p:spPr bwMode="auto">
                  <a:xfrm>
                    <a:off x="1117" y="2590"/>
                    <a:ext cx="432" cy="196"/>
                  </a:xfrm>
                  <a:custGeom>
                    <a:avLst/>
                    <a:gdLst>
                      <a:gd name="T0" fmla="*/ 0 w 432"/>
                      <a:gd name="T1" fmla="*/ 0 h 196"/>
                      <a:gd name="T2" fmla="*/ 432 w 432"/>
                      <a:gd name="T3" fmla="*/ 196 h 196"/>
                      <a:gd name="T4" fmla="*/ 0 60000 65536"/>
                      <a:gd name="T5" fmla="*/ 0 60000 65536"/>
                      <a:gd name="T6" fmla="*/ 0 w 432"/>
                      <a:gd name="T7" fmla="*/ 0 h 196"/>
                      <a:gd name="T8" fmla="*/ 432 w 432"/>
                      <a:gd name="T9" fmla="*/ 196 h 19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32" h="196">
                        <a:moveTo>
                          <a:pt x="0" y="0"/>
                        </a:moveTo>
                        <a:lnTo>
                          <a:pt x="432" y="196"/>
                        </a:lnTo>
                      </a:path>
                    </a:pathLst>
                  </a:custGeom>
                  <a:noFill/>
                  <a:ln w="9525">
                    <a:solidFill>
                      <a:srgbClr val="333399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1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1063" y="2403"/>
                  <a:ext cx="206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42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516" y="2611"/>
                  <a:ext cx="199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43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1475" y="2614"/>
                  <a:ext cx="199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Y</a:t>
                  </a:r>
                </a:p>
              </p:txBody>
            </p:sp>
            <p:sp>
              <p:nvSpPr>
                <p:cNvPr id="44" name="Text Box 206"/>
                <p:cNvSpPr txBox="1">
                  <a:spLocks noChangeArrowheads="1"/>
                </p:cNvSpPr>
                <p:nvPr/>
              </p:nvSpPr>
              <p:spPr bwMode="auto">
                <a:xfrm>
                  <a:off x="950" y="2013"/>
                  <a:ext cx="192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9pPr>
                </a:lstStyle>
                <a:p>
                  <a:r>
                    <a:rPr kumimoji="1" lang="en-US" altLang="zh-CN" sz="2000" b="1">
                      <a:latin typeface="Times New Roman" pitchFamily="18" charset="0"/>
                    </a:rPr>
                    <a:t>Z</a:t>
                  </a:r>
                </a:p>
              </p:txBody>
            </p:sp>
          </p:grpSp>
          <p:sp>
            <p:nvSpPr>
              <p:cNvPr id="30" name="Text Box 207"/>
              <p:cNvSpPr txBox="1">
                <a:spLocks noChangeArrowheads="1"/>
              </p:cNvSpPr>
              <p:nvPr/>
            </p:nvSpPr>
            <p:spPr bwMode="auto">
              <a:xfrm>
                <a:off x="1955" y="1791"/>
                <a:ext cx="251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latin typeface="Times New Roman" pitchFamily="18" charset="0"/>
                  </a:rPr>
                  <a:t>O</a:t>
                </a:r>
                <a:r>
                  <a:rPr kumimoji="1" lang="en-US" altLang="zh-CN" sz="2000" b="1" baseline="-25000"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latin typeface="Times New Roman" pitchFamily="18" charset="0"/>
                </a:endParaRPr>
              </a:p>
            </p:txBody>
          </p:sp>
          <p:sp>
            <p:nvSpPr>
              <p:cNvPr id="31" name="Text Box 208"/>
              <p:cNvSpPr txBox="1">
                <a:spLocks noChangeArrowheads="1"/>
              </p:cNvSpPr>
              <p:nvPr/>
            </p:nvSpPr>
            <p:spPr bwMode="auto">
              <a:xfrm>
                <a:off x="1318" y="1824"/>
                <a:ext cx="244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latin typeface="Times New Roman" pitchFamily="18" charset="0"/>
                  </a:rPr>
                  <a:t>X</a:t>
                </a:r>
                <a:r>
                  <a:rPr kumimoji="1" lang="en-US" altLang="zh-CN" sz="2000" b="1" baseline="-25000"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latin typeface="Times New Roman" pitchFamily="18" charset="0"/>
                </a:endParaRPr>
              </a:p>
            </p:txBody>
          </p:sp>
          <p:sp>
            <p:nvSpPr>
              <p:cNvPr id="32" name="Text Box 209"/>
              <p:cNvSpPr txBox="1">
                <a:spLocks noChangeArrowheads="1"/>
              </p:cNvSpPr>
              <p:nvPr/>
            </p:nvSpPr>
            <p:spPr bwMode="auto">
              <a:xfrm>
                <a:off x="2375" y="1827"/>
                <a:ext cx="244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latin typeface="Times New Roman" pitchFamily="18" charset="0"/>
                  </a:rPr>
                  <a:t>Y</a:t>
                </a:r>
                <a:r>
                  <a:rPr kumimoji="1" lang="en-US" altLang="zh-CN" sz="2000" b="1" baseline="-25000"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latin typeface="Times New Roman" pitchFamily="18" charset="0"/>
                </a:endParaRPr>
              </a:p>
            </p:txBody>
          </p:sp>
          <p:sp>
            <p:nvSpPr>
              <p:cNvPr id="33" name="Text Box 210"/>
              <p:cNvSpPr txBox="1">
                <a:spLocks noChangeArrowheads="1"/>
              </p:cNvSpPr>
              <p:nvPr/>
            </p:nvSpPr>
            <p:spPr bwMode="auto">
              <a:xfrm>
                <a:off x="2011" y="1352"/>
                <a:ext cx="236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latin typeface="Times New Roman" pitchFamily="18" charset="0"/>
                  </a:rPr>
                  <a:t>Z</a:t>
                </a:r>
                <a:r>
                  <a:rPr kumimoji="1" lang="en-US" altLang="zh-CN" sz="2000" b="1" baseline="-25000"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latin typeface="Times New Roman" pitchFamily="18" charset="0"/>
                </a:endParaRPr>
              </a:p>
            </p:txBody>
          </p:sp>
          <p:sp>
            <p:nvSpPr>
              <p:cNvPr id="34" name="Text Box 211"/>
              <p:cNvSpPr txBox="1">
                <a:spLocks noChangeArrowheads="1"/>
              </p:cNvSpPr>
              <p:nvPr/>
            </p:nvSpPr>
            <p:spPr bwMode="auto">
              <a:xfrm>
                <a:off x="688" y="2695"/>
                <a:ext cx="200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5" name="Text Box 212"/>
              <p:cNvSpPr txBox="1">
                <a:spLocks noChangeArrowheads="1"/>
              </p:cNvSpPr>
              <p:nvPr/>
            </p:nvSpPr>
            <p:spPr bwMode="auto">
              <a:xfrm>
                <a:off x="1777" y="1319"/>
                <a:ext cx="244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rPr>
                  <a:t>C</a:t>
                </a:r>
                <a:r>
                  <a:rPr kumimoji="1" lang="en-US" altLang="zh-CN" sz="2000" b="1" baseline="-25000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" name="Text Box 213"/>
              <p:cNvSpPr txBox="1">
                <a:spLocks noChangeArrowheads="1"/>
              </p:cNvSpPr>
              <p:nvPr/>
            </p:nvSpPr>
            <p:spPr bwMode="auto">
              <a:xfrm>
                <a:off x="2222" y="1927"/>
                <a:ext cx="2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  <a:r>
                  <a:rPr kumimoji="1" lang="en-US" altLang="zh-CN" sz="2000" b="1" baseline="-25000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" name="Text Box 214"/>
              <p:cNvSpPr txBox="1">
                <a:spLocks noChangeArrowheads="1"/>
              </p:cNvSpPr>
              <p:nvPr/>
            </p:nvSpPr>
            <p:spPr bwMode="auto">
              <a:xfrm>
                <a:off x="1638" y="1772"/>
                <a:ext cx="244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rPr>
                  <a:t>A</a:t>
                </a:r>
                <a:r>
                  <a:rPr kumimoji="1" lang="en-US" altLang="zh-CN" sz="2000" b="1" baseline="-25000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000" b="1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" name="Text Box 215"/>
              <p:cNvSpPr txBox="1">
                <a:spLocks noChangeArrowheads="1"/>
              </p:cNvSpPr>
              <p:nvPr/>
            </p:nvSpPr>
            <p:spPr bwMode="auto">
              <a:xfrm>
                <a:off x="1318" y="2703"/>
                <a:ext cx="192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9" name="Text Box 216"/>
              <p:cNvSpPr txBox="1">
                <a:spLocks noChangeArrowheads="1"/>
              </p:cNvSpPr>
              <p:nvPr/>
            </p:nvSpPr>
            <p:spPr bwMode="auto">
              <a:xfrm>
                <a:off x="1083" y="2127"/>
                <a:ext cx="1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kumimoji="1" lang="en-US" altLang="zh-CN" sz="2000" b="1">
                    <a:solidFill>
                      <a:srgbClr val="FF0000"/>
                    </a:solidFill>
                    <a:latin typeface="Times New Roman" pitchFamily="18" charset="0"/>
                  </a:rPr>
                  <a:t>C</a:t>
                </a:r>
              </a:p>
            </p:txBody>
          </p:sp>
        </p:grpSp>
      </p:grp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4427985" y="1437572"/>
            <a:ext cx="2881660" cy="46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lnSpc>
                <a:spcPct val="15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marL="457200" indent="-4572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轴向变形系数</a:t>
            </a:r>
            <a:endParaRPr lang="zh-CN" altLang="en-US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4463467" y="1988840"/>
            <a:ext cx="442901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轴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测轴上某段长度与相应坐标轴上某段长度的比值称为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轴向变形系数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grpSp>
        <p:nvGrpSpPr>
          <p:cNvPr id="74" name="Group 3"/>
          <p:cNvGrpSpPr>
            <a:grpSpLocks/>
          </p:cNvGrpSpPr>
          <p:nvPr/>
        </p:nvGrpSpPr>
        <p:grpSpPr bwMode="auto">
          <a:xfrm>
            <a:off x="1612120" y="4221088"/>
            <a:ext cx="1665289" cy="866775"/>
            <a:chOff x="654" y="672"/>
            <a:chExt cx="1049" cy="546"/>
          </a:xfrm>
        </p:grpSpPr>
        <p:sp>
          <p:nvSpPr>
            <p:cNvPr id="78" name="Text Box 4"/>
            <p:cNvSpPr txBox="1">
              <a:spLocks noChangeArrowheads="1"/>
            </p:cNvSpPr>
            <p:nvPr/>
          </p:nvSpPr>
          <p:spPr bwMode="auto">
            <a:xfrm>
              <a:off x="654" y="968"/>
              <a:ext cx="4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1" i="1" dirty="0">
                  <a:ea typeface="楷体_GB2312"/>
                  <a:cs typeface="楷体_GB2312"/>
                </a:rPr>
                <a:t>   OA</a:t>
              </a:r>
              <a:endParaRPr lang="en-US" altLang="zh-CN" b="1" baseline="-20000" dirty="0"/>
            </a:p>
          </p:txBody>
        </p:sp>
        <p:sp>
          <p:nvSpPr>
            <p:cNvPr id="79" name="Text Box 5"/>
            <p:cNvSpPr txBox="1">
              <a:spLocks noChangeArrowheads="1"/>
            </p:cNvSpPr>
            <p:nvPr/>
          </p:nvSpPr>
          <p:spPr bwMode="auto">
            <a:xfrm>
              <a:off x="751" y="672"/>
              <a:ext cx="46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1" i="1" dirty="0" smtClean="0">
                  <a:ea typeface="楷体_GB2312"/>
                  <a:cs typeface="楷体_GB2312"/>
                </a:rPr>
                <a:t>O</a:t>
              </a:r>
              <a:r>
                <a:rPr lang="en-US" altLang="zh-CN" sz="2000" b="1" i="1" baseline="-25000" dirty="0" smtClean="0">
                  <a:ea typeface="楷体_GB2312"/>
                  <a:cs typeface="楷体_GB2312"/>
                </a:rPr>
                <a:t>1</a:t>
              </a:r>
              <a:r>
                <a:rPr lang="en-US" altLang="zh-CN" sz="2000" b="1" i="1" dirty="0" smtClean="0">
                  <a:ea typeface="楷体_GB2312"/>
                  <a:cs typeface="楷体_GB2312"/>
                </a:rPr>
                <a:t>A</a:t>
              </a:r>
              <a:r>
                <a:rPr lang="en-US" altLang="zh-CN" b="1" i="1" baseline="-25000" dirty="0" smtClean="0"/>
                <a:t>1</a:t>
              </a:r>
              <a:endParaRPr lang="en-US" altLang="zh-CN" b="1" i="1" dirty="0"/>
            </a:p>
          </p:txBody>
        </p:sp>
        <p:sp>
          <p:nvSpPr>
            <p:cNvPr id="80" name="Line 6"/>
            <p:cNvSpPr>
              <a:spLocks noChangeShapeType="1"/>
            </p:cNvSpPr>
            <p:nvPr/>
          </p:nvSpPr>
          <p:spPr bwMode="auto">
            <a:xfrm>
              <a:off x="720" y="96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Text Box 7"/>
            <p:cNvSpPr txBox="1">
              <a:spLocks noChangeArrowheads="1"/>
            </p:cNvSpPr>
            <p:nvPr/>
          </p:nvSpPr>
          <p:spPr bwMode="auto">
            <a:xfrm>
              <a:off x="1238" y="794"/>
              <a:ext cx="4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 dirty="0"/>
                <a:t> =  </a:t>
              </a:r>
              <a:r>
                <a:rPr lang="en-US" altLang="zh-CN" b="1" i="1" dirty="0">
                  <a:solidFill>
                    <a:srgbClr val="FF0000"/>
                  </a:solidFill>
                  <a:ea typeface="楷体_GB2312"/>
                  <a:cs typeface="楷体_GB2312"/>
                </a:rPr>
                <a:t>p</a:t>
              </a:r>
              <a:endParaRPr lang="en-US" altLang="zh-CN" sz="2000" b="1" i="1" dirty="0">
                <a:solidFill>
                  <a:srgbClr val="FF0000"/>
                </a:solidFill>
                <a:ea typeface="楷体_GB2312"/>
                <a:cs typeface="楷体_GB2312"/>
              </a:endParaRPr>
            </a:p>
          </p:txBody>
        </p:sp>
      </p:grpSp>
      <p:sp>
        <p:nvSpPr>
          <p:cNvPr id="82" name="Text Box 8"/>
          <p:cNvSpPr txBox="1">
            <a:spLocks noChangeArrowheads="1"/>
          </p:cNvSpPr>
          <p:nvPr/>
        </p:nvSpPr>
        <p:spPr bwMode="auto">
          <a:xfrm>
            <a:off x="4020605" y="4432225"/>
            <a:ext cx="30716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en-US" altLang="zh-CN" i="1" dirty="0" smtClean="0">
                <a:solidFill>
                  <a:srgbClr val="FF0000"/>
                </a:solidFill>
              </a:rPr>
              <a:t>X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zh-CN" altLang="zh-CN" dirty="0" smtClean="0">
                <a:solidFill>
                  <a:srgbClr val="FF0000"/>
                </a:solidFill>
              </a:rPr>
              <a:t>轴</a:t>
            </a:r>
            <a:r>
              <a:rPr lang="zh-CN" altLang="zh-CN" dirty="0"/>
              <a:t>轴向伸缩系数</a:t>
            </a:r>
            <a:endParaRPr lang="zh-CN" altLang="en-US" dirty="0"/>
          </a:p>
        </p:txBody>
      </p:sp>
      <p:grpSp>
        <p:nvGrpSpPr>
          <p:cNvPr id="97" name="Group 3"/>
          <p:cNvGrpSpPr>
            <a:grpSpLocks/>
          </p:cNvGrpSpPr>
          <p:nvPr/>
        </p:nvGrpSpPr>
        <p:grpSpPr bwMode="auto">
          <a:xfrm>
            <a:off x="1608945" y="4938489"/>
            <a:ext cx="1673227" cy="869950"/>
            <a:chOff x="652" y="672"/>
            <a:chExt cx="1054" cy="548"/>
          </a:xfrm>
        </p:grpSpPr>
        <p:sp>
          <p:nvSpPr>
            <p:cNvPr id="98" name="Text Box 4"/>
            <p:cNvSpPr txBox="1">
              <a:spLocks noChangeArrowheads="1"/>
            </p:cNvSpPr>
            <p:nvPr/>
          </p:nvSpPr>
          <p:spPr bwMode="auto">
            <a:xfrm>
              <a:off x="652" y="968"/>
              <a:ext cx="46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1" i="1" dirty="0">
                  <a:ea typeface="楷体_GB2312"/>
                  <a:cs typeface="楷体_GB2312"/>
                </a:rPr>
                <a:t>   </a:t>
              </a:r>
              <a:r>
                <a:rPr lang="en-US" altLang="zh-CN" sz="2000" b="1" i="1" dirty="0" smtClean="0">
                  <a:ea typeface="楷体_GB2312"/>
                  <a:cs typeface="楷体_GB2312"/>
                </a:rPr>
                <a:t>OB</a:t>
              </a:r>
              <a:endParaRPr lang="en-US" altLang="zh-CN" b="1" baseline="-20000" dirty="0"/>
            </a:p>
          </p:txBody>
        </p:sp>
        <p:sp>
          <p:nvSpPr>
            <p:cNvPr id="99" name="Text Box 5"/>
            <p:cNvSpPr txBox="1">
              <a:spLocks noChangeArrowheads="1"/>
            </p:cNvSpPr>
            <p:nvPr/>
          </p:nvSpPr>
          <p:spPr bwMode="auto">
            <a:xfrm>
              <a:off x="751" y="672"/>
              <a:ext cx="46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1" i="1" dirty="0" smtClean="0">
                  <a:ea typeface="楷体_GB2312"/>
                  <a:cs typeface="楷体_GB2312"/>
                </a:rPr>
                <a:t>O</a:t>
              </a:r>
              <a:r>
                <a:rPr lang="en-US" altLang="zh-CN" sz="2000" b="1" i="1" baseline="-25000" dirty="0" smtClean="0">
                  <a:ea typeface="楷体_GB2312"/>
                  <a:cs typeface="楷体_GB2312"/>
                </a:rPr>
                <a:t>1</a:t>
              </a:r>
              <a:r>
                <a:rPr lang="en-US" altLang="zh-CN" sz="2000" b="1" i="1" dirty="0" smtClean="0">
                  <a:ea typeface="楷体_GB2312"/>
                  <a:cs typeface="楷体_GB2312"/>
                </a:rPr>
                <a:t>B</a:t>
              </a:r>
              <a:r>
                <a:rPr lang="en-US" altLang="zh-CN" b="1" i="1" baseline="-25000" dirty="0" smtClean="0"/>
                <a:t>1</a:t>
              </a:r>
              <a:endParaRPr lang="en-US" altLang="zh-CN" b="1" i="1" dirty="0"/>
            </a:p>
          </p:txBody>
        </p:sp>
        <p:sp>
          <p:nvSpPr>
            <p:cNvPr id="100" name="Line 6"/>
            <p:cNvSpPr>
              <a:spLocks noChangeShapeType="1"/>
            </p:cNvSpPr>
            <p:nvPr/>
          </p:nvSpPr>
          <p:spPr bwMode="auto">
            <a:xfrm>
              <a:off x="720" y="96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1" name="Text Box 7"/>
            <p:cNvSpPr txBox="1">
              <a:spLocks noChangeArrowheads="1"/>
            </p:cNvSpPr>
            <p:nvPr/>
          </p:nvSpPr>
          <p:spPr bwMode="auto">
            <a:xfrm>
              <a:off x="1237" y="794"/>
              <a:ext cx="46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 dirty="0"/>
                <a:t> =  </a:t>
              </a:r>
              <a:r>
                <a:rPr lang="en-US" altLang="zh-CN" b="1" i="1" dirty="0" smtClean="0">
                  <a:solidFill>
                    <a:schemeClr val="accent2"/>
                  </a:solidFill>
                  <a:ea typeface="楷体_GB2312"/>
                  <a:cs typeface="楷体_GB2312"/>
                </a:rPr>
                <a:t>q</a:t>
              </a:r>
              <a:endParaRPr lang="en-US" altLang="zh-CN" sz="2000" b="1" i="1" dirty="0">
                <a:solidFill>
                  <a:schemeClr val="accent2"/>
                </a:solidFill>
                <a:ea typeface="楷体_GB2312"/>
                <a:cs typeface="楷体_GB2312"/>
              </a:endParaRPr>
            </a:p>
          </p:txBody>
        </p:sp>
      </p:grp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4020605" y="5149626"/>
            <a:ext cx="30716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en-US" altLang="zh-CN" i="1" dirty="0" smtClean="0">
                <a:solidFill>
                  <a:schemeClr val="accent2"/>
                </a:solidFill>
              </a:rPr>
              <a:t>Y</a:t>
            </a:r>
            <a:r>
              <a:rPr lang="en-US" altLang="zh-CN" dirty="0" smtClean="0">
                <a:solidFill>
                  <a:schemeClr val="accent2"/>
                </a:solidFill>
              </a:rPr>
              <a:t> </a:t>
            </a:r>
            <a:r>
              <a:rPr lang="zh-CN" altLang="zh-CN" dirty="0" smtClean="0">
                <a:solidFill>
                  <a:schemeClr val="accent2"/>
                </a:solidFill>
              </a:rPr>
              <a:t>轴</a:t>
            </a:r>
            <a:r>
              <a:rPr lang="zh-CN" altLang="zh-CN" dirty="0"/>
              <a:t>轴向伸缩系数</a:t>
            </a:r>
            <a:endParaRPr lang="zh-CN" altLang="en-US" dirty="0"/>
          </a:p>
        </p:txBody>
      </p:sp>
      <p:grpSp>
        <p:nvGrpSpPr>
          <p:cNvPr id="103" name="Group 3"/>
          <p:cNvGrpSpPr>
            <a:grpSpLocks/>
          </p:cNvGrpSpPr>
          <p:nvPr/>
        </p:nvGrpSpPr>
        <p:grpSpPr bwMode="auto">
          <a:xfrm>
            <a:off x="1608945" y="5730577"/>
            <a:ext cx="1655765" cy="869950"/>
            <a:chOff x="652" y="672"/>
            <a:chExt cx="1043" cy="548"/>
          </a:xfrm>
        </p:grpSpPr>
        <p:sp>
          <p:nvSpPr>
            <p:cNvPr id="104" name="Text Box 4"/>
            <p:cNvSpPr txBox="1">
              <a:spLocks noChangeArrowheads="1"/>
            </p:cNvSpPr>
            <p:nvPr/>
          </p:nvSpPr>
          <p:spPr bwMode="auto">
            <a:xfrm>
              <a:off x="652" y="968"/>
              <a:ext cx="46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1" i="1" dirty="0">
                  <a:ea typeface="楷体_GB2312"/>
                  <a:cs typeface="楷体_GB2312"/>
                </a:rPr>
                <a:t>   </a:t>
              </a:r>
              <a:r>
                <a:rPr lang="en-US" altLang="zh-CN" sz="2000" b="1" i="1" dirty="0" smtClean="0">
                  <a:ea typeface="楷体_GB2312"/>
                  <a:cs typeface="楷体_GB2312"/>
                </a:rPr>
                <a:t>OC</a:t>
              </a:r>
              <a:endParaRPr lang="en-US" altLang="zh-CN" b="1" baseline="-20000" dirty="0"/>
            </a:p>
          </p:txBody>
        </p:sp>
        <p:sp>
          <p:nvSpPr>
            <p:cNvPr id="105" name="Text Box 5"/>
            <p:cNvSpPr txBox="1">
              <a:spLocks noChangeArrowheads="1"/>
            </p:cNvSpPr>
            <p:nvPr/>
          </p:nvSpPr>
          <p:spPr bwMode="auto">
            <a:xfrm>
              <a:off x="751" y="672"/>
              <a:ext cx="46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1" i="1" dirty="0" smtClean="0">
                  <a:ea typeface="楷体_GB2312"/>
                  <a:cs typeface="楷体_GB2312"/>
                </a:rPr>
                <a:t>O</a:t>
              </a:r>
              <a:r>
                <a:rPr lang="en-US" altLang="zh-CN" sz="2000" b="1" i="1" baseline="-25000" dirty="0" smtClean="0">
                  <a:ea typeface="楷体_GB2312"/>
                  <a:cs typeface="楷体_GB2312"/>
                </a:rPr>
                <a:t>1</a:t>
              </a:r>
              <a:r>
                <a:rPr lang="en-US" altLang="zh-CN" sz="2000" b="1" i="1" dirty="0" smtClean="0">
                  <a:ea typeface="楷体_GB2312"/>
                  <a:cs typeface="楷体_GB2312"/>
                </a:rPr>
                <a:t>C</a:t>
              </a:r>
              <a:r>
                <a:rPr lang="en-US" altLang="zh-CN" b="1" i="1" baseline="-25000" dirty="0" smtClean="0"/>
                <a:t>1</a:t>
              </a:r>
              <a:endParaRPr lang="en-US" altLang="zh-CN" b="1" i="1" dirty="0"/>
            </a:p>
          </p:txBody>
        </p:sp>
        <p:sp>
          <p:nvSpPr>
            <p:cNvPr id="106" name="Line 6"/>
            <p:cNvSpPr>
              <a:spLocks noChangeShapeType="1"/>
            </p:cNvSpPr>
            <p:nvPr/>
          </p:nvSpPr>
          <p:spPr bwMode="auto">
            <a:xfrm>
              <a:off x="720" y="96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" name="Text Box 7"/>
            <p:cNvSpPr txBox="1">
              <a:spLocks noChangeArrowheads="1"/>
            </p:cNvSpPr>
            <p:nvPr/>
          </p:nvSpPr>
          <p:spPr bwMode="auto">
            <a:xfrm>
              <a:off x="1247" y="794"/>
              <a:ext cx="44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 dirty="0"/>
                <a:t> =  </a:t>
              </a:r>
              <a:r>
                <a:rPr lang="en-US" altLang="zh-CN" b="1" i="1" dirty="0" smtClean="0">
                  <a:solidFill>
                    <a:srgbClr val="C00000"/>
                  </a:solidFill>
                  <a:ea typeface="楷体_GB2312"/>
                  <a:cs typeface="楷体_GB2312"/>
                </a:rPr>
                <a:t>r</a:t>
              </a:r>
              <a:endParaRPr lang="en-US" altLang="zh-CN" sz="2000" b="1" i="1" dirty="0">
                <a:solidFill>
                  <a:srgbClr val="C00000"/>
                </a:solidFill>
                <a:ea typeface="楷体_GB2312"/>
                <a:cs typeface="楷体_GB2312"/>
              </a:endParaRPr>
            </a:p>
          </p:txBody>
        </p:sp>
      </p:grpSp>
      <p:sp>
        <p:nvSpPr>
          <p:cNvPr id="108" name="Text Box 8"/>
          <p:cNvSpPr txBox="1">
            <a:spLocks noChangeArrowheads="1"/>
          </p:cNvSpPr>
          <p:nvPr/>
        </p:nvSpPr>
        <p:spPr bwMode="auto">
          <a:xfrm>
            <a:off x="4020605" y="5941714"/>
            <a:ext cx="30716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 algn="l"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en-US" altLang="zh-CN" i="1" dirty="0" smtClean="0">
                <a:solidFill>
                  <a:srgbClr val="C00000"/>
                </a:solidFill>
              </a:rPr>
              <a:t>Z</a:t>
            </a:r>
            <a:r>
              <a:rPr lang="en-US" altLang="zh-CN" dirty="0" smtClean="0">
                <a:solidFill>
                  <a:srgbClr val="C00000"/>
                </a:solidFill>
              </a:rPr>
              <a:t> </a:t>
            </a:r>
            <a:r>
              <a:rPr lang="zh-CN" altLang="zh-CN" dirty="0" smtClean="0">
                <a:solidFill>
                  <a:srgbClr val="C00000"/>
                </a:solidFill>
              </a:rPr>
              <a:t>轴</a:t>
            </a:r>
            <a:r>
              <a:rPr lang="zh-CN" altLang="zh-CN" dirty="0"/>
              <a:t>轴向伸缩系数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989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build="p" autoUpdateAnimBg="0"/>
      <p:bldP spid="70" grpId="0" build="p" autoUpdateAnimBg="0"/>
      <p:bldP spid="82" grpId="0" build="p" autoUpdateAnimBg="0"/>
      <p:bldP spid="102" grpId="0" build="p" autoUpdateAnimBg="0"/>
      <p:bldP spid="108" grpId="0" build="p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11509</TotalTime>
  <Words>837</Words>
  <Application>Microsoft Office PowerPoint</Application>
  <PresentationFormat>全屏显示(4:3)</PresentationFormat>
  <Paragraphs>184</Paragraphs>
  <Slides>16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9" baseType="lpstr">
      <vt:lpstr>默认设计模板</vt:lpstr>
      <vt:lpstr>位图图像</vt:lpstr>
      <vt:lpstr>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442</cp:revision>
  <dcterms:created xsi:type="dcterms:W3CDTF">2003-08-24T06:37:01Z</dcterms:created>
  <dcterms:modified xsi:type="dcterms:W3CDTF">2018-03-22T03:42:57Z</dcterms:modified>
</cp:coreProperties>
</file>