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ppt/activeX/activeX7.xml" ContentType="application/vnd.ms-office.activeX+xml"/>
  <Override PartName="/ppt/activeX/activeX7.bin" ContentType="application/vnd.ms-office.activeX"/>
  <Override PartName="/ppt/activeX/activeX8.xml" ContentType="application/vnd.ms-office.activeX+xml"/>
  <Override PartName="/ppt/activeX/activeX8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863" r:id="rId3"/>
    <p:sldId id="887" r:id="rId4"/>
    <p:sldId id="888" r:id="rId5"/>
    <p:sldId id="867" r:id="rId6"/>
    <p:sldId id="868" r:id="rId7"/>
    <p:sldId id="870" r:id="rId8"/>
    <p:sldId id="905" r:id="rId9"/>
    <p:sldId id="889" r:id="rId10"/>
    <p:sldId id="906" r:id="rId11"/>
    <p:sldId id="890" r:id="rId12"/>
    <p:sldId id="907" r:id="rId13"/>
    <p:sldId id="891" r:id="rId14"/>
    <p:sldId id="892" r:id="rId15"/>
    <p:sldId id="893" r:id="rId16"/>
    <p:sldId id="874" r:id="rId17"/>
    <p:sldId id="909" r:id="rId18"/>
    <p:sldId id="875" r:id="rId19"/>
    <p:sldId id="894" r:id="rId20"/>
    <p:sldId id="908" r:id="rId21"/>
    <p:sldId id="877" r:id="rId22"/>
    <p:sldId id="879" r:id="rId23"/>
    <p:sldId id="880" r:id="rId24"/>
    <p:sldId id="895" r:id="rId25"/>
    <p:sldId id="910" r:id="rId26"/>
    <p:sldId id="268" r:id="rId27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99"/>
    <a:srgbClr val="FF9933"/>
    <a:srgbClr val="00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06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E57B61-DCB0-4C04-8032-CA56A597FCCA}" type="datetimeFigureOut">
              <a:rPr lang="zh-CN" altLang="en-US"/>
              <a:pPr>
                <a:defRPr/>
              </a:pPr>
              <a:t>2018/3/22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54DD2A-D627-4EEC-B116-BA341915D4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1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fld id="{1772650C-DD4C-452C-BFC8-11490067D39E}" type="slidenum">
              <a:rPr lang="zh-CN" altLang="en-US" sz="1200" smtClean="0"/>
              <a:pPr eaLnBrk="1" hangingPunct="1"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76927" y="5292725"/>
            <a:ext cx="3325813" cy="4912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</a:t>
            </a:r>
            <a:r>
              <a:rPr lang="zh-CN" altLang="en-US" sz="28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自动化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行楷"/>
              <a:ea typeface="华文行楷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333577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195103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2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383337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EE7E-D40A-4AC7-95B7-108AA02C65C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830983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-122"/>
              </a:defRPr>
            </a:lvl1pPr>
          </a:lstStyle>
          <a:p>
            <a:pPr>
              <a:defRPr/>
            </a:pPr>
            <a:fld id="{F59A2A75-4457-4B00-A413-2220E5157AF8}" type="datetime10">
              <a:rPr lang="zh-CN" altLang="en-US" smtClean="0"/>
              <a:t>11:43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2F56-36B3-406D-AAEE-867E3AA5B7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990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/>
        </p:nvSpPr>
        <p:spPr bwMode="auto">
          <a:xfrm>
            <a:off x="10278" y="3515"/>
            <a:ext cx="553998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</a:rPr>
              <a:t> 　机械制图</a:t>
            </a:r>
            <a:r>
              <a:rPr lang="zh-CN" altLang="en-US" dirty="0" smtClean="0">
                <a:ea typeface="宋体" charset="-122"/>
              </a:rPr>
              <a:t>  　　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</a:rPr>
              <a:t>5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章　轴测图</a:t>
            </a:r>
            <a:r>
              <a:rPr lang="zh-CN" altLang="en-US" dirty="0" smtClean="0">
                <a:ea typeface="宋体" charset="-122"/>
              </a:rPr>
              <a:t> 　　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</a:rPr>
              <a:t> </a:t>
            </a:r>
          </a:p>
        </p:txBody>
      </p:sp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-11573" y="-13692"/>
            <a:ext cx="457200" cy="6871692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  <p:sldLayoutId id="2147483672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&#22270;4-7&#32452;&#21512;&#27861;.sw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hyperlink" Target="&#22270;4-4&#24358;&#32447;&#27861;.swf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pn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png"/><Relationship Id="rId11" Type="http://schemas.openxmlformats.org/officeDocument/2006/relationships/image" Target="../media/image2.gi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.gif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1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3.pn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6.png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slide" Target="slide25.x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9.png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/>
            <a:endParaRPr lang="zh-CN" altLang="zh-CN">
              <a:ea typeface="宋体" charset="-122"/>
            </a:endParaRPr>
          </a:p>
        </p:txBody>
      </p:sp>
      <p:sp>
        <p:nvSpPr>
          <p:cNvPr id="6147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zh-CN">
              <a:ea typeface="宋体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2016224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defRPr/>
            </a:pP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第</a:t>
            </a:r>
            <a:r>
              <a:rPr lang="en-US" altLang="zh-CN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5</a:t>
            </a: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章</a:t>
            </a:r>
            <a:endParaRPr lang="zh-CN" altLang="en-US" sz="4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隶书"/>
              <a:ea typeface="隶书"/>
            </a:endParaRPr>
          </a:p>
        </p:txBody>
      </p:sp>
      <p:sp>
        <p:nvSpPr>
          <p:cNvPr id="6149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3635895" y="668338"/>
            <a:ext cx="4320481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zh-CN" altLang="en-US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轴测图</a:t>
            </a:r>
            <a:endParaRPr lang="zh-CN" altLang="en-US" sz="48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隶书"/>
              <a:ea typeface="隶书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07839" y="332656"/>
            <a:ext cx="75406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】</a:t>
            </a:r>
            <a:r>
              <a:rPr lang="zh-CN" altLang="en-US" b="1" dirty="0">
                <a:latin typeface="隶书" pitchFamily="49" charset="-122"/>
                <a:ea typeface="隶书" pitchFamily="49" charset="-122"/>
                <a:cs typeface="楷体_GB2312"/>
              </a:rPr>
              <a:t>根据平面立体的三视图，画出它的正等测。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9493" name="ShockwaveFlash1" r:id="rId2" imgW="7417085" imgH="5118348"/>
        </mc:Choice>
        <mc:Fallback>
          <p:control name="ShockwaveFlash1" r:id="rId2" imgW="7417085" imgH="5118348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88" y="1196975"/>
                  <a:ext cx="7416800" cy="511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353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340768"/>
            <a:ext cx="770522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/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对于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较复杂的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组合体，可先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分析其组合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特征，然后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综合运用上述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方法，画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出其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轴测图。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07839" y="2276872"/>
            <a:ext cx="75406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】</a:t>
            </a:r>
            <a:r>
              <a:rPr lang="zh-CN" altLang="en-US" b="1" dirty="0">
                <a:latin typeface="隶书" pitchFamily="49" charset="-122"/>
                <a:ea typeface="隶书" pitchFamily="49" charset="-122"/>
                <a:cs typeface="楷体_GB2312"/>
              </a:rPr>
              <a:t>根据平面立体的三视图，画出它的正等测。</a:t>
            </a:r>
          </a:p>
        </p:txBody>
      </p:sp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综合法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1863"/>
            <a:ext cx="3777478" cy="355837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6232525" y="4392613"/>
            <a:ext cx="1992313" cy="3968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33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 algn="ctr" eaLnBrk="0" hangingPunct="0"/>
            <a:r>
              <a:rPr lang="zh-CN" altLang="en-US" sz="2000" b="1">
                <a:latin typeface="楷体_GB2312"/>
                <a:ea typeface="楷体_GB2312"/>
                <a:cs typeface="楷体_GB2312"/>
              </a:rPr>
              <a:t>解题动画</a:t>
            </a:r>
          </a:p>
        </p:txBody>
      </p:sp>
    </p:spTree>
    <p:extLst>
      <p:ext uri="{BB962C8B-B14F-4D97-AF65-F5344CB8AC3E}">
        <p14:creationId xmlns:p14="http://schemas.microsoft.com/office/powerpoint/2010/main" val="21043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/>
      <p:bldP spid="11" grpId="1" build="allAtOnce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07839" y="332656"/>
            <a:ext cx="75406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】</a:t>
            </a:r>
            <a:r>
              <a:rPr lang="zh-CN" altLang="en-US" b="1" dirty="0">
                <a:latin typeface="隶书" pitchFamily="49" charset="-122"/>
                <a:ea typeface="隶书" pitchFamily="49" charset="-122"/>
                <a:cs typeface="楷体_GB2312"/>
              </a:rPr>
              <a:t>根据平面立体的三视图，画出它的正等测。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20517" name="ShockwaveFlash1" r:id="rId2" imgW="8352381" imgH="5111581"/>
        </mc:Choice>
        <mc:Fallback>
          <p:control name="ShockwaveFlash1" r:id="rId2" imgW="8352381" imgH="5111581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800" y="1196975"/>
                  <a:ext cx="8353425" cy="5111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655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5.2.3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曲面立体的正等轴测图的画法</a:t>
            </a:r>
          </a:p>
        </p:txBody>
      </p:sp>
      <p:pic>
        <p:nvPicPr>
          <p:cNvPr id="15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5795963" y="2924175"/>
            <a:ext cx="3097212" cy="3168650"/>
          </a:xfrm>
          <a:prstGeom prst="cloudCallout">
            <a:avLst>
              <a:gd name="adj1" fmla="val -57843"/>
              <a:gd name="adj2" fmla="val 5320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635375" y="2276475"/>
            <a:ext cx="2017713" cy="3024188"/>
            <a:chOff x="2562" y="1026"/>
            <a:chExt cx="1271" cy="1905"/>
          </a:xfrm>
        </p:grpSpPr>
        <p:graphicFrame>
          <p:nvGraphicFramePr>
            <p:cNvPr id="11" name="Object 6"/>
            <p:cNvGraphicFramePr>
              <a:graphicFrameLocks noChangeAspect="1"/>
            </p:cNvGraphicFramePr>
            <p:nvPr/>
          </p:nvGraphicFramePr>
          <p:xfrm>
            <a:off x="2562" y="1026"/>
            <a:ext cx="1266" cy="1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18" name="位图图像" r:id="rId4" imgW="2010056" imgH="3010320" progId="Paint.Picture">
                    <p:embed/>
                  </p:oleObj>
                </mc:Choice>
                <mc:Fallback>
                  <p:oleObj name="位图图像" r:id="rId4" imgW="2010056" imgH="301032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1026"/>
                          <a:ext cx="1266" cy="1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 flipV="1">
              <a:off x="2562" y="1026"/>
              <a:ext cx="1271" cy="190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1042988" y="1557338"/>
            <a:ext cx="2176462" cy="4681537"/>
            <a:chOff x="657" y="981"/>
            <a:chExt cx="1371" cy="2949"/>
          </a:xfrm>
        </p:grpSpPr>
        <p:graphicFrame>
          <p:nvGraphicFramePr>
            <p:cNvPr id="21" name="Object 5"/>
            <p:cNvGraphicFramePr>
              <a:graphicFrameLocks noChangeAspect="1"/>
            </p:cNvGraphicFramePr>
            <p:nvPr/>
          </p:nvGraphicFramePr>
          <p:xfrm>
            <a:off x="657" y="981"/>
            <a:ext cx="1371" cy="2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19" name="位图图像" r:id="rId6" imgW="1952898" imgH="4200000" progId="Paint.Picture">
                    <p:embed/>
                  </p:oleObj>
                </mc:Choice>
                <mc:Fallback>
                  <p:oleObj name="位图图像" r:id="rId6" imgW="1952898" imgH="420000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981"/>
                          <a:ext cx="1371" cy="29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 flipV="1">
              <a:off x="657" y="981"/>
              <a:ext cx="1361" cy="294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437313" y="1700213"/>
            <a:ext cx="1828800" cy="592137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3200" b="1">
                <a:solidFill>
                  <a:srgbClr val="FF0000"/>
                </a:solidFill>
                <a:ea typeface="楷体_GB2312"/>
                <a:cs typeface="楷体_GB2312"/>
              </a:rPr>
              <a:t>主要问题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867400" y="2492375"/>
            <a:ext cx="309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出现了椭圆和椭圆弧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227763" y="4473575"/>
            <a:ext cx="2159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99"/>
                </a:solidFill>
                <a:latin typeface="华文行楷" pitchFamily="2" charset="-122"/>
                <a:ea typeface="华文行楷" pitchFamily="2" charset="-122"/>
              </a:rPr>
              <a:t>如何确定的椭圆长轴和短轴？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300788" y="3543300"/>
            <a:ext cx="2052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99"/>
                </a:solidFill>
                <a:latin typeface="华文行楷" pitchFamily="2" charset="-122"/>
                <a:ea typeface="华文行楷" pitchFamily="2" charset="-122"/>
              </a:rPr>
              <a:t>怎样画出椭圆？</a:t>
            </a:r>
          </a:p>
        </p:txBody>
      </p:sp>
    </p:spTree>
    <p:extLst>
      <p:ext uri="{BB962C8B-B14F-4D97-AF65-F5344CB8AC3E}">
        <p14:creationId xmlns:p14="http://schemas.microsoft.com/office/powerpoint/2010/main" val="35786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allAtOnce"/>
      <p:bldP spid="9" grpId="0" animBg="1"/>
      <p:bldP spid="23" grpId="0" animBg="1"/>
      <p:bldP spid="24" grpId="0" build="p" autoUpdateAnimBg="0"/>
      <p:bldP spid="25" grpId="0" build="p" autoUpdateAnimBg="0"/>
      <p:bldP spid="2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1075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圆的正等轴测图的画法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79020"/>
              </p:ext>
            </p:extLst>
          </p:nvPr>
        </p:nvGraphicFramePr>
        <p:xfrm>
          <a:off x="683568" y="2348880"/>
          <a:ext cx="4104952" cy="3728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8" name="位图图像" r:id="rId4" imgW="5952381" imgH="5544324" progId="Paint.Picture">
                  <p:embed/>
                </p:oleObj>
              </mc:Choice>
              <mc:Fallback>
                <p:oleObj name="位图图像" r:id="rId4" imgW="5952381" imgH="55443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348880"/>
                        <a:ext cx="4104952" cy="372821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27583" y="1124744"/>
            <a:ext cx="770522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/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图示为正方体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正面、顶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面和左侧面上分别画有内切圆的正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等轴测图。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4048" y="2182848"/>
            <a:ext cx="385261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每个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正方形都变成了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菱形，而内切圆变为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椭圆并与菱形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相切，切点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仍在各边的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中点。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39865" y="4728626"/>
            <a:ext cx="385261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即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平行于坐标面的圆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的正等测图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都是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椭圆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1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build="allAtOnce"/>
      <p:bldP spid="21" grpId="0" build="p" autoUpdateAnimBg="0"/>
      <p:bldP spid="6" grpId="0" build="p" autoUpdateAnimBg="0"/>
      <p:bldP spid="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1075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圆的正等轴测图的画法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84637"/>
              </p:ext>
            </p:extLst>
          </p:nvPr>
        </p:nvGraphicFramePr>
        <p:xfrm>
          <a:off x="683568" y="2348880"/>
          <a:ext cx="4104952" cy="3728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40" name="位图图像" r:id="rId4" imgW="5952381" imgH="5544324" progId="Paint.Picture">
                  <p:embed/>
                </p:oleObj>
              </mc:Choice>
              <mc:Fallback>
                <p:oleObj name="位图图像" r:id="rId4" imgW="5952381" imgH="55443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348880"/>
                        <a:ext cx="4104952" cy="372821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27583" y="1124744"/>
            <a:ext cx="770522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/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图示为正方体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正面、顶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面和左侧面上分别画有内切圆的正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等轴测图。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70158" y="2426112"/>
            <a:ext cx="367372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椭圆的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长轴</a:t>
            </a:r>
            <a:r>
              <a:rPr lang="zh-CN" altLang="en-US" dirty="0"/>
              <a:t>，垂直于与圆平面垂直的坐标轴的轴测图（轴测轴</a:t>
            </a:r>
            <a:r>
              <a:rPr lang="zh-CN" altLang="en-US" dirty="0" smtClean="0"/>
              <a:t>）；</a:t>
            </a:r>
            <a:endParaRPr lang="zh-CN" alt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74741" y="4581128"/>
            <a:ext cx="367372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/>
              <a:t>   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短轴</a:t>
            </a:r>
            <a:r>
              <a:rPr lang="zh-CN" altLang="en-US" dirty="0"/>
              <a:t>则平行于这条轴测轴。</a:t>
            </a:r>
          </a:p>
        </p:txBody>
      </p:sp>
    </p:spTree>
    <p:extLst>
      <p:ext uri="{BB962C8B-B14F-4D97-AF65-F5344CB8AC3E}">
        <p14:creationId xmlns:p14="http://schemas.microsoft.com/office/powerpoint/2010/main" val="16420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 flipV="1">
            <a:off x="684213" y="1916113"/>
            <a:ext cx="8208962" cy="3313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1042989" y="1125538"/>
            <a:ext cx="309641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弦线法</a:t>
            </a:r>
          </a:p>
        </p:txBody>
      </p:sp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971550" y="1989138"/>
          <a:ext cx="2449513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72" name="位图图像" r:id="rId3" imgW="6819048" imgH="6687483" progId="Paint.Picture">
                  <p:embed/>
                </p:oleObj>
              </mc:Choice>
              <mc:Fallback>
                <p:oleObj name="位图图像" r:id="rId3" imgW="6819048" imgH="668748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2449513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9" name="Object 11"/>
          <p:cNvGraphicFramePr>
            <a:graphicFrameLocks noChangeAspect="1"/>
          </p:cNvGraphicFramePr>
          <p:nvPr/>
        </p:nvGraphicFramePr>
        <p:xfrm>
          <a:off x="1116013" y="4437063"/>
          <a:ext cx="23050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73" name="位图图像" r:id="rId5" imgW="4610744" imgH="1009791" progId="Paint.Picture">
                  <p:embed/>
                </p:oleObj>
              </mc:Choice>
              <mc:Fallback>
                <p:oleObj name="位图图像" r:id="rId5" imgW="4610744" imgH="1009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437063"/>
                        <a:ext cx="23050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60" name="Object 12"/>
          <p:cNvGraphicFramePr>
            <a:graphicFrameLocks noChangeAspect="1"/>
          </p:cNvGraphicFramePr>
          <p:nvPr/>
        </p:nvGraphicFramePr>
        <p:xfrm>
          <a:off x="3635375" y="2374900"/>
          <a:ext cx="25209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74" name="位图图像" r:id="rId7" imgW="7830643" imgH="4638095" progId="Paint.Picture">
                  <p:embed/>
                </p:oleObj>
              </mc:Choice>
              <mc:Fallback>
                <p:oleObj name="位图图像" r:id="rId7" imgW="7830643" imgH="4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374900"/>
                        <a:ext cx="2520950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61" name="Object 13"/>
          <p:cNvGraphicFramePr>
            <a:graphicFrameLocks noChangeAspect="1"/>
          </p:cNvGraphicFramePr>
          <p:nvPr/>
        </p:nvGraphicFramePr>
        <p:xfrm>
          <a:off x="3563938" y="4510088"/>
          <a:ext cx="26590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75" name="位图图像" r:id="rId9" imgW="4885714" imgH="495369" progId="Paint.Picture">
                  <p:embed/>
                </p:oleObj>
              </mc:Choice>
              <mc:Fallback>
                <p:oleObj name="位图图像" r:id="rId9" imgW="4885714" imgH="4953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510088"/>
                        <a:ext cx="2659062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62" name="Object 14"/>
          <p:cNvGraphicFramePr>
            <a:graphicFrameLocks noChangeAspect="1"/>
          </p:cNvGraphicFramePr>
          <p:nvPr/>
        </p:nvGraphicFramePr>
        <p:xfrm>
          <a:off x="6372225" y="2447925"/>
          <a:ext cx="230505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76" name="位图图像" r:id="rId11" imgW="6211167" imgH="3895238" progId="Paint.Picture">
                  <p:embed/>
                </p:oleObj>
              </mc:Choice>
              <mc:Fallback>
                <p:oleObj name="位图图像" r:id="rId11" imgW="6211167" imgH="38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447925"/>
                        <a:ext cx="2305050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63" name="Object 15"/>
          <p:cNvGraphicFramePr>
            <a:graphicFrameLocks noChangeAspect="1"/>
          </p:cNvGraphicFramePr>
          <p:nvPr/>
        </p:nvGraphicFramePr>
        <p:xfrm>
          <a:off x="6300788" y="4437063"/>
          <a:ext cx="24479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77" name="位图图像" r:id="rId13" imgW="4342857" imgH="819048" progId="Paint.Picture">
                  <p:embed/>
                </p:oleObj>
              </mc:Choice>
              <mc:Fallback>
                <p:oleObj name="位图图像" r:id="rId13" imgW="4342857" imgH="8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437063"/>
                        <a:ext cx="24479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64" name="AutoShape 16"/>
          <p:cNvSpPr>
            <a:spLocks noChangeArrowheads="1"/>
          </p:cNvSpPr>
          <p:nvPr/>
        </p:nvSpPr>
        <p:spPr bwMode="auto">
          <a:xfrm>
            <a:off x="684213" y="5445125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特点</a:t>
            </a:r>
          </a:p>
        </p:txBody>
      </p:sp>
      <p:sp>
        <p:nvSpPr>
          <p:cNvPr id="309265" name="Text Box 17"/>
          <p:cNvSpPr txBox="1">
            <a:spLocks noChangeArrowheads="1"/>
          </p:cNvSpPr>
          <p:nvPr/>
        </p:nvSpPr>
        <p:spPr bwMode="auto">
          <a:xfrm>
            <a:off x="2124075" y="5589588"/>
            <a:ext cx="5767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_GB2312"/>
                <a:ea typeface="楷体_GB2312"/>
                <a:cs typeface="楷体_GB2312"/>
              </a:rPr>
              <a:t>画出的椭圆较准确，但作图麻烦。</a:t>
            </a:r>
          </a:p>
        </p:txBody>
      </p:sp>
      <p:sp>
        <p:nvSpPr>
          <p:cNvPr id="309266" name="Rectangle 18">
            <a:hlinkClick r:id="rId15" action="ppaction://hlinkfile"/>
          </p:cNvPr>
          <p:cNvSpPr>
            <a:spLocks noChangeArrowheads="1"/>
          </p:cNvSpPr>
          <p:nvPr/>
        </p:nvSpPr>
        <p:spPr bwMode="auto">
          <a:xfrm>
            <a:off x="6434138" y="1217613"/>
            <a:ext cx="1992312" cy="3968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33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 algn="ctr" eaLnBrk="0" hangingPunct="0"/>
            <a:r>
              <a:rPr lang="zh-CN" altLang="en-US" sz="2000" b="1">
                <a:latin typeface="楷体_GB2312"/>
                <a:ea typeface="楷体_GB2312"/>
                <a:cs typeface="楷体_GB2312"/>
              </a:rPr>
              <a:t>作图动画</a:t>
            </a:r>
          </a:p>
        </p:txBody>
      </p:sp>
      <p:pic>
        <p:nvPicPr>
          <p:cNvPr id="16" name="Picture 3" descr="26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1075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圆的正等轴测图的画法</a:t>
            </a:r>
          </a:p>
        </p:txBody>
      </p:sp>
    </p:spTree>
    <p:extLst>
      <p:ext uri="{BB962C8B-B14F-4D97-AF65-F5344CB8AC3E}">
        <p14:creationId xmlns:p14="http://schemas.microsoft.com/office/powerpoint/2010/main" val="3066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09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/>
      <p:bldP spid="309257" grpId="0"/>
      <p:bldP spid="309265" grpId="0" build="p" autoUpdateAnimBg="0" advAuto="0"/>
      <p:bldP spid="3092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1042989" y="1125538"/>
            <a:ext cx="309641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弦线法</a:t>
            </a:r>
          </a:p>
        </p:txBody>
      </p:sp>
      <p:sp>
        <p:nvSpPr>
          <p:cNvPr id="309266" name="Rectangle 18"/>
          <p:cNvSpPr>
            <a:spLocks noChangeArrowheads="1"/>
          </p:cNvSpPr>
          <p:nvPr/>
        </p:nvSpPr>
        <p:spPr bwMode="auto">
          <a:xfrm>
            <a:off x="3419872" y="1221461"/>
            <a:ext cx="1992312" cy="3968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33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 algn="ctr" eaLnBrk="0" hangingPunct="0"/>
            <a:r>
              <a:rPr lang="zh-CN" altLang="en-US" sz="2000" b="1">
                <a:latin typeface="楷体_GB2312"/>
                <a:ea typeface="楷体_GB2312"/>
                <a:cs typeface="楷体_GB2312"/>
              </a:rPr>
              <a:t>作图动画</a:t>
            </a:r>
          </a:p>
        </p:txBody>
      </p:sp>
      <p:pic>
        <p:nvPicPr>
          <p:cNvPr id="16" name="Picture 3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1075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圆的正等轴测图的画法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22564" name="ShockwaveFlash1" r:id="rId2" imgW="7417085" imgH="4608305"/>
        </mc:Choice>
        <mc:Fallback>
          <p:control name="ShockwaveFlash1" r:id="rId2" imgW="7417085" imgH="4608305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754188"/>
                  <a:ext cx="7416800" cy="46085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542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 flipV="1">
            <a:off x="1042988" y="1844824"/>
            <a:ext cx="7489825" cy="44247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039265"/>
              </p:ext>
            </p:extLst>
          </p:nvPr>
        </p:nvGraphicFramePr>
        <p:xfrm>
          <a:off x="1403648" y="1948558"/>
          <a:ext cx="2740450" cy="2984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4" name="位图图像" r:id="rId3" imgW="2886478" imgH="3142857" progId="Paint.Picture">
                  <p:embed/>
                </p:oleObj>
              </mc:Choice>
              <mc:Fallback>
                <p:oleObj name="位图图像" r:id="rId3" imgW="2886478" imgH="31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948558"/>
                        <a:ext cx="2740450" cy="2984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062097"/>
              </p:ext>
            </p:extLst>
          </p:nvPr>
        </p:nvGraphicFramePr>
        <p:xfrm>
          <a:off x="1619672" y="5107018"/>
          <a:ext cx="2591966" cy="965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5" name="位图图像" r:id="rId5" imgW="3885714" imgH="1448002" progId="Paint.Picture">
                  <p:embed/>
                </p:oleObj>
              </mc:Choice>
              <mc:Fallback>
                <p:oleObj name="位图图像" r:id="rId5" imgW="3885714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107018"/>
                        <a:ext cx="2591966" cy="965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55959"/>
              </p:ext>
            </p:extLst>
          </p:nvPr>
        </p:nvGraphicFramePr>
        <p:xfrm>
          <a:off x="4787900" y="2092574"/>
          <a:ext cx="3341821" cy="223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6" name="位图图像" r:id="rId7" imgW="3666667" imgH="2448267" progId="Paint.Picture">
                  <p:embed/>
                </p:oleObj>
              </mc:Choice>
              <mc:Fallback>
                <p:oleObj name="位图图像" r:id="rId7" imgW="3666667" imgH="24482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092574"/>
                        <a:ext cx="3341821" cy="2230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20467"/>
              </p:ext>
            </p:extLst>
          </p:nvPr>
        </p:nvGraphicFramePr>
        <p:xfrm>
          <a:off x="5220072" y="4829494"/>
          <a:ext cx="2808312" cy="1384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57" name="位图图像" r:id="rId9" imgW="3962953" imgH="1952898" progId="Paint.Picture">
                  <p:embed/>
                </p:oleObj>
              </mc:Choice>
              <mc:Fallback>
                <p:oleObj name="位图图像" r:id="rId9" imgW="3962953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829494"/>
                        <a:ext cx="2808312" cy="1384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42988" y="1125538"/>
            <a:ext cx="583326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椭圆的近似画法</a:t>
            </a:r>
            <a:r>
              <a:rPr lang="en-US" altLang="zh-CN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-</a:t>
            </a: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菱形法</a:t>
            </a:r>
            <a:endParaRPr lang="zh-CN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1" name="Picture 3" descr="2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1075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圆的正等轴测图的画法</a:t>
            </a:r>
          </a:p>
        </p:txBody>
      </p:sp>
    </p:spTree>
    <p:extLst>
      <p:ext uri="{BB962C8B-B14F-4D97-AF65-F5344CB8AC3E}">
        <p14:creationId xmlns:p14="http://schemas.microsoft.com/office/powerpoint/2010/main" val="12088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 flipV="1">
            <a:off x="1042988" y="1844824"/>
            <a:ext cx="7489825" cy="44247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42988" y="1125538"/>
            <a:ext cx="633732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椭圆的近似画法</a:t>
            </a:r>
            <a:r>
              <a:rPr lang="en-US" altLang="zh-CN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-</a:t>
            </a: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菱形法</a:t>
            </a:r>
            <a:endParaRPr lang="zh-CN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1" name="Picture 3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1075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圆的正等轴测图的画法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70899"/>
              </p:ext>
            </p:extLst>
          </p:nvPr>
        </p:nvGraphicFramePr>
        <p:xfrm>
          <a:off x="1331641" y="4477879"/>
          <a:ext cx="2724348" cy="1678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0" name="位图图像" r:id="rId4" imgW="4019048" imgH="2476190" progId="Paint.Picture">
                  <p:embed/>
                </p:oleObj>
              </mc:Choice>
              <mc:Fallback>
                <p:oleObj name="位图图像" r:id="rId4" imgW="4019048" imgH="24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1" y="4477879"/>
                        <a:ext cx="2724348" cy="1678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433703"/>
              </p:ext>
            </p:extLst>
          </p:nvPr>
        </p:nvGraphicFramePr>
        <p:xfrm>
          <a:off x="1331640" y="1941847"/>
          <a:ext cx="3167509" cy="234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1" name="位图图像" r:id="rId6" imgW="3629532" imgH="2685714" progId="Paint.Picture">
                  <p:embed/>
                </p:oleObj>
              </mc:Choice>
              <mc:Fallback>
                <p:oleObj name="位图图像" r:id="rId6" imgW="3629532" imgH="2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41847"/>
                        <a:ext cx="3167509" cy="2344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431291"/>
              </p:ext>
            </p:extLst>
          </p:nvPr>
        </p:nvGraphicFramePr>
        <p:xfrm>
          <a:off x="4910635" y="1988840"/>
          <a:ext cx="3313112" cy="238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2" name="位图图像" r:id="rId8" imgW="3734321" imgH="2685714" progId="Paint.Picture">
                  <p:embed/>
                </p:oleObj>
              </mc:Choice>
              <mc:Fallback>
                <p:oleObj name="位图图像" r:id="rId8" imgW="3734321" imgH="26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35" y="1988840"/>
                        <a:ext cx="3313112" cy="238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343925"/>
              </p:ext>
            </p:extLst>
          </p:nvPr>
        </p:nvGraphicFramePr>
        <p:xfrm>
          <a:off x="5364088" y="4495326"/>
          <a:ext cx="2567782" cy="1664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3" name="BMP 图像" r:id="rId10" imgW="4114286" imgH="2666667" progId="Paint.Picture">
                  <p:embed/>
                </p:oleObj>
              </mc:Choice>
              <mc:Fallback>
                <p:oleObj name="BMP 图像" r:id="rId10" imgW="4114286" imgH="2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495326"/>
                        <a:ext cx="2567782" cy="1664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轴测图的画法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文本占位符 1"/>
          <p:cNvSpPr txBox="1">
            <a:spLocks/>
          </p:cNvSpPr>
          <p:nvPr/>
        </p:nvSpPr>
        <p:spPr bwMode="auto">
          <a:xfrm>
            <a:off x="723938" y="1340768"/>
            <a:ext cx="80152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5.2.1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正等轴测图</a:t>
            </a:r>
            <a:endParaRPr lang="zh-CN" altLang="en-US" sz="32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217" name="Group 8"/>
          <p:cNvGrpSpPr>
            <a:grpSpLocks/>
          </p:cNvGrpSpPr>
          <p:nvPr/>
        </p:nvGrpSpPr>
        <p:grpSpPr bwMode="auto">
          <a:xfrm>
            <a:off x="755650" y="2060575"/>
            <a:ext cx="4756150" cy="4032250"/>
            <a:chOff x="476" y="1298"/>
            <a:chExt cx="2996" cy="2540"/>
          </a:xfrm>
        </p:grpSpPr>
        <p:graphicFrame>
          <p:nvGraphicFramePr>
            <p:cNvPr id="218" name="Object 5"/>
            <p:cNvGraphicFramePr>
              <a:graphicFrameLocks noChangeAspect="1"/>
            </p:cNvGraphicFramePr>
            <p:nvPr/>
          </p:nvGraphicFramePr>
          <p:xfrm>
            <a:off x="476" y="1298"/>
            <a:ext cx="2996" cy="2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51" name="位图图像" r:id="rId4" imgW="6200000" imgH="5219048" progId="Paint.Picture">
                    <p:embed/>
                  </p:oleObj>
                </mc:Choice>
                <mc:Fallback>
                  <p:oleObj name="位图图像" r:id="rId4" imgW="6200000" imgH="521904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1298"/>
                          <a:ext cx="2996" cy="25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9" name="Rectangle 7"/>
            <p:cNvSpPr>
              <a:spLocks noChangeArrowheads="1"/>
            </p:cNvSpPr>
            <p:nvPr/>
          </p:nvSpPr>
          <p:spPr bwMode="auto">
            <a:xfrm flipV="1">
              <a:off x="476" y="1298"/>
              <a:ext cx="2994" cy="254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0" name="Text Box 9"/>
          <p:cNvSpPr txBox="1">
            <a:spLocks noChangeArrowheads="1"/>
          </p:cNvSpPr>
          <p:nvPr/>
        </p:nvSpPr>
        <p:spPr bwMode="auto">
          <a:xfrm>
            <a:off x="5724525" y="3076615"/>
            <a:ext cx="295275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 smtClean="0"/>
              <a:t>使</a:t>
            </a:r>
            <a:r>
              <a:rPr lang="zh-CN" altLang="en-US" dirty="0"/>
              <a:t>三条坐标轴对轴测投影面处于倾角都相等的位置，且投影方向与轴测投影面垂直，则得到的投影即为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正等轴测图</a:t>
            </a:r>
            <a:r>
              <a:rPr lang="zh-CN" altLang="en-US" dirty="0"/>
              <a:t>。</a:t>
            </a:r>
          </a:p>
        </p:txBody>
      </p:sp>
      <p:sp>
        <p:nvSpPr>
          <p:cNvPr id="221" name="Text Box 2"/>
          <p:cNvSpPr txBox="1">
            <a:spLocks noChangeArrowheads="1"/>
          </p:cNvSpPr>
          <p:nvPr/>
        </p:nvSpPr>
        <p:spPr bwMode="auto">
          <a:xfrm>
            <a:off x="5724525" y="2060575"/>
            <a:ext cx="28816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正等轴测图的形成</a:t>
            </a:r>
            <a:endParaRPr lang="zh-CN" altLang="en-US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216" grpId="0"/>
      <p:bldP spid="220" grpId="0" build="p" autoUpdateAnimBg="0"/>
      <p:bldP spid="22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42988" y="1125538"/>
            <a:ext cx="633732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椭圆的近似画法</a:t>
            </a:r>
            <a:r>
              <a:rPr lang="en-US" altLang="zh-CN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-</a:t>
            </a: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菱形法</a:t>
            </a:r>
            <a:endParaRPr lang="zh-CN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1" name="Picture 3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1075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圆的正等轴测图的画法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384155" y="1234876"/>
            <a:ext cx="1992313" cy="3968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33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 algn="ctr" eaLnBrk="0" hangingPunct="0"/>
            <a:r>
              <a:rPr lang="zh-CN" altLang="en-US" sz="2000" b="1">
                <a:latin typeface="楷体_GB2312"/>
                <a:ea typeface="楷体_GB2312"/>
                <a:cs typeface="楷体_GB2312"/>
              </a:rPr>
              <a:t>作图动画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21540" name="ShockwaveFlash1" r:id="rId2" imgW="7272343" imgH="4608305"/>
        </mc:Choice>
        <mc:Fallback>
          <p:control name="ShockwaveFlash1" r:id="rId2" imgW="7272343" imgH="4608305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450" y="1773238"/>
                  <a:ext cx="7272338" cy="46085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197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1075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圆柱体的正等轴测图的画法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3117" name="ShockwaveFlash1" r:id="rId2" imgW="8064533" imgH="4765687"/>
        </mc:Choice>
        <mc:Fallback>
          <p:control name="ShockwaveFlash1" r:id="rId2" imgW="8064533" imgH="4765687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1341438"/>
                  <a:ext cx="8064500" cy="4765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581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1075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2074863" y="285750"/>
            <a:ext cx="6192837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360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画圆柱的简便方法 </a:t>
            </a:r>
            <a:r>
              <a:rPr lang="en-US" altLang="zh-CN" sz="3600">
                <a:solidFill>
                  <a:schemeClr val="accent2"/>
                </a:solidFill>
                <a:ea typeface="隶书" pitchFamily="49" charset="-122"/>
              </a:rPr>
              <a:t>—</a:t>
            </a:r>
            <a:r>
              <a:rPr lang="en-US" altLang="zh-CN" sz="360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60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移心法</a:t>
            </a:r>
          </a:p>
        </p:txBody>
      </p:sp>
      <p:sp>
        <p:nvSpPr>
          <p:cNvPr id="310284" name="AutoShape 12"/>
          <p:cNvSpPr>
            <a:spLocks noChangeArrowheads="1"/>
          </p:cNvSpPr>
          <p:nvPr/>
        </p:nvSpPr>
        <p:spPr bwMode="auto">
          <a:xfrm>
            <a:off x="712788" y="188913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注意</a:t>
            </a:r>
          </a:p>
        </p:txBody>
      </p:sp>
      <p:sp>
        <p:nvSpPr>
          <p:cNvPr id="310287" name="Text Box 15"/>
          <p:cNvSpPr txBox="1">
            <a:spLocks noChangeArrowheads="1"/>
          </p:cNvSpPr>
          <p:nvPr/>
        </p:nvSpPr>
        <p:spPr bwMode="auto">
          <a:xfrm>
            <a:off x="4506913" y="1268760"/>
            <a:ext cx="4167187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近似画法画好圆柱上顶面的椭圆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将大圆弧的圆心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和两个小圆弧的圆心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Ⅱ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沿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Z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轴方向向下移动圆柱高度的距离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得到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＇和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＇、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Ⅱ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＇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＇为圆心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为半径画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E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＇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＇弧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＇、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Ⅱ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＇为圆心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800" b="1" i="1" dirty="0"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为半径画两小圆弧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然后作上下两椭圆的公切线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即可得圆柱的轴测图。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pic>
        <p:nvPicPr>
          <p:cNvPr id="310288" name="Picture 16" descr="图4－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28966"/>
          <a:stretch>
            <a:fillRect/>
          </a:stretch>
        </p:blipFill>
        <p:spPr bwMode="auto">
          <a:xfrm>
            <a:off x="663575" y="1314450"/>
            <a:ext cx="3519488" cy="48482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/>
      <p:bldP spid="3102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14413" y="237393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画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如图所示的切口圆柱的正等轴测图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4373" name="ShockwaveFlash1" r:id="rId2" imgW="8280572" imgH="5091197"/>
        </mc:Choice>
        <mc:Fallback>
          <p:control name="ShockwaveFlash1" r:id="rId2" imgW="8280572" imgH="5091197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196975"/>
                  <a:ext cx="8280400" cy="5091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791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1075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圆角的正等轴测图的画法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55976" y="1486470"/>
            <a:ext cx="2806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近似画法：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40200" y="2060848"/>
            <a:ext cx="4752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/>
                <a:ea typeface="楷体_GB2312"/>
                <a:cs typeface="楷体_GB2312"/>
              </a:rPr>
              <a:t> 1) 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截取</a:t>
            </a:r>
          </a:p>
          <a:p>
            <a:pPr algn="l" eaLnBrk="1" hangingPunct="1"/>
            <a:r>
              <a:rPr lang="zh-CN" altLang="en-US" b="1">
                <a:latin typeface="楷体_GB2312"/>
                <a:ea typeface="楷体_GB2312"/>
                <a:cs typeface="楷体_GB2312"/>
              </a:rPr>
              <a:t>     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4</a:t>
            </a:r>
            <a:r>
              <a:rPr lang="en-US" altLang="zh-CN" sz="2000" b="1" i="1">
                <a:ea typeface="楷体_GB2312"/>
                <a:cs typeface="楷体_GB2312"/>
              </a:rPr>
              <a:t>C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en-US" altLang="zh-CN" b="1">
                <a:ea typeface="楷体_GB2312"/>
                <a:cs typeface="楷体_GB2312"/>
              </a:rPr>
              <a:t>=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4</a:t>
            </a:r>
            <a:r>
              <a:rPr lang="en-US" altLang="zh-CN" sz="2000" b="1" i="1">
                <a:ea typeface="楷体_GB2312"/>
                <a:cs typeface="楷体_GB2312"/>
              </a:rPr>
              <a:t>D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en-US" altLang="zh-CN" b="1">
                <a:ea typeface="楷体_GB2312"/>
                <a:cs typeface="楷体_GB2312"/>
              </a:rPr>
              <a:t>=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3</a:t>
            </a:r>
            <a:r>
              <a:rPr lang="en-US" altLang="zh-CN" sz="2000" b="1" i="1">
                <a:ea typeface="楷体_GB2312"/>
                <a:cs typeface="楷体_GB2312"/>
              </a:rPr>
              <a:t>A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en-US" altLang="zh-CN" b="1">
                <a:ea typeface="楷体_GB2312"/>
                <a:cs typeface="楷体_GB2312"/>
              </a:rPr>
              <a:t>=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3</a:t>
            </a:r>
            <a:r>
              <a:rPr lang="en-US" altLang="zh-CN" sz="2000" b="1" i="1">
                <a:ea typeface="楷体_GB2312"/>
                <a:cs typeface="楷体_GB2312"/>
              </a:rPr>
              <a:t>B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en-US" altLang="zh-CN" b="1">
                <a:solidFill>
                  <a:srgbClr val="0000FF"/>
                </a:solidFill>
                <a:ea typeface="楷体_GB2312"/>
                <a:cs typeface="楷体_GB2312"/>
              </a:rPr>
              <a:t>=</a:t>
            </a:r>
            <a:r>
              <a:rPr lang="en-US" altLang="zh-CN" sz="2000" b="1" i="1">
                <a:solidFill>
                  <a:srgbClr val="0000FF"/>
                </a:solidFill>
                <a:ea typeface="楷体_GB2312"/>
                <a:cs typeface="楷体_GB2312"/>
              </a:rPr>
              <a:t>R</a:t>
            </a:r>
            <a:endParaRPr lang="en-US" altLang="zh-CN" sz="2000" b="1" i="1">
              <a:solidFill>
                <a:srgbClr val="0000FF"/>
              </a:solidFill>
              <a:latin typeface="ItalicT" pitchFamily="2" charset="0"/>
              <a:ea typeface="楷体_GB2312"/>
              <a:cs typeface="楷体_GB231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86125" y="3141509"/>
            <a:ext cx="4567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/>
                <a:ea typeface="楷体_GB2312"/>
                <a:cs typeface="楷体_GB2312"/>
              </a:rPr>
              <a:t>2) 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作 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2</a:t>
            </a:r>
            <a:r>
              <a:rPr lang="en-US" altLang="zh-CN" sz="2000" b="1" i="1">
                <a:ea typeface="楷体_GB2312"/>
                <a:cs typeface="楷体_GB2312"/>
              </a:rPr>
              <a:t>D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en-US" altLang="zh-CN" sz="2000" b="1">
                <a:ea typeface="楷体_GB2312"/>
                <a:cs typeface="楷体_GB2312"/>
              </a:rPr>
              <a:t>⊥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4</a:t>
            </a:r>
            <a:r>
              <a:rPr lang="en-US" altLang="zh-CN" sz="2000" b="1" i="1">
                <a:ea typeface="楷体_GB2312"/>
                <a:cs typeface="楷体_GB2312"/>
              </a:rPr>
              <a:t>D</a:t>
            </a:r>
            <a:r>
              <a:rPr lang="en-US" altLang="zh-CN" sz="2000" b="1" baseline="-25000">
                <a:ea typeface="楷体_GB2312"/>
                <a:cs typeface="楷体_GB2312"/>
              </a:rPr>
              <a:t>1 </a:t>
            </a:r>
            <a:r>
              <a:rPr lang="zh-CN" altLang="en-US" sz="2000" b="1" baseline="-25000">
                <a:ea typeface="楷体_GB2312"/>
                <a:cs typeface="楷体_GB2312"/>
              </a:rPr>
              <a:t>，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2</a:t>
            </a:r>
            <a:r>
              <a:rPr lang="en-US" altLang="zh-CN" sz="2000" b="1" i="1">
                <a:ea typeface="楷体_GB2312"/>
                <a:cs typeface="楷体_GB2312"/>
              </a:rPr>
              <a:t>C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en-US" altLang="zh-CN" sz="2000" b="1">
                <a:ea typeface="楷体_GB2312"/>
                <a:cs typeface="楷体_GB2312"/>
              </a:rPr>
              <a:t>⊥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4</a:t>
            </a:r>
            <a:r>
              <a:rPr lang="en-US" altLang="zh-CN" sz="2000" b="1" i="1">
                <a:ea typeface="楷体_GB2312"/>
                <a:cs typeface="楷体_GB2312"/>
              </a:rPr>
              <a:t>C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</a:p>
          <a:p>
            <a:pPr algn="l" eaLnBrk="1" hangingPunct="1"/>
            <a:r>
              <a:rPr lang="en-US" altLang="zh-CN" sz="2000" b="1">
                <a:ea typeface="楷体_GB2312"/>
                <a:cs typeface="楷体_GB2312"/>
              </a:rPr>
              <a:t>       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en-US" altLang="zh-CN" sz="2000" b="1" i="1">
                <a:ea typeface="楷体_GB2312"/>
                <a:cs typeface="楷体_GB2312"/>
              </a:rPr>
              <a:t>A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en-US" altLang="zh-CN" sz="2000" b="1">
                <a:ea typeface="楷体_GB2312"/>
                <a:cs typeface="楷体_GB2312"/>
              </a:rPr>
              <a:t>⊥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3 </a:t>
            </a:r>
            <a:r>
              <a:rPr lang="en-US" altLang="zh-CN" sz="2000" b="1" i="1">
                <a:ea typeface="楷体_GB2312"/>
                <a:cs typeface="楷体_GB2312"/>
              </a:rPr>
              <a:t>A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zh-CN" altLang="en-US" sz="2000" b="1" baseline="-25000">
                <a:ea typeface="楷体_GB2312"/>
                <a:cs typeface="楷体_GB2312"/>
              </a:rPr>
              <a:t>、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en-US" altLang="zh-CN" sz="2000" b="1" i="1">
                <a:ea typeface="楷体_GB2312"/>
                <a:cs typeface="楷体_GB2312"/>
              </a:rPr>
              <a:t>B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en-US" altLang="zh-CN" sz="2000" b="1">
                <a:ea typeface="楷体_GB2312"/>
                <a:cs typeface="楷体_GB2312"/>
              </a:rPr>
              <a:t>⊥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3</a:t>
            </a:r>
            <a:r>
              <a:rPr lang="en-US" altLang="zh-CN" sz="2000" b="1" i="1">
                <a:ea typeface="楷体_GB2312"/>
                <a:cs typeface="楷体_GB2312"/>
              </a:rPr>
              <a:t>B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en-US" altLang="zh-CN" b="1" baseline="-25000">
                <a:latin typeface="楷体_GB2312"/>
                <a:ea typeface="楷体_GB2312"/>
                <a:cs typeface="楷体_GB2312"/>
              </a:rPr>
              <a:t>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84538" y="4292873"/>
            <a:ext cx="4679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/>
                <a:ea typeface="楷体_GB2312"/>
                <a:cs typeface="楷体_GB2312"/>
              </a:rPr>
              <a:t>3) 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分别以 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zh-CN" altLang="en-US" sz="2000" b="1">
                <a:latin typeface="ItalicT" pitchFamily="2" charset="0"/>
                <a:ea typeface="楷体_GB2312"/>
                <a:cs typeface="楷体_GB2312"/>
              </a:rPr>
              <a:t>、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2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为圆心，</a:t>
            </a:r>
          </a:p>
          <a:p>
            <a:pPr algn="l" eaLnBrk="1" hangingPunct="1"/>
            <a:r>
              <a:rPr lang="zh-CN" altLang="en-US" b="1">
                <a:latin typeface="楷体_GB2312"/>
                <a:ea typeface="楷体_GB2312"/>
                <a:cs typeface="楷体_GB2312"/>
              </a:rPr>
              <a:t>   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en-US" altLang="zh-CN" sz="2000" b="1" i="1">
                <a:ea typeface="楷体_GB2312"/>
                <a:cs typeface="楷体_GB2312"/>
              </a:rPr>
              <a:t>A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zh-CN" altLang="en-US" sz="2000" b="1">
                <a:latin typeface="ItalicT" pitchFamily="2" charset="0"/>
                <a:ea typeface="楷体_GB2312"/>
                <a:cs typeface="楷体_GB2312"/>
              </a:rPr>
              <a:t>、</a:t>
            </a:r>
            <a:r>
              <a:rPr lang="en-US" altLang="zh-CN" sz="2000" b="1" i="1">
                <a:ea typeface="楷体_GB2312"/>
                <a:cs typeface="楷体_GB2312"/>
              </a:rPr>
              <a:t>O</a:t>
            </a:r>
            <a:r>
              <a:rPr lang="en-US" altLang="zh-CN" sz="2000" b="1" baseline="-25000">
                <a:ea typeface="楷体_GB2312"/>
                <a:cs typeface="楷体_GB2312"/>
              </a:rPr>
              <a:t>2</a:t>
            </a:r>
            <a:r>
              <a:rPr lang="en-US" altLang="zh-CN" sz="2000" b="1" i="1">
                <a:ea typeface="楷体_GB2312"/>
                <a:cs typeface="楷体_GB2312"/>
              </a:rPr>
              <a:t>D</a:t>
            </a:r>
            <a:r>
              <a:rPr lang="en-US" altLang="zh-CN" sz="2000" b="1" baseline="-25000">
                <a:ea typeface="楷体_GB2312"/>
                <a:cs typeface="楷体_GB2312"/>
              </a:rPr>
              <a:t>1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为半径画圆弧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269224"/>
              </p:ext>
            </p:extLst>
          </p:nvPr>
        </p:nvGraphicFramePr>
        <p:xfrm>
          <a:off x="971227" y="1966913"/>
          <a:ext cx="287337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0" name="Image" r:id="rId4" imgW="5807271" imgH="5794564" progId="Photoshop.Image.4">
                  <p:embed/>
                </p:oleObj>
              </mc:Choice>
              <mc:Fallback>
                <p:oleObj name="Image" r:id="rId4" imgW="5807271" imgH="5794564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227" y="1966913"/>
                        <a:ext cx="2873375" cy="286702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452489" y="3717926"/>
            <a:ext cx="38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400" b="1"/>
              <a:t>O</a:t>
            </a:r>
            <a:r>
              <a:rPr lang="en-US" altLang="zh-CN" sz="1000" b="1"/>
              <a:t>4</a:t>
            </a:r>
            <a:endParaRPr lang="en-US" altLang="zh-CN" sz="1400" b="1"/>
          </a:p>
        </p:txBody>
      </p:sp>
      <p:sp>
        <p:nvSpPr>
          <p:cNvPr id="12" name="Rectangl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42095" y="5589240"/>
            <a:ext cx="1992313" cy="3968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33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 algn="ctr" eaLnBrk="0" hangingPunct="0"/>
            <a:r>
              <a:rPr lang="zh-CN" altLang="en-US" sz="2000" b="1">
                <a:latin typeface="楷体_GB2312"/>
                <a:ea typeface="楷体_GB2312"/>
                <a:cs typeface="楷体_GB2312"/>
              </a:rPr>
              <a:t>作图动画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79277" y="4597401"/>
            <a:ext cx="38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400" b="1"/>
              <a:t>O</a:t>
            </a:r>
            <a:r>
              <a:rPr lang="en-US" altLang="zh-CN" sz="1000" b="1"/>
              <a:t>3</a:t>
            </a:r>
            <a:endParaRPr lang="en-US" altLang="zh-CN" sz="1400" b="1"/>
          </a:p>
        </p:txBody>
      </p:sp>
    </p:spTree>
    <p:extLst>
      <p:ext uri="{BB962C8B-B14F-4D97-AF65-F5344CB8AC3E}">
        <p14:creationId xmlns:p14="http://schemas.microsoft.com/office/powerpoint/2010/main" val="27720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allAtOnce"/>
      <p:bldP spid="4" grpId="0" autoUpdateAnimBg="0"/>
      <p:bldP spid="5" grpId="0" autoUpdateAnimBg="0"/>
      <p:bldP spid="6" grpId="0" autoUpdateAnimBg="0"/>
      <p:bldP spid="7" grpId="0" autoUpdateAnimBg="0"/>
      <p:bldP spid="11" grpId="0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81075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圆角的正等轴测图的画法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23588" name="ShockwaveFlash1" r:id="rId2" imgW="7489677" imgH="5183695"/>
        </mc:Choice>
        <mc:Fallback>
          <p:control name="ShockwaveFlash1" r:id="rId2" imgW="7489677" imgH="518369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550" y="1125538"/>
                  <a:ext cx="7489825" cy="5183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442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015752" y="332656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轴测图的画法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" name="文本占位符 1"/>
          <p:cNvSpPr txBox="1">
            <a:spLocks/>
          </p:cNvSpPr>
          <p:nvPr/>
        </p:nvSpPr>
        <p:spPr bwMode="auto">
          <a:xfrm>
            <a:off x="723938" y="1340768"/>
            <a:ext cx="80152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5.2.1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正等轴测图</a:t>
            </a:r>
            <a:endParaRPr lang="zh-CN" altLang="en-US" sz="32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21" name="Text Box 2"/>
          <p:cNvSpPr txBox="1">
            <a:spLocks noChangeArrowheads="1"/>
          </p:cNvSpPr>
          <p:nvPr/>
        </p:nvSpPr>
        <p:spPr bwMode="auto">
          <a:xfrm>
            <a:off x="1043608" y="1916832"/>
            <a:ext cx="47525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轴</a:t>
            </a:r>
            <a:r>
              <a:rPr lang="zh-CN" altLang="en-US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间角和各轴向变形系数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17754" y="2492896"/>
            <a:ext cx="40171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/>
                <a:ea typeface="楷体_GB2312"/>
                <a:cs typeface="楷体_GB2312"/>
              </a:rPr>
              <a:t>    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由立体几何可以证明，正等测的轴间角都是</a:t>
            </a:r>
            <a:r>
              <a:rPr lang="en-US" altLang="zh-CN" b="1">
                <a:latin typeface="楷体_GB2312"/>
                <a:ea typeface="楷体_GB2312"/>
                <a:cs typeface="楷体_GB2312"/>
              </a:rPr>
              <a:t>120°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，各轴向变形系数都相等，即</a:t>
            </a:r>
            <a:r>
              <a:rPr lang="en-US" altLang="zh-CN" b="1" i="1"/>
              <a:t>p</a:t>
            </a:r>
            <a:r>
              <a:rPr lang="en-US" altLang="zh-CN" b="1" baseline="-25000"/>
              <a:t>1</a:t>
            </a:r>
            <a:r>
              <a:rPr lang="zh-CN" altLang="en-US" b="1" i="1"/>
              <a:t>＝ </a:t>
            </a:r>
            <a:r>
              <a:rPr lang="en-US" altLang="zh-CN" b="1" i="1"/>
              <a:t>q</a:t>
            </a:r>
            <a:r>
              <a:rPr lang="en-US" altLang="zh-CN" b="1" baseline="-25000"/>
              <a:t>1</a:t>
            </a:r>
            <a:r>
              <a:rPr lang="en-US" altLang="zh-CN"/>
              <a:t> </a:t>
            </a:r>
            <a:r>
              <a:rPr lang="zh-CN" altLang="en-US" b="1" i="1"/>
              <a:t>＝</a:t>
            </a:r>
            <a:r>
              <a:rPr lang="en-US" altLang="zh-CN" b="1" i="1"/>
              <a:t>r</a:t>
            </a:r>
            <a:r>
              <a:rPr lang="en-US" altLang="zh-CN" b="1" baseline="-25000"/>
              <a:t>1</a:t>
            </a:r>
            <a:r>
              <a:rPr lang="en-US" altLang="zh-CN"/>
              <a:t> </a:t>
            </a:r>
            <a:r>
              <a:rPr lang="en-US" altLang="zh-CN" b="1">
                <a:latin typeface="楷体_GB2312"/>
                <a:ea typeface="楷体_GB2312"/>
                <a:cs typeface="楷体_GB2312"/>
              </a:rPr>
              <a:t>≈0.82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。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17754" y="4077072"/>
            <a:ext cx="401871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 dirty="0">
                <a:latin typeface="楷体_GB2312"/>
                <a:ea typeface="楷体_GB2312"/>
                <a:cs typeface="楷体_GB2312"/>
              </a:rPr>
              <a:t>    </a:t>
            </a:r>
            <a:r>
              <a:rPr lang="zh-CN" altLang="en-US" b="1" dirty="0">
                <a:latin typeface="楷体_GB2312"/>
                <a:ea typeface="楷体_GB2312"/>
                <a:cs typeface="楷体_GB2312"/>
              </a:rPr>
              <a:t>为了作图简便，常采用简化系数，即使</a:t>
            </a:r>
            <a:r>
              <a:rPr lang="en-US" altLang="zh-CN" b="1" i="1" dirty="0"/>
              <a:t>p</a:t>
            </a:r>
            <a:r>
              <a:rPr lang="zh-CN" altLang="en-US" b="1" i="1" dirty="0"/>
              <a:t>＝ </a:t>
            </a:r>
            <a:r>
              <a:rPr lang="en-US" altLang="zh-CN" b="1" i="1" dirty="0"/>
              <a:t>q</a:t>
            </a:r>
            <a:r>
              <a:rPr lang="en-US" altLang="zh-CN" dirty="0"/>
              <a:t> </a:t>
            </a:r>
            <a:r>
              <a:rPr lang="zh-CN" altLang="en-US" b="1" i="1" dirty="0"/>
              <a:t>＝</a:t>
            </a:r>
            <a:r>
              <a:rPr lang="en-US" altLang="zh-CN" b="1" i="1" dirty="0"/>
              <a:t>r</a:t>
            </a:r>
            <a:r>
              <a:rPr lang="en-US" altLang="zh-CN" dirty="0"/>
              <a:t> </a:t>
            </a:r>
            <a:r>
              <a:rPr lang="en-US" altLang="zh-CN" b="1" dirty="0">
                <a:latin typeface="楷体_GB2312"/>
                <a:ea typeface="楷体_GB2312"/>
                <a:cs typeface="楷体_GB2312"/>
              </a:rPr>
              <a:t>=1</a:t>
            </a:r>
            <a:r>
              <a:rPr lang="zh-CN" altLang="en-US" b="1" dirty="0">
                <a:latin typeface="楷体_GB2312"/>
                <a:ea typeface="楷体_GB2312"/>
                <a:cs typeface="楷体_GB2312"/>
              </a:rPr>
              <a:t>。相当于将轴测图放大了</a:t>
            </a:r>
            <a:r>
              <a:rPr lang="en-US" altLang="zh-CN" b="1" dirty="0">
                <a:latin typeface="楷体_GB2312"/>
                <a:ea typeface="楷体_GB2312"/>
                <a:cs typeface="楷体_GB2312"/>
              </a:rPr>
              <a:t>1/0.82≈1.22</a:t>
            </a:r>
            <a:r>
              <a:rPr lang="zh-CN" altLang="en-US" b="1" dirty="0">
                <a:latin typeface="楷体_GB2312"/>
                <a:ea typeface="楷体_GB2312"/>
                <a:cs typeface="楷体_GB2312"/>
              </a:rPr>
              <a:t>倍，但对图形的立体感并无损害。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279811"/>
              </p:ext>
            </p:extLst>
          </p:nvPr>
        </p:nvGraphicFramePr>
        <p:xfrm>
          <a:off x="726979" y="2708296"/>
          <a:ext cx="3687651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3" name="位图图像" r:id="rId4" imgW="4105848" imgH="3715269" progId="Paint.Picture">
                  <p:embed/>
                </p:oleObj>
              </mc:Choice>
              <mc:Fallback>
                <p:oleObj name="位图图像" r:id="rId4" imgW="4105848" imgH="37152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79" y="2708296"/>
                        <a:ext cx="3687651" cy="32403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5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build="p" autoUpdateAnimBg="0"/>
      <p:bldP spid="10" grpId="0" build="p" autoUpdateAnimBg="0"/>
      <p:bldP spid="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5.2.2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平面立体的正等轴测图的画法</a:t>
            </a:r>
          </a:p>
        </p:txBody>
      </p:sp>
      <p:pic>
        <p:nvPicPr>
          <p:cNvPr id="15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42653" y="3212976"/>
            <a:ext cx="41814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 algn="l">
              <a:buClr>
                <a:srgbClr val="FF0000"/>
              </a:buClr>
              <a:buFont typeface="Wingdings" pitchFamily="2" charset="2"/>
              <a:buChar char="Ø"/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defRPr>
            </a:lvl1pPr>
          </a:lstStyle>
          <a:p>
            <a:r>
              <a:rPr lang="zh-CN" altLang="en-US" dirty="0" smtClean="0"/>
              <a:t> 切割</a:t>
            </a:r>
            <a:r>
              <a:rPr lang="zh-CN" altLang="en-US" dirty="0"/>
              <a:t>法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39825" y="1552109"/>
            <a:ext cx="19880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sz="3200" dirty="0"/>
              <a:t>基本方法：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527175" y="2442696"/>
            <a:ext cx="72929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marL="457200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坐标法</a:t>
            </a:r>
            <a:endParaRPr lang="zh-CN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143000" y="4725144"/>
            <a:ext cx="7620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根据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物体的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形状特点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确定作图方法，以使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作图最简便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43050" y="4005263"/>
            <a:ext cx="41814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 algn="l">
              <a:buClr>
                <a:srgbClr val="FF0000"/>
              </a:buClr>
              <a:buFont typeface="Wingdings" pitchFamily="2" charset="2"/>
              <a:buChar char="Ø"/>
              <a:defRPr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defRPr>
            </a:lvl1pPr>
          </a:lstStyle>
          <a:p>
            <a:r>
              <a:rPr lang="en-US" altLang="zh-CN" dirty="0" smtClean="0"/>
              <a:t> </a:t>
            </a:r>
            <a:r>
              <a:rPr lang="zh-CN" altLang="en-US" dirty="0"/>
              <a:t>综合法</a:t>
            </a:r>
          </a:p>
        </p:txBody>
      </p:sp>
    </p:spTree>
    <p:extLst>
      <p:ext uri="{BB962C8B-B14F-4D97-AF65-F5344CB8AC3E}">
        <p14:creationId xmlns:p14="http://schemas.microsoft.com/office/powerpoint/2010/main" val="1284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allAtOnce"/>
      <p:bldP spid="12" grpId="0"/>
      <p:bldP spid="13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900113" y="1341438"/>
            <a:ext cx="729297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/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根据物体在正投影图上的坐标，画出物体的轴测图。</a:t>
            </a:r>
          </a:p>
        </p:txBody>
      </p:sp>
      <p:graphicFrame>
        <p:nvGraphicFramePr>
          <p:cNvPr id="265222" name="Object 6"/>
          <p:cNvGraphicFramePr>
            <a:graphicFrameLocks noChangeAspect="1"/>
          </p:cNvGraphicFramePr>
          <p:nvPr/>
        </p:nvGraphicFramePr>
        <p:xfrm>
          <a:off x="4572000" y="2060575"/>
          <a:ext cx="37401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3" name="Image" r:id="rId4" imgW="5476880" imgH="6137663" progId="Photoshop.Image.7">
                  <p:embed/>
                </p:oleObj>
              </mc:Choice>
              <mc:Fallback>
                <p:oleObj name="Image" r:id="rId4" imgW="5476880" imgH="613766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60575"/>
                        <a:ext cx="3740150" cy="41910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坐标法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3568" y="2214089"/>
            <a:ext cx="3240087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例</a:t>
            </a:r>
            <a:r>
              <a:rPr lang="en-US" altLang="zh-CN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】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已知三棱锥的正面投影，用坐标法画出其正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等轴测图。</a:t>
            </a:r>
          </a:p>
        </p:txBody>
      </p:sp>
    </p:spTree>
    <p:extLst>
      <p:ext uri="{BB962C8B-B14F-4D97-AF65-F5344CB8AC3E}">
        <p14:creationId xmlns:p14="http://schemas.microsoft.com/office/powerpoint/2010/main" val="19654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5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0" grpId="0" build="p" autoUpdateAnimBg="0"/>
      <p:bldP spid="7" grpId="1" build="allAtOnce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"/>
          <p:cNvSpPr>
            <a:spLocks noChangeArrowheads="1"/>
          </p:cNvSpPr>
          <p:nvPr/>
        </p:nvSpPr>
        <p:spPr bwMode="auto">
          <a:xfrm flipV="1">
            <a:off x="827088" y="476250"/>
            <a:ext cx="7777162" cy="5832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67" name="Line 3"/>
          <p:cNvSpPr>
            <a:spLocks noChangeShapeType="1"/>
          </p:cNvSpPr>
          <p:nvPr/>
        </p:nvSpPr>
        <p:spPr bwMode="auto">
          <a:xfrm>
            <a:off x="2208213" y="5114925"/>
            <a:ext cx="831850" cy="501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68" name="Line 4"/>
          <p:cNvSpPr>
            <a:spLocks noChangeShapeType="1"/>
          </p:cNvSpPr>
          <p:nvPr/>
        </p:nvSpPr>
        <p:spPr bwMode="auto">
          <a:xfrm>
            <a:off x="3519488" y="4406900"/>
            <a:ext cx="1333500" cy="830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69" name="Line 5"/>
          <p:cNvSpPr>
            <a:spLocks noChangeShapeType="1"/>
          </p:cNvSpPr>
          <p:nvPr/>
        </p:nvSpPr>
        <p:spPr bwMode="auto">
          <a:xfrm>
            <a:off x="4143375" y="4076700"/>
            <a:ext cx="571500" cy="347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70" name="Line 6"/>
          <p:cNvSpPr>
            <a:spLocks noChangeShapeType="1"/>
          </p:cNvSpPr>
          <p:nvPr/>
        </p:nvSpPr>
        <p:spPr bwMode="auto">
          <a:xfrm>
            <a:off x="3051175" y="4665663"/>
            <a:ext cx="952500" cy="5889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71" name="Line 7"/>
          <p:cNvSpPr>
            <a:spLocks noChangeShapeType="1"/>
          </p:cNvSpPr>
          <p:nvPr/>
        </p:nvSpPr>
        <p:spPr bwMode="auto">
          <a:xfrm flipV="1">
            <a:off x="4003675" y="3073400"/>
            <a:ext cx="0" cy="218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6727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2287587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81" name="Line 17"/>
          <p:cNvSpPr>
            <a:spLocks noChangeShapeType="1"/>
          </p:cNvSpPr>
          <p:nvPr/>
        </p:nvSpPr>
        <p:spPr bwMode="auto">
          <a:xfrm flipV="1">
            <a:off x="3059113" y="3716338"/>
            <a:ext cx="1697037" cy="936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82" name="Text Box 18"/>
          <p:cNvSpPr txBox="1">
            <a:spLocks noChangeArrowheads="1"/>
          </p:cNvSpPr>
          <p:nvPr/>
        </p:nvSpPr>
        <p:spPr bwMode="auto">
          <a:xfrm>
            <a:off x="5940425" y="836613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kumimoji="0" lang="zh-CN" altLang="en-US" b="1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作图步骤</a:t>
            </a:r>
            <a:endParaRPr lang="zh-CN" altLang="en-US" b="1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267283" name="Text Box 19"/>
          <p:cNvSpPr txBox="1">
            <a:spLocks noChangeArrowheads="1"/>
          </p:cNvSpPr>
          <p:nvPr/>
        </p:nvSpPr>
        <p:spPr bwMode="auto">
          <a:xfrm>
            <a:off x="5076825" y="1412875"/>
            <a:ext cx="352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/>
                <a:ea typeface="楷体_GB2312"/>
                <a:cs typeface="楷体_GB2312"/>
              </a:rPr>
              <a:t>①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在视图上定坐标轴；</a:t>
            </a:r>
          </a:p>
        </p:txBody>
      </p:sp>
      <p:sp>
        <p:nvSpPr>
          <p:cNvPr id="267284" name="Text Box 20"/>
          <p:cNvSpPr txBox="1">
            <a:spLocks noChangeArrowheads="1"/>
          </p:cNvSpPr>
          <p:nvPr/>
        </p:nvSpPr>
        <p:spPr bwMode="auto">
          <a:xfrm>
            <a:off x="5076825" y="1803311"/>
            <a:ext cx="3168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 dirty="0">
                <a:latin typeface="楷体_GB2312"/>
                <a:ea typeface="楷体_GB2312"/>
                <a:cs typeface="楷体_GB2312"/>
              </a:rPr>
              <a:t>②</a:t>
            </a:r>
            <a:r>
              <a:rPr lang="zh-CN" altLang="en-US" b="1" dirty="0">
                <a:latin typeface="楷体_GB2312"/>
                <a:ea typeface="楷体_GB2312"/>
                <a:cs typeface="楷体_GB2312"/>
              </a:rPr>
              <a:t>画轴测轴（</a:t>
            </a:r>
            <a:r>
              <a:rPr lang="en-US" altLang="zh-CN" b="1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Z</a:t>
            </a:r>
            <a:r>
              <a:rPr lang="zh-CN" altLang="en-US" b="1" dirty="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轴一般都垂直向上</a:t>
            </a:r>
            <a:r>
              <a:rPr lang="zh-CN" altLang="en-US" b="1" dirty="0">
                <a:latin typeface="楷体_GB2312"/>
                <a:ea typeface="楷体_GB2312"/>
                <a:cs typeface="楷体_GB2312"/>
              </a:rPr>
              <a:t>），作各点的轴测投影；</a:t>
            </a:r>
          </a:p>
        </p:txBody>
      </p:sp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5076825" y="3043238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楷体_GB2312"/>
                <a:ea typeface="楷体_GB2312"/>
                <a:cs typeface="楷体_GB2312"/>
              </a:rPr>
              <a:t>③</a:t>
            </a:r>
            <a:r>
              <a:rPr lang="zh-CN" altLang="en-US" b="1">
                <a:latin typeface="楷体_GB2312"/>
                <a:ea typeface="楷体_GB2312"/>
                <a:cs typeface="楷体_GB2312"/>
              </a:rPr>
              <a:t>连接各点，描深。</a:t>
            </a:r>
          </a:p>
        </p:txBody>
      </p:sp>
      <p:sp>
        <p:nvSpPr>
          <p:cNvPr id="267287" name="Rectangle 23"/>
          <p:cNvSpPr>
            <a:spLocks noChangeArrowheads="1"/>
          </p:cNvSpPr>
          <p:nvPr/>
        </p:nvSpPr>
        <p:spPr bwMode="auto">
          <a:xfrm>
            <a:off x="4252913" y="70643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b="1" i="1">
                <a:ea typeface="楷体_GB2312"/>
                <a:cs typeface="楷体_GB2312"/>
              </a:rPr>
              <a:t>Z</a:t>
            </a:r>
            <a:endParaRPr lang="en-US" altLang="zh-CN" i="1">
              <a:solidFill>
                <a:schemeClr val="accent2"/>
              </a:solidFill>
              <a:ea typeface="楷体_GB2312"/>
              <a:cs typeface="楷体_GB2312"/>
            </a:endParaRPr>
          </a:p>
        </p:txBody>
      </p:sp>
      <p:sp>
        <p:nvSpPr>
          <p:cNvPr id="267288" name="Line 24"/>
          <p:cNvSpPr>
            <a:spLocks noChangeShapeType="1"/>
          </p:cNvSpPr>
          <p:nvPr/>
        </p:nvSpPr>
        <p:spPr bwMode="auto">
          <a:xfrm flipV="1">
            <a:off x="1609725" y="3706813"/>
            <a:ext cx="3097213" cy="17287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67289" name="Rectangle 25"/>
          <p:cNvSpPr>
            <a:spLocks noChangeArrowheads="1"/>
          </p:cNvSpPr>
          <p:nvPr/>
        </p:nvSpPr>
        <p:spPr bwMode="auto">
          <a:xfrm>
            <a:off x="1125538" y="53022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ea typeface="楷体_GB2312"/>
                <a:cs typeface="楷体_GB2312"/>
              </a:rPr>
              <a:t>X</a:t>
            </a:r>
          </a:p>
        </p:txBody>
      </p:sp>
      <p:sp>
        <p:nvSpPr>
          <p:cNvPr id="267290" name="Rectangle 26"/>
          <p:cNvSpPr>
            <a:spLocks noChangeArrowheads="1"/>
          </p:cNvSpPr>
          <p:nvPr/>
        </p:nvSpPr>
        <p:spPr bwMode="auto">
          <a:xfrm>
            <a:off x="7535863" y="52324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>
                <a:ea typeface="楷体_GB2312"/>
                <a:cs typeface="楷体_GB2312"/>
              </a:rPr>
              <a:t>Y</a:t>
            </a:r>
            <a:endParaRPr lang="en-US" altLang="zh-CN" b="1" baseline="-25000">
              <a:ea typeface="楷体_GB2312"/>
              <a:cs typeface="楷体_GB2312"/>
            </a:endParaRPr>
          </a:p>
        </p:txBody>
      </p:sp>
      <p:sp>
        <p:nvSpPr>
          <p:cNvPr id="267291" name="Line 27"/>
          <p:cNvSpPr>
            <a:spLocks noChangeShapeType="1"/>
          </p:cNvSpPr>
          <p:nvPr/>
        </p:nvSpPr>
        <p:spPr bwMode="auto">
          <a:xfrm>
            <a:off x="4670425" y="865188"/>
            <a:ext cx="38100" cy="2841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67292" name="Line 28"/>
          <p:cNvSpPr>
            <a:spLocks noChangeShapeType="1"/>
          </p:cNvSpPr>
          <p:nvPr/>
        </p:nvSpPr>
        <p:spPr bwMode="auto">
          <a:xfrm flipH="1" flipV="1">
            <a:off x="4716463" y="3703638"/>
            <a:ext cx="2838450" cy="1755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67280" name="Line 16"/>
          <p:cNvSpPr>
            <a:spLocks noChangeShapeType="1"/>
          </p:cNvSpPr>
          <p:nvPr/>
        </p:nvSpPr>
        <p:spPr bwMode="auto">
          <a:xfrm flipV="1">
            <a:off x="2195513" y="3706813"/>
            <a:ext cx="2525712" cy="1403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7" name="Text Box 33"/>
          <p:cNvSpPr txBox="1">
            <a:spLocks noChangeArrowheads="1"/>
          </p:cNvSpPr>
          <p:nvPr/>
        </p:nvSpPr>
        <p:spPr bwMode="auto">
          <a:xfrm>
            <a:off x="2055813" y="4964113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000" b="1">
                <a:solidFill>
                  <a:schemeClr val="accent2"/>
                </a:solidFill>
                <a:ea typeface="黑体" pitchFamily="49" charset="-122"/>
              </a:rPr>
              <a:t>●</a:t>
            </a:r>
          </a:p>
        </p:txBody>
      </p:sp>
      <p:sp>
        <p:nvSpPr>
          <p:cNvPr id="267298" name="Text Box 34"/>
          <p:cNvSpPr txBox="1">
            <a:spLocks noChangeArrowheads="1"/>
          </p:cNvSpPr>
          <p:nvPr/>
        </p:nvSpPr>
        <p:spPr bwMode="auto">
          <a:xfrm>
            <a:off x="3370263" y="4259263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000" b="1">
                <a:solidFill>
                  <a:schemeClr val="accent2"/>
                </a:solidFill>
                <a:ea typeface="黑体" pitchFamily="49" charset="-122"/>
              </a:rPr>
              <a:t>●</a:t>
            </a:r>
          </a:p>
        </p:txBody>
      </p:sp>
      <p:sp>
        <p:nvSpPr>
          <p:cNvPr id="267299" name="Text Box 35"/>
          <p:cNvSpPr txBox="1">
            <a:spLocks noChangeArrowheads="1"/>
          </p:cNvSpPr>
          <p:nvPr/>
        </p:nvSpPr>
        <p:spPr bwMode="auto">
          <a:xfrm>
            <a:off x="3970338" y="3925888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000" b="1">
                <a:solidFill>
                  <a:schemeClr val="accent2"/>
                </a:solidFill>
                <a:ea typeface="黑体" pitchFamily="49" charset="-122"/>
              </a:rPr>
              <a:t>●</a:t>
            </a:r>
          </a:p>
        </p:txBody>
      </p:sp>
      <p:sp>
        <p:nvSpPr>
          <p:cNvPr id="267300" name="Text Box 36"/>
          <p:cNvSpPr txBox="1">
            <a:spLocks noChangeArrowheads="1"/>
          </p:cNvSpPr>
          <p:nvPr/>
        </p:nvSpPr>
        <p:spPr bwMode="auto">
          <a:xfrm>
            <a:off x="2884488" y="4516438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000" b="1">
                <a:solidFill>
                  <a:schemeClr val="accent2"/>
                </a:solidFill>
                <a:ea typeface="黑体" pitchFamily="49" charset="-122"/>
              </a:rPr>
              <a:t>●</a:t>
            </a:r>
          </a:p>
        </p:txBody>
      </p:sp>
      <p:sp>
        <p:nvSpPr>
          <p:cNvPr id="267301" name="Rectangle 37"/>
          <p:cNvSpPr>
            <a:spLocks noChangeArrowheads="1"/>
          </p:cNvSpPr>
          <p:nvPr/>
        </p:nvSpPr>
        <p:spPr bwMode="auto">
          <a:xfrm>
            <a:off x="2617788" y="55435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b="1" i="1">
                <a:ea typeface="楷体_GB2312"/>
                <a:cs typeface="楷体_GB2312"/>
              </a:rPr>
              <a:t>A</a:t>
            </a:r>
          </a:p>
        </p:txBody>
      </p:sp>
      <p:sp>
        <p:nvSpPr>
          <p:cNvPr id="267302" name="Rectangle 38"/>
          <p:cNvSpPr>
            <a:spLocks noChangeArrowheads="1"/>
          </p:cNvSpPr>
          <p:nvPr/>
        </p:nvSpPr>
        <p:spPr bwMode="auto">
          <a:xfrm>
            <a:off x="4891088" y="51593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b="1" i="1">
                <a:ea typeface="楷体_GB2312"/>
                <a:cs typeface="楷体_GB2312"/>
              </a:rPr>
              <a:t>B</a:t>
            </a:r>
          </a:p>
        </p:txBody>
      </p:sp>
      <p:sp>
        <p:nvSpPr>
          <p:cNvPr id="267303" name="Rectangle 39"/>
          <p:cNvSpPr>
            <a:spLocks noChangeArrowheads="1"/>
          </p:cNvSpPr>
          <p:nvPr/>
        </p:nvSpPr>
        <p:spPr bwMode="auto">
          <a:xfrm>
            <a:off x="4764088" y="42227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b="1" i="1">
                <a:ea typeface="楷体_GB2312"/>
                <a:cs typeface="楷体_GB2312"/>
              </a:rPr>
              <a:t>C</a:t>
            </a:r>
          </a:p>
        </p:txBody>
      </p:sp>
      <p:sp>
        <p:nvSpPr>
          <p:cNvPr id="267304" name="Rectangle 40"/>
          <p:cNvSpPr>
            <a:spLocks noChangeArrowheads="1"/>
          </p:cNvSpPr>
          <p:nvPr/>
        </p:nvSpPr>
        <p:spPr bwMode="auto">
          <a:xfrm>
            <a:off x="3865563" y="2667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b="1" i="1">
                <a:ea typeface="楷体_GB2312"/>
                <a:cs typeface="楷体_GB2312"/>
              </a:rPr>
              <a:t>S</a:t>
            </a:r>
          </a:p>
        </p:txBody>
      </p:sp>
      <p:sp>
        <p:nvSpPr>
          <p:cNvPr id="267305" name="Line 41"/>
          <p:cNvSpPr>
            <a:spLocks noChangeShapeType="1"/>
          </p:cNvSpPr>
          <p:nvPr/>
        </p:nvSpPr>
        <p:spPr bwMode="auto">
          <a:xfrm flipV="1">
            <a:off x="3024188" y="5222875"/>
            <a:ext cx="1812925" cy="403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306" name="Line 42"/>
          <p:cNvSpPr>
            <a:spLocks noChangeShapeType="1"/>
          </p:cNvSpPr>
          <p:nvPr/>
        </p:nvSpPr>
        <p:spPr bwMode="auto">
          <a:xfrm flipH="1" flipV="1">
            <a:off x="4681538" y="4400550"/>
            <a:ext cx="158750" cy="81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307" name="Line 43"/>
          <p:cNvSpPr>
            <a:spLocks noChangeShapeType="1"/>
          </p:cNvSpPr>
          <p:nvPr/>
        </p:nvSpPr>
        <p:spPr bwMode="auto">
          <a:xfrm flipV="1">
            <a:off x="3030538" y="3095625"/>
            <a:ext cx="974725" cy="2527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308" name="Line 44"/>
          <p:cNvSpPr>
            <a:spLocks noChangeShapeType="1"/>
          </p:cNvSpPr>
          <p:nvPr/>
        </p:nvSpPr>
        <p:spPr bwMode="auto">
          <a:xfrm flipH="1" flipV="1">
            <a:off x="4011613" y="3111500"/>
            <a:ext cx="825500" cy="2089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309" name="Line 45"/>
          <p:cNvSpPr>
            <a:spLocks noChangeShapeType="1"/>
          </p:cNvSpPr>
          <p:nvPr/>
        </p:nvSpPr>
        <p:spPr bwMode="auto">
          <a:xfrm flipH="1" flipV="1">
            <a:off x="4011613" y="3111500"/>
            <a:ext cx="673100" cy="128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310" name="Line 46"/>
          <p:cNvSpPr>
            <a:spLocks noChangeShapeType="1"/>
          </p:cNvSpPr>
          <p:nvPr/>
        </p:nvSpPr>
        <p:spPr bwMode="auto">
          <a:xfrm flipV="1">
            <a:off x="3036888" y="4387850"/>
            <a:ext cx="1631950" cy="122237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311" name="Line 47"/>
          <p:cNvSpPr>
            <a:spLocks noChangeShapeType="1"/>
          </p:cNvSpPr>
          <p:nvPr/>
        </p:nvSpPr>
        <p:spPr bwMode="auto">
          <a:xfrm flipV="1">
            <a:off x="3506788" y="3694113"/>
            <a:ext cx="1201737" cy="679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312" name="Line 48"/>
          <p:cNvSpPr>
            <a:spLocks noChangeShapeType="1"/>
          </p:cNvSpPr>
          <p:nvPr/>
        </p:nvSpPr>
        <p:spPr bwMode="auto">
          <a:xfrm flipV="1">
            <a:off x="4122738" y="3709988"/>
            <a:ext cx="582612" cy="336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3" name="Oval 29"/>
          <p:cNvSpPr>
            <a:spLocks noChangeAspect="1" noChangeArrowheads="1"/>
          </p:cNvSpPr>
          <p:nvPr/>
        </p:nvSpPr>
        <p:spPr bwMode="auto">
          <a:xfrm>
            <a:off x="2963863" y="5538788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DEDE59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67294" name="Oval 30"/>
          <p:cNvSpPr>
            <a:spLocks noChangeAspect="1" noChangeArrowheads="1"/>
          </p:cNvSpPr>
          <p:nvPr/>
        </p:nvSpPr>
        <p:spPr bwMode="auto">
          <a:xfrm>
            <a:off x="4773613" y="5157788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DEDE59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67295" name="Oval 31"/>
          <p:cNvSpPr>
            <a:spLocks noChangeAspect="1" noChangeArrowheads="1"/>
          </p:cNvSpPr>
          <p:nvPr/>
        </p:nvSpPr>
        <p:spPr bwMode="auto">
          <a:xfrm>
            <a:off x="4621213" y="4338638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DEDE59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67296" name="Oval 32"/>
          <p:cNvSpPr>
            <a:spLocks noChangeAspect="1" noChangeArrowheads="1"/>
          </p:cNvSpPr>
          <p:nvPr/>
        </p:nvSpPr>
        <p:spPr bwMode="auto">
          <a:xfrm>
            <a:off x="3935413" y="3024188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DEDE59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6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6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500"/>
                                        <p:tgtEl>
                                          <p:spTgt spid="267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6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6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6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6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26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6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6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6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26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26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6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nimBg="1"/>
      <p:bldP spid="267268" grpId="0" animBg="1"/>
      <p:bldP spid="267269" grpId="0" animBg="1"/>
      <p:bldP spid="267270" grpId="0" animBg="1"/>
      <p:bldP spid="267271" grpId="0" animBg="1"/>
      <p:bldP spid="267281" grpId="0" animBg="1"/>
      <p:bldP spid="267282" grpId="0" build="p" autoUpdateAnimBg="0"/>
      <p:bldP spid="267283" grpId="0" build="p" autoUpdateAnimBg="0"/>
      <p:bldP spid="267284" grpId="0" build="p" autoUpdateAnimBg="0"/>
      <p:bldP spid="267285" grpId="0" build="p" autoUpdateAnimBg="0"/>
      <p:bldP spid="267287" grpId="0"/>
      <p:bldP spid="267288" grpId="0" animBg="1"/>
      <p:bldP spid="267289" grpId="0"/>
      <p:bldP spid="267290" grpId="0"/>
      <p:bldP spid="267291" grpId="0" animBg="1"/>
      <p:bldP spid="267292" grpId="0" animBg="1"/>
      <p:bldP spid="267280" grpId="0" animBg="1"/>
      <p:bldP spid="267280" grpId="1" animBg="1"/>
      <p:bldP spid="267297" grpId="0"/>
      <p:bldP spid="267298" grpId="0"/>
      <p:bldP spid="267299" grpId="0"/>
      <p:bldP spid="267300" grpId="0"/>
      <p:bldP spid="267301" grpId="0"/>
      <p:bldP spid="267302" grpId="0"/>
      <p:bldP spid="267303" grpId="0"/>
      <p:bldP spid="267304" grpId="0"/>
      <p:bldP spid="267305" grpId="0" animBg="1"/>
      <p:bldP spid="267306" grpId="0" animBg="1"/>
      <p:bldP spid="267307" grpId="0" animBg="1"/>
      <p:bldP spid="267308" grpId="0" animBg="1"/>
      <p:bldP spid="267309" grpId="0" animBg="1"/>
      <p:bldP spid="267310" grpId="0" animBg="1"/>
      <p:bldP spid="267311" grpId="0" animBg="1"/>
      <p:bldP spid="267311" grpId="1" animBg="1"/>
      <p:bldP spid="267312" grpId="0" animBg="1"/>
      <p:bldP spid="267293" grpId="0" animBg="1"/>
      <p:bldP spid="267294" grpId="0" animBg="1"/>
      <p:bldP spid="267295" grpId="0" animBg="1"/>
      <p:bldP spid="2672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755650" y="402791"/>
            <a:ext cx="799306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】</a:t>
            </a:r>
            <a:r>
              <a:rPr lang="zh-CN" altLang="en-US" b="1" dirty="0">
                <a:latin typeface="隶书" pitchFamily="49" charset="-122"/>
                <a:ea typeface="隶书" pitchFamily="49" charset="-122"/>
                <a:cs typeface="楷体_GB2312"/>
              </a:rPr>
              <a:t>根据截头棱锥的主、俯视图，画出它的正等测。</a:t>
            </a:r>
          </a:p>
        </p:txBody>
      </p:sp>
      <p:pic>
        <p:nvPicPr>
          <p:cNvPr id="194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960440" cy="51140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6858000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755650" y="402791"/>
            <a:ext cx="799306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】</a:t>
            </a:r>
            <a:r>
              <a:rPr lang="zh-CN" altLang="en-US" b="1" dirty="0">
                <a:latin typeface="隶书" pitchFamily="49" charset="-122"/>
                <a:ea typeface="隶书" pitchFamily="49" charset="-122"/>
                <a:cs typeface="楷体_GB2312"/>
              </a:rPr>
              <a:t>根据截头棱锥的主、俯视图，画出它的正等测。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8468" name="ShockwaveFlash1" r:id="rId2" imgW="7201905" imgH="5172797"/>
        </mc:Choice>
        <mc:Fallback>
          <p:control name="ShockwaveFlash1" r:id="rId2" imgW="7201905" imgH="5172797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450" y="1168400"/>
                  <a:ext cx="7202488" cy="5172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267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切割法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7584" y="1340768"/>
            <a:ext cx="770522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pPr algn="l"/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先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用坐标法画出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未被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切割的平面立体的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轴测图，然后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用截切的方法逐一画出各个切割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部分。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07839" y="2276872"/>
            <a:ext cx="75406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【</a:t>
            </a:r>
            <a:r>
              <a:rPr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例</a:t>
            </a:r>
            <a:r>
              <a:rPr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  <a:cs typeface="楷体_GB2312"/>
              </a:rPr>
              <a:t>】</a:t>
            </a:r>
            <a:r>
              <a:rPr lang="zh-CN" altLang="en-US" b="1" dirty="0">
                <a:latin typeface="隶书" pitchFamily="49" charset="-122"/>
                <a:ea typeface="隶书" pitchFamily="49" charset="-122"/>
                <a:cs typeface="楷体_GB2312"/>
              </a:rPr>
              <a:t>根据平面立体的三视图，画出它的正等测。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09" y="2733899"/>
            <a:ext cx="4083978" cy="352839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allAtOnce"/>
      <p:bldP spid="9" grpId="0" build="p" autoUpdateAnimBg="0"/>
      <p:bldP spid="10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11509</TotalTime>
  <Words>771</Words>
  <Application>Microsoft Office PowerPoint</Application>
  <PresentationFormat>全屏显示(4:3)</PresentationFormat>
  <Paragraphs>92</Paragraphs>
  <Slides>26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默认设计模板</vt:lpstr>
      <vt:lpstr>位图图像</vt:lpstr>
      <vt:lpstr>Image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443</cp:revision>
  <dcterms:created xsi:type="dcterms:W3CDTF">2003-08-24T06:37:01Z</dcterms:created>
  <dcterms:modified xsi:type="dcterms:W3CDTF">2018-03-22T03:44:43Z</dcterms:modified>
</cp:coreProperties>
</file>