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896" r:id="rId3"/>
    <p:sldId id="897" r:id="rId4"/>
    <p:sldId id="901" r:id="rId5"/>
    <p:sldId id="898" r:id="rId6"/>
    <p:sldId id="902" r:id="rId7"/>
    <p:sldId id="903" r:id="rId8"/>
    <p:sldId id="904" r:id="rId9"/>
    <p:sldId id="396" r:id="rId10"/>
    <p:sldId id="268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楷体_GB2312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楷体_GB2312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楷体_GB2312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楷体_GB2312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楷体_GB231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99"/>
    <a:srgbClr val="FF9933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79" d="100"/>
          <a:sy n="79" d="100"/>
        </p:scale>
        <p:origin x="-106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B533E872-42C3-411E-A246-1572592C77BE}" type="datetimeFigureOut">
              <a:rPr lang="zh-CN" altLang="en-US"/>
              <a:pPr>
                <a:defRPr/>
              </a:pPr>
              <a:t>2018/3/22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AC2920A6-4C0C-4E19-966A-5F68336DD3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235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A60CD3B3-28EA-4CDA-9D69-830BB45D5BCE}" type="slidenum">
              <a:rPr lang="zh-CN" altLang="en-US" smtClean="0">
                <a:latin typeface="Times New Roman" pitchFamily="18" charset="0"/>
                <a:ea typeface="楷体_GB2312"/>
                <a:cs typeface="楷体_GB2312"/>
              </a:rPr>
              <a:pPr eaLnBrk="1" hangingPunct="1">
                <a:spcBef>
                  <a:spcPct val="0"/>
                </a:spcBef>
              </a:pPr>
              <a:t>1</a:t>
            </a:fld>
            <a:endParaRPr lang="zh-CN" altLang="en-US" smtClean="0">
              <a:latin typeface="Times New Roman" pitchFamily="18" charset="0"/>
              <a:ea typeface="楷体_GB2312"/>
              <a:cs typeface="楷体_GB231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1pPr>
              <a:lvl2pPr marL="742950" indent="-28575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2pPr>
              <a:lvl3pPr marL="11430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3pPr>
              <a:lvl4pPr marL="16002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4pPr>
              <a:lvl5pPr marL="20574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9pPr>
            </a:lstStyle>
            <a:p>
              <a:pPr eaLnBrk="1" hangingPunct="1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1pPr>
              <a:lvl2pPr marL="742950" indent="-28575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2pPr>
              <a:lvl3pPr marL="11430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3pPr>
              <a:lvl4pPr marL="16002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4pPr>
              <a:lvl5pPr marL="20574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9pPr>
            </a:lstStyle>
            <a:p>
              <a:pPr eaLnBrk="1" hangingPunct="1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1pPr>
              <a:lvl2pPr marL="742950" indent="-28575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2pPr>
              <a:lvl3pPr marL="11430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3pPr>
              <a:lvl4pPr marL="16002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4pPr>
              <a:lvl5pPr marL="20574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9pPr>
            </a:lstStyle>
            <a:p>
              <a:pPr eaLnBrk="1" hangingPunct="1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76725" y="5292725"/>
            <a:ext cx="3325813" cy="490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机械设计制造及其自动化</a:t>
            </a: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334000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383193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90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51258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9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55AA0FBC-3311-4996-9C14-6032FD286AE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3086885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F0634C6C-A8EF-4911-93EA-D571312DF9A8}" type="datetime10">
              <a:rPr lang="zh-CN" altLang="en-US"/>
              <a:pPr>
                <a:defRPr/>
              </a:pPr>
              <a:t>11:44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2289F0D0-7EFF-4B61-A12A-25D3119CB7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314421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9525" y="3175"/>
            <a:ext cx="554038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  <a:cs typeface="+mn-cs"/>
              </a:rPr>
              <a:t> 　机械制图</a:t>
            </a:r>
            <a:r>
              <a:rPr lang="zh-CN" altLang="en-US" dirty="0" smtClean="0">
                <a:ea typeface="宋体" charset="-122"/>
                <a:cs typeface="+mn-cs"/>
              </a:rPr>
              <a:t>  　　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5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章　轴测图</a:t>
            </a:r>
            <a:r>
              <a:rPr lang="zh-CN" altLang="en-US" dirty="0" smtClean="0">
                <a:ea typeface="宋体" charset="-122"/>
                <a:cs typeface="+mn-cs"/>
              </a:rPr>
              <a:t> 　　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  <a:cs typeface="+mn-cs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  <a:cs typeface="+mn-cs"/>
              </a:rPr>
              <a:t> </a:t>
            </a:r>
          </a:p>
        </p:txBody>
      </p:sp>
      <p:sp>
        <p:nvSpPr>
          <p:cNvPr id="11267" name="Rectangle 21"/>
          <p:cNvSpPr>
            <a:spLocks noChangeArrowheads="1"/>
          </p:cNvSpPr>
          <p:nvPr/>
        </p:nvSpPr>
        <p:spPr bwMode="auto">
          <a:xfrm>
            <a:off x="-11113" y="-14288"/>
            <a:ext cx="457201" cy="6872288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78" r:id="rId4"/>
    <p:sldLayoutId id="2147483682" r:id="rId5"/>
    <p:sldLayoutId id="2147483683" r:id="rId6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17411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2016224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第</a:t>
            </a:r>
            <a:r>
              <a:rPr lang="en-US" altLang="zh-CN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5</a:t>
            </a: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章</a:t>
            </a:r>
            <a:endParaRPr lang="zh-CN" altLang="en-US" sz="4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隶书"/>
              <a:ea typeface="隶书"/>
              <a:cs typeface="+mn-cs"/>
            </a:endParaRPr>
          </a:p>
        </p:txBody>
      </p:sp>
      <p:sp>
        <p:nvSpPr>
          <p:cNvPr id="17413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635375" y="668338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轴测图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3656" name="Group 8"/>
          <p:cNvGrpSpPr>
            <a:grpSpLocks/>
          </p:cNvGrpSpPr>
          <p:nvPr/>
        </p:nvGrpSpPr>
        <p:grpSpPr bwMode="auto">
          <a:xfrm>
            <a:off x="714375" y="2928938"/>
            <a:ext cx="5040313" cy="3024187"/>
            <a:chOff x="431" y="1752"/>
            <a:chExt cx="3175" cy="1905"/>
          </a:xfrm>
        </p:grpSpPr>
        <p:pic>
          <p:nvPicPr>
            <p:cNvPr id="4916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1752"/>
              <a:ext cx="3175" cy="18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162" name="Rectangle 7"/>
            <p:cNvSpPr>
              <a:spLocks noChangeArrowheads="1"/>
            </p:cNvSpPr>
            <p:nvPr/>
          </p:nvSpPr>
          <p:spPr bwMode="auto">
            <a:xfrm flipV="1">
              <a:off x="431" y="1752"/>
              <a:ext cx="3175" cy="190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1pPr>
              <a:lvl2pPr marL="742950" indent="-28575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2pPr>
              <a:lvl3pPr marL="11430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3pPr>
              <a:lvl4pPr marL="16002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4pPr>
              <a:lvl5pPr marL="20574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83657" name="Rectangle 9"/>
          <p:cNvSpPr>
            <a:spLocks noChangeArrowheads="1"/>
          </p:cNvSpPr>
          <p:nvPr/>
        </p:nvSpPr>
        <p:spPr bwMode="auto">
          <a:xfrm>
            <a:off x="6084888" y="2114550"/>
            <a:ext cx="2663825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zh-CN" b="1"/>
              <a:t>        </a:t>
            </a:r>
            <a:r>
              <a:rPr lang="zh-CN" altLang="en-US" b="1"/>
              <a:t>将</a:t>
            </a:r>
            <a:r>
              <a:rPr lang="en-US" altLang="zh-CN" b="1"/>
              <a:t>Z</a:t>
            </a:r>
            <a:r>
              <a:rPr lang="zh-CN" altLang="en-US" b="1"/>
              <a:t>轴放置成铅垂位置，并使坐标面</a:t>
            </a:r>
            <a:r>
              <a:rPr lang="en-US" altLang="zh-CN" b="1"/>
              <a:t>XOZ</a:t>
            </a:r>
            <a:r>
              <a:rPr lang="zh-CN" altLang="en-US" b="1"/>
              <a:t>平行于轴测投影面，当投射方向与三个坐标轴都不相平行时，则形成</a:t>
            </a:r>
            <a:r>
              <a:rPr lang="zh-CN" altLang="en-US" b="1">
                <a:solidFill>
                  <a:schemeClr val="accent2"/>
                </a:solidFill>
              </a:rPr>
              <a:t>正面</a:t>
            </a:r>
            <a:r>
              <a:rPr lang="zh-CN" altLang="en-US" b="1"/>
              <a:t>斜轴测图。</a:t>
            </a:r>
          </a:p>
        </p:txBody>
      </p: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6084888" y="4932363"/>
            <a:ext cx="2663825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zh-CN" b="1">
                <a:solidFill>
                  <a:schemeClr val="accent2"/>
                </a:solidFill>
              </a:rPr>
              <a:t>        </a:t>
            </a:r>
            <a:r>
              <a:rPr lang="zh-CN" altLang="en-US" b="1">
                <a:solidFill>
                  <a:schemeClr val="accent2"/>
                </a:solidFill>
              </a:rPr>
              <a:t>正面</a:t>
            </a:r>
            <a:r>
              <a:rPr lang="zh-CN" altLang="en-US" b="1"/>
              <a:t>是指轴测投影面平行于坐标面</a:t>
            </a:r>
            <a:r>
              <a:rPr lang="en-US" altLang="zh-CN" b="1"/>
              <a:t>XOZ</a:t>
            </a:r>
            <a:r>
              <a:rPr lang="zh-CN" altLang="en-US" b="1"/>
              <a:t>。</a:t>
            </a:r>
          </a:p>
        </p:txBody>
      </p:sp>
      <p:sp>
        <p:nvSpPr>
          <p:cNvPr id="10" name="文本占位符 1"/>
          <p:cNvSpPr txBox="1">
            <a:spLocks/>
          </p:cNvSpPr>
          <p:nvPr/>
        </p:nvSpPr>
        <p:spPr bwMode="auto">
          <a:xfrm>
            <a:off x="1016000" y="333375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5.3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斜二轴测图</a:t>
            </a:r>
          </a:p>
        </p:txBody>
      </p:sp>
      <p:sp>
        <p:nvSpPr>
          <p:cNvPr id="11" name="文本占位符 1"/>
          <p:cNvSpPr txBox="1">
            <a:spLocks/>
          </p:cNvSpPr>
          <p:nvPr/>
        </p:nvSpPr>
        <p:spPr bwMode="auto">
          <a:xfrm>
            <a:off x="723900" y="1341438"/>
            <a:ext cx="80152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/>
            <a:r>
              <a:rPr lang="en-US" altLang="zh-CN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5.3.1</a:t>
            </a:r>
            <a:r>
              <a:rPr lang="zh-CN" altLang="en-US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斜二轴测图的画法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00113" y="2022475"/>
            <a:ext cx="41465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marL="457200" indent="-4572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斜二轴测图的形成</a:t>
            </a:r>
            <a:endParaRPr lang="zh-CN" alt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7" grpId="0"/>
      <p:bldP spid="283658" grpId="0"/>
      <p:bldP spid="10" grpId="0" build="allAtOnce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00113" y="404813"/>
            <a:ext cx="7127875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marL="457200" indent="-4572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 斜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二测图的轴间角和轴向变形系数</a:t>
            </a:r>
          </a:p>
        </p:txBody>
      </p:sp>
      <p:grpSp>
        <p:nvGrpSpPr>
          <p:cNvPr id="302084" name="Group 4"/>
          <p:cNvGrpSpPr>
            <a:grpSpLocks/>
          </p:cNvGrpSpPr>
          <p:nvPr/>
        </p:nvGrpSpPr>
        <p:grpSpPr bwMode="auto">
          <a:xfrm>
            <a:off x="665163" y="3213100"/>
            <a:ext cx="5040312" cy="3024188"/>
            <a:chOff x="431" y="1752"/>
            <a:chExt cx="3175" cy="1905"/>
          </a:xfrm>
        </p:grpSpPr>
        <p:pic>
          <p:nvPicPr>
            <p:cNvPr id="5018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1752"/>
              <a:ext cx="3175" cy="18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184" name="Rectangle 6"/>
            <p:cNvSpPr>
              <a:spLocks noChangeArrowheads="1"/>
            </p:cNvSpPr>
            <p:nvPr/>
          </p:nvSpPr>
          <p:spPr bwMode="auto">
            <a:xfrm flipV="1">
              <a:off x="431" y="1752"/>
              <a:ext cx="3175" cy="190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1pPr>
              <a:lvl2pPr marL="742950" indent="-28575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2pPr>
              <a:lvl3pPr marL="11430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3pPr>
              <a:lvl4pPr marL="16002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4pPr>
              <a:lvl5pPr marL="20574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755650" y="1346200"/>
            <a:ext cx="8064500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轴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测轴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X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和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Z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仍为水平和铅垂方向，其轴间角为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90°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，轴向变形系数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p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＝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r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＝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，故物体上平行于坐标面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XOZ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的直线、曲线和平面图形在正面斜轴测图中均反映实长和实形。</a:t>
            </a:r>
          </a:p>
        </p:txBody>
      </p:sp>
      <p:sp>
        <p:nvSpPr>
          <p:cNvPr id="302088" name="Rectangle 8"/>
          <p:cNvSpPr>
            <a:spLocks noChangeArrowheads="1"/>
          </p:cNvSpPr>
          <p:nvPr/>
        </p:nvSpPr>
        <p:spPr bwMode="auto">
          <a:xfrm>
            <a:off x="6011863" y="3573463"/>
            <a:ext cx="2663825" cy="215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轴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测轴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Y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的方向和轴向变形系数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q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，随着投射方向的变化而变化。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302087" grpId="0"/>
      <p:bldP spid="3020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00113" y="404813"/>
            <a:ext cx="7127875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marL="457200" indent="-4572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 斜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二测图的轴间角和轴向变形系数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900113" y="1414463"/>
            <a:ext cx="360045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常用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的正面斜二测投影方向如图所示。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635375" y="5775325"/>
            <a:ext cx="555466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zh-CN" b="1" dirty="0">
                <a:ea typeface="楷体_GB2312" pitchFamily="49" charset="-122"/>
                <a:cs typeface="+mn-cs"/>
              </a:rPr>
              <a:t>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轴向伸缩系数：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</a:rPr>
              <a:t>p = r = 1  </a:t>
            </a:r>
            <a:r>
              <a:rPr lang="zh-CN" altLang="en-US" b="1" dirty="0">
                <a:solidFill>
                  <a:schemeClr val="accent2"/>
                </a:solidFill>
                <a:ea typeface="楷体_GB2312" pitchFamily="49" charset="-122"/>
                <a:cs typeface="+mn-cs"/>
              </a:rPr>
              <a:t>，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</a:rPr>
              <a:t>q = 0.5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716338" y="4875213"/>
            <a:ext cx="5348287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轴间角：</a:t>
            </a:r>
            <a:r>
              <a:rPr lang="zh-CN" altLang="en-US" b="1" dirty="0">
                <a:ea typeface="楷体_GB2312" pitchFamily="49" charset="-122"/>
                <a:cs typeface="+mn-cs"/>
              </a:rPr>
              <a:t> </a:t>
            </a:r>
            <a:r>
              <a:rPr lang="zh-CN" altLang="en-US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Symbol" pitchFamily="18" charset="2"/>
              </a:rPr>
              <a:t> 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Symbol" pitchFamily="18" charset="2"/>
              </a:rPr>
              <a:t>XOZ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Wingdings" pitchFamily="2" charset="2"/>
              </a:rPr>
              <a:t> = 90°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Wingdings" pitchFamily="2" charset="2"/>
              </a:rPr>
              <a:t>                </a:t>
            </a:r>
            <a:r>
              <a:rPr lang="en-US" altLang="zh-CN" b="1" dirty="0" smtClean="0">
                <a:solidFill>
                  <a:schemeClr val="accent2"/>
                </a:solidFill>
                <a:ea typeface="楷体_GB2312" pitchFamily="49" charset="-122"/>
                <a:cs typeface="+mn-cs"/>
                <a:sym typeface="Wingdings" pitchFamily="2" charset="2"/>
              </a:rPr>
              <a:t>   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Symbol" pitchFamily="18" charset="2"/>
              </a:rPr>
              <a:t> XOY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Wingdings" pitchFamily="2" charset="2"/>
              </a:rPr>
              <a:t> 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Symbol" pitchFamily="18" charset="2"/>
              </a:rPr>
              <a:t>= 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Wingdings" pitchFamily="2" charset="2"/>
              </a:rPr>
              <a:t> 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Symbol" pitchFamily="18" charset="2"/>
              </a:rPr>
              <a:t>YOZ</a:t>
            </a:r>
            <a:r>
              <a:rPr lang="en-US" altLang="zh-CN" b="1" dirty="0">
                <a:solidFill>
                  <a:schemeClr val="accent2"/>
                </a:solidFill>
                <a:ea typeface="楷体_GB2312" pitchFamily="49" charset="-122"/>
                <a:cs typeface="+mn-cs"/>
                <a:sym typeface="Wingdings" pitchFamily="2" charset="2"/>
              </a:rPr>
              <a:t> = 135°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00113" y="2351088"/>
            <a:ext cx="360045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通常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就将这种正面斜二测简称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斜二测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。</a:t>
            </a:r>
          </a:p>
        </p:txBody>
      </p: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684213" y="3546475"/>
            <a:ext cx="2951162" cy="2690813"/>
            <a:chOff x="431" y="1933"/>
            <a:chExt cx="1859" cy="1695"/>
          </a:xfrm>
        </p:grpSpPr>
        <p:pic>
          <p:nvPicPr>
            <p:cNvPr id="51212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1933"/>
              <a:ext cx="1854" cy="1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213" name="Rectangle 15"/>
            <p:cNvSpPr>
              <a:spLocks noChangeArrowheads="1"/>
            </p:cNvSpPr>
            <p:nvPr/>
          </p:nvSpPr>
          <p:spPr bwMode="auto">
            <a:xfrm flipV="1">
              <a:off x="431" y="1933"/>
              <a:ext cx="1859" cy="1679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1pPr>
              <a:lvl2pPr marL="742950" indent="-28575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2pPr>
              <a:lvl3pPr marL="11430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3pPr>
              <a:lvl4pPr marL="16002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4pPr>
              <a:lvl5pPr marL="20574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5292725" y="1341438"/>
            <a:ext cx="3095625" cy="3455987"/>
            <a:chOff x="3334" y="845"/>
            <a:chExt cx="1950" cy="2177"/>
          </a:xfrm>
        </p:grpSpPr>
        <p:pic>
          <p:nvPicPr>
            <p:cNvPr id="51210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845"/>
              <a:ext cx="1939" cy="2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211" name="Rectangle 16"/>
            <p:cNvSpPr>
              <a:spLocks noChangeArrowheads="1"/>
            </p:cNvSpPr>
            <p:nvPr/>
          </p:nvSpPr>
          <p:spPr bwMode="auto">
            <a:xfrm flipV="1">
              <a:off x="3334" y="845"/>
              <a:ext cx="1950" cy="217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1pPr>
              <a:lvl2pPr marL="742950" indent="-28575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2pPr>
              <a:lvl3pPr marL="11430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3pPr>
              <a:lvl4pPr marL="16002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4pPr>
              <a:lvl5pPr marL="2057400" indent="-228600" algn="ctr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楷体_GB2312"/>
                  <a:cs typeface="楷体_GB231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971550" y="26035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5.3.2</a:t>
            </a:r>
            <a:r>
              <a:rPr lang="zh-CN" altLang="en-US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斜二轴测图的画法举例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00113" y="1593850"/>
            <a:ext cx="7488237" cy="31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    由于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斜二轴测图能反映与某个轴测投影面平行的面的实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形，所以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一般把物体在某个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方向上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形状较为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复杂，特别是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有较多的图或曲线的面平行于某个坐标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面，再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作该面的斜二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轴测图，从而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使作图步骤更简单且反映实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形。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900113" y="4868863"/>
            <a:ext cx="740568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斜二轴测图的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作图方法和步骤与正等测相同。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981075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14413" y="238125"/>
            <a:ext cx="7620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【</a:t>
            </a:r>
            <a:r>
              <a:rPr lang="zh-CN" altLang="en-US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例</a:t>
            </a:r>
            <a:r>
              <a:rPr lang="en-US" altLang="zh-CN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】 </a:t>
            </a:r>
            <a:r>
              <a:rPr lang="zh-CN" altLang="en-US" b="1">
                <a:latin typeface="隶书" pitchFamily="49" charset="-122"/>
                <a:ea typeface="隶书" pitchFamily="49" charset="-122"/>
              </a:rPr>
              <a:t>试画出图示带有圆柱孔圆台的斜二轴测图。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9218" name="ShockwaveFlash1" r:id="rId2" imgW="8424884" imgH="4940280"/>
        </mc:Choice>
        <mc:Fallback>
          <p:control name="ShockwaveFlash1" r:id="rId2" imgW="8424884" imgH="4940280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1188" y="1196975"/>
                  <a:ext cx="8424862" cy="4940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981075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14413" y="238125"/>
            <a:ext cx="7620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【</a:t>
            </a:r>
            <a:r>
              <a:rPr lang="zh-CN" altLang="en-US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例</a:t>
            </a:r>
            <a:r>
              <a:rPr lang="en-US" altLang="zh-CN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】 </a:t>
            </a:r>
            <a:r>
              <a:rPr lang="zh-CN" altLang="en-US" b="1">
                <a:latin typeface="隶书" pitchFamily="49" charset="-122"/>
                <a:ea typeface="隶书" pitchFamily="49" charset="-122"/>
              </a:rPr>
              <a:t>作如图所示支座的斜二轴测图。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42" name="ShockwaveFlash1" r:id="rId2" imgW="8354012" imgH="5135238"/>
        </mc:Choice>
        <mc:Fallback>
          <p:control name="ShockwaveFlash1" r:id="rId2" imgW="8354012" imgH="513523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1188" y="1196975"/>
                  <a:ext cx="8353425" cy="51355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占位符 1"/>
          <p:cNvSpPr txBox="1">
            <a:spLocks/>
          </p:cNvSpPr>
          <p:nvPr/>
        </p:nvSpPr>
        <p:spPr bwMode="auto">
          <a:xfrm>
            <a:off x="1016000" y="333375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5.4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轴测草图的绘制</a:t>
            </a:r>
          </a:p>
        </p:txBody>
      </p:sp>
      <p:sp>
        <p:nvSpPr>
          <p:cNvPr id="11" name="文本占位符 1"/>
          <p:cNvSpPr txBox="1">
            <a:spLocks/>
          </p:cNvSpPr>
          <p:nvPr/>
        </p:nvSpPr>
        <p:spPr bwMode="auto">
          <a:xfrm>
            <a:off x="1908175" y="1844675"/>
            <a:ext cx="25923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/>
            <a:r>
              <a:rPr lang="zh-CN" altLang="en-US" sz="3200" b="1" i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（自  学）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ChangeArrowheads="1"/>
          </p:cNvSpPr>
          <p:nvPr/>
        </p:nvSpPr>
        <p:spPr bwMode="auto">
          <a:xfrm>
            <a:off x="1849438" y="2781300"/>
            <a:ext cx="20415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楷体_GB2312"/>
              </a:rPr>
              <a:t>P28</a:t>
            </a:r>
            <a:r>
              <a:rPr lang="zh-CN" altLang="en-US" sz="3600" b="1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>
                <a:solidFill>
                  <a:srgbClr val="0000FF"/>
                </a:solidFill>
                <a:latin typeface="楷体_GB2312"/>
              </a:rPr>
              <a:t>2,5</a:t>
            </a:r>
          </a:p>
        </p:txBody>
      </p:sp>
      <p:pic>
        <p:nvPicPr>
          <p:cNvPr id="54275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文本占位符 1"/>
          <p:cNvSpPr txBox="1">
            <a:spLocks/>
          </p:cNvSpPr>
          <p:nvPr/>
        </p:nvSpPr>
        <p:spPr bwMode="auto">
          <a:xfrm>
            <a:off x="1335088" y="260350"/>
            <a:ext cx="3168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作　　业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862138" y="4583113"/>
            <a:ext cx="1576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楷体_GB2312"/>
              </a:rPr>
              <a:t>P29</a:t>
            </a:r>
            <a:r>
              <a:rPr lang="zh-CN" altLang="en-US" sz="3600" b="1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>
                <a:solidFill>
                  <a:srgbClr val="0000FF"/>
                </a:solidFill>
                <a:latin typeface="楷体_GB2312"/>
              </a:rPr>
              <a:t>3</a:t>
            </a:r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900113" y="1628775"/>
            <a:ext cx="72009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 eaLnBrk="1" hangingPunct="1"/>
            <a:r>
              <a:rPr lang="zh-CN" altLang="en-US" sz="3600" b="1">
                <a:solidFill>
                  <a:srgbClr val="FFFF66"/>
                </a:solidFill>
                <a:latin typeface="楷体_GB2312"/>
              </a:rPr>
              <a:t>第一次课作业：</a:t>
            </a:r>
          </a:p>
          <a:p>
            <a:pPr algn="l" eaLnBrk="1" hangingPunct="1"/>
            <a:r>
              <a:rPr lang="zh-CN" altLang="en-US" sz="3200" b="1">
                <a:solidFill>
                  <a:srgbClr val="FFFF66"/>
                </a:solidFill>
                <a:latin typeface="楷体_GB2312"/>
              </a:rPr>
              <a:t>（正等测）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900113" y="3500438"/>
            <a:ext cx="72009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algn="ctr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l" eaLnBrk="1" hangingPunct="1"/>
            <a:r>
              <a:rPr lang="zh-CN" altLang="en-US" sz="3600" b="1">
                <a:solidFill>
                  <a:srgbClr val="FFFF66"/>
                </a:solidFill>
                <a:latin typeface="楷体_GB2312"/>
              </a:rPr>
              <a:t>第二次课作业：</a:t>
            </a:r>
          </a:p>
          <a:p>
            <a:pPr algn="l" eaLnBrk="1" hangingPunct="1"/>
            <a:r>
              <a:rPr lang="zh-CN" altLang="en-US" sz="3200" b="1">
                <a:solidFill>
                  <a:srgbClr val="FFFF66"/>
                </a:solidFill>
                <a:latin typeface="楷体_GB2312"/>
              </a:rPr>
              <a:t>（斜二测）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11447</TotalTime>
  <Words>364</Words>
  <Application>Microsoft Office PowerPoint</Application>
  <PresentationFormat>全屏显示(4:3)</PresentationFormat>
  <Paragraphs>31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Times New Roman</vt:lpstr>
      <vt:lpstr>楷体_GB2312</vt:lpstr>
      <vt:lpstr>Arial</vt:lpstr>
      <vt:lpstr>宋体</vt:lpstr>
      <vt:lpstr>Calibri</vt:lpstr>
      <vt:lpstr>华文新魏</vt:lpstr>
      <vt:lpstr>仿宋_GB2312</vt:lpstr>
      <vt:lpstr>隶书</vt:lpstr>
      <vt:lpstr>楷体</vt:lpstr>
      <vt:lpstr>Wingdings</vt:lpstr>
      <vt:lpstr>Symbol</vt:lpstr>
      <vt:lpstr>华文行楷</vt:lpstr>
      <vt:lpstr>黑体</vt:lpstr>
      <vt:lpstr>ItalicT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440</cp:revision>
  <dcterms:created xsi:type="dcterms:W3CDTF">2003-08-24T06:37:01Z</dcterms:created>
  <dcterms:modified xsi:type="dcterms:W3CDTF">2018-03-22T03:46:30Z</dcterms:modified>
</cp:coreProperties>
</file>