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activeX/activeX1.bin" ContentType="application/vnd.ms-office.activeX"/>
  <Override PartName="/ppt/activeX/activeX2.xml" ContentType="application/vnd.ms-office.activeX+xml"/>
  <Override PartName="/ppt/activeX/activeX2.bin" ContentType="application/vnd.ms-office.activeX"/>
  <Override PartName="/ppt/activeX/activeX3.xml" ContentType="application/vnd.ms-office.activeX+xml"/>
  <Override PartName="/ppt/activeX/activeX3.bin" ContentType="application/vnd.ms-office.activeX"/>
  <Override PartName="/ppt/activeX/activeX4.xml" ContentType="application/vnd.ms-office.activeX+xml"/>
  <Override PartName="/ppt/activeX/activeX4.bin" ContentType="application/vnd.ms-office.activeX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1" r:id="rId2"/>
    <p:sldId id="609" r:id="rId3"/>
    <p:sldId id="616" r:id="rId4"/>
    <p:sldId id="860" r:id="rId5"/>
    <p:sldId id="847" r:id="rId6"/>
    <p:sldId id="997" r:id="rId7"/>
    <p:sldId id="848" r:id="rId8"/>
    <p:sldId id="849" r:id="rId9"/>
    <p:sldId id="850" r:id="rId10"/>
    <p:sldId id="861" r:id="rId11"/>
    <p:sldId id="998" r:id="rId12"/>
    <p:sldId id="852" r:id="rId13"/>
    <p:sldId id="862" r:id="rId14"/>
    <p:sldId id="863" r:id="rId15"/>
    <p:sldId id="855" r:id="rId16"/>
    <p:sldId id="856" r:id="rId17"/>
    <p:sldId id="999" r:id="rId18"/>
    <p:sldId id="857" r:id="rId19"/>
    <p:sldId id="858" r:id="rId20"/>
    <p:sldId id="396" r:id="rId21"/>
    <p:sldId id="268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99"/>
    <a:srgbClr val="FF9933"/>
    <a:srgbClr val="00CCFF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24" autoAdjust="0"/>
  </p:normalViewPr>
  <p:slideViewPr>
    <p:cSldViewPr>
      <p:cViewPr varScale="1">
        <p:scale>
          <a:sx n="108" d="100"/>
          <a:sy n="108" d="100"/>
        </p:scale>
        <p:origin x="-16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ng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image" Target="../media/image2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5E73AA33-A188-4326-AA18-4E3DA258EE73}" type="datetimeFigureOut">
              <a:rPr lang="zh-CN" altLang="en-US"/>
              <a:pPr>
                <a:defRPr/>
              </a:pPr>
              <a:t>2017/3/3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62B2CDBC-60C4-4870-AE2A-5D1BD09A027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8101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30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30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fld id="{5EB26995-EE0D-4C73-B764-7B49A5314D72}" type="slidenum">
              <a:rPr lang="zh-CN" altLang="en-US" sz="1200" smtClean="0"/>
              <a:pPr eaLnBrk="1" hangingPunct="1"/>
              <a:t>1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uchio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2339975"/>
            <a:ext cx="32766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26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1600200" y="4038600"/>
            <a:ext cx="2362200" cy="1905000"/>
            <a:chOff x="960" y="2640"/>
            <a:chExt cx="1488" cy="1200"/>
          </a:xfrm>
        </p:grpSpPr>
        <p:sp>
          <p:nvSpPr>
            <p:cNvPr id="5" name="Oval 10"/>
            <p:cNvSpPr>
              <a:spLocks noChangeArrowheads="1"/>
            </p:cNvSpPr>
            <p:nvPr/>
          </p:nvSpPr>
          <p:spPr bwMode="auto">
            <a:xfrm>
              <a:off x="1344" y="2976"/>
              <a:ext cx="672" cy="672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/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1728" y="3360"/>
              <a:ext cx="720" cy="480"/>
            </a:xfrm>
            <a:prstGeom prst="rect">
              <a:avLst/>
            </a:prstGeom>
            <a:solidFill>
              <a:srgbClr val="FF99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/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7" name="AutoShape 12"/>
            <p:cNvSpPr>
              <a:spLocks noChangeArrowheads="1"/>
            </p:cNvSpPr>
            <p:nvPr/>
          </p:nvSpPr>
          <p:spPr bwMode="auto">
            <a:xfrm>
              <a:off x="960" y="2640"/>
              <a:ext cx="720" cy="672"/>
            </a:xfrm>
            <a:prstGeom prst="triangle">
              <a:avLst>
                <a:gd name="adj" fmla="val 50000"/>
              </a:avLst>
            </a:prstGeom>
            <a:solidFill>
              <a:srgbClr val="FFFF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/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8" name="WordArt 17"/>
          <p:cNvSpPr>
            <a:spLocks noChangeArrowheads="1" noChangeShapeType="1" noTextEdit="1"/>
          </p:cNvSpPr>
          <p:nvPr userDrawn="1"/>
        </p:nvSpPr>
        <p:spPr bwMode="auto">
          <a:xfrm>
            <a:off x="4283074" y="5229200"/>
            <a:ext cx="3325813" cy="57298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28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机械设计制造及其</a:t>
            </a:r>
            <a:r>
              <a:rPr lang="zh-CN" altLang="en-US" sz="2800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自动化</a:t>
            </a:r>
            <a:endParaRPr lang="zh-CN" altLang="en-US" sz="2800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华文行楷"/>
              <a:ea typeface="华文行楷"/>
            </a:endParaRPr>
          </a:p>
        </p:txBody>
      </p:sp>
      <p:sp>
        <p:nvSpPr>
          <p:cNvPr id="9" name="WordArt 18"/>
          <p:cNvSpPr>
            <a:spLocks noChangeArrowheads="1" noChangeShapeType="1" noTextEdit="1"/>
          </p:cNvSpPr>
          <p:nvPr userDrawn="1"/>
        </p:nvSpPr>
        <p:spPr bwMode="auto">
          <a:xfrm>
            <a:off x="7783513" y="5292725"/>
            <a:ext cx="771525" cy="4095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28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专业</a:t>
            </a:r>
          </a:p>
        </p:txBody>
      </p:sp>
    </p:spTree>
    <p:extLst>
      <p:ext uri="{BB962C8B-B14F-4D97-AF65-F5344CB8AC3E}">
        <p14:creationId xmlns:p14="http://schemas.microsoft.com/office/powerpoint/2010/main" val="350946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 descr="下一页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400800"/>
            <a:ext cx="8382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2" descr="目录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400800"/>
            <a:ext cx="83820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3" descr="上一页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400800"/>
            <a:ext cx="8382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186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 userDrawn="1"/>
        </p:nvSpPr>
        <p:spPr bwMode="auto">
          <a:xfrm>
            <a:off x="1403350" y="549275"/>
            <a:ext cx="6858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5400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本  章  结  束</a:t>
            </a:r>
          </a:p>
        </p:txBody>
      </p:sp>
      <p:pic>
        <p:nvPicPr>
          <p:cNvPr id="3" name="Picture 4" descr="26"/>
          <p:cNvPicPr>
            <a:picLocks noChangeAspect="1" noChangeArrowheads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tuchiok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2286000"/>
            <a:ext cx="35814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275263"/>
            <a:ext cx="4176712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WordArt 7"/>
          <p:cNvSpPr>
            <a:spLocks noChangeArrowheads="1" noChangeShapeType="1" noTextEdit="1"/>
          </p:cNvSpPr>
          <p:nvPr userDrawn="1"/>
        </p:nvSpPr>
        <p:spPr bwMode="auto">
          <a:xfrm>
            <a:off x="5853113" y="5516563"/>
            <a:ext cx="2376487" cy="265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zh-CN" altLang="en-US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2700000" scaled="1"/>
                </a:gradFill>
                <a:latin typeface="宋体"/>
                <a:ea typeface="宋体"/>
              </a:rPr>
              <a:t>机电工程学院</a:t>
            </a:r>
          </a:p>
        </p:txBody>
      </p:sp>
    </p:spTree>
    <p:extLst>
      <p:ext uri="{BB962C8B-B14F-4D97-AF65-F5344CB8AC3E}">
        <p14:creationId xmlns:p14="http://schemas.microsoft.com/office/powerpoint/2010/main" val="3245492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519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8650288" y="6234113"/>
            <a:ext cx="623887" cy="327025"/>
          </a:xfrm>
          <a:prstGeom prst="rect">
            <a:avLst/>
          </a:prstGeom>
        </p:spPr>
        <p:txBody>
          <a:bodyPr/>
          <a:lstStyle>
            <a:lvl1pPr algn="ctr">
              <a:defRPr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F12FAA69-4403-4906-B0E6-6B0112D13BF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3686461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algn="ctr">
              <a:defRPr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>
              <a:defRPr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50288" y="6234113"/>
            <a:ext cx="623887" cy="327025"/>
          </a:xfrm>
          <a:prstGeom prst="rect">
            <a:avLst/>
          </a:prstGeom>
        </p:spPr>
        <p:txBody>
          <a:bodyPr/>
          <a:lstStyle>
            <a:lvl1pPr algn="ctr">
              <a:defRPr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10A41D6F-436B-4F66-8946-536428E915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062886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99"/>
            </a:gs>
            <a:gs pos="100000">
              <a:srgbClr val="00CCF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0"/>
          <p:cNvSpPr txBox="1">
            <a:spLocks noChangeArrowheads="1"/>
          </p:cNvSpPr>
          <p:nvPr userDrawn="1"/>
        </p:nvSpPr>
        <p:spPr bwMode="auto">
          <a:xfrm>
            <a:off x="0" y="0"/>
            <a:ext cx="554038" cy="688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800" b="1" dirty="0" smtClean="0">
                <a:ea typeface="华文新魏" pitchFamily="2" charset="-122"/>
                <a:cs typeface="+mn-cs"/>
              </a:rPr>
              <a:t> 　机械制图</a:t>
            </a:r>
            <a:r>
              <a:rPr lang="zh-CN" altLang="en-US" dirty="0" smtClean="0">
                <a:ea typeface="宋体" charset="-122"/>
                <a:cs typeface="+mn-cs"/>
              </a:rPr>
              <a:t>  　</a:t>
            </a:r>
            <a:r>
              <a:rPr lang="zh-CN" altLang="en-US" sz="1800" dirty="0" smtClean="0">
                <a:latin typeface="仿宋_GB2312" pitchFamily="49" charset="-122"/>
                <a:ea typeface="仿宋_GB2312" pitchFamily="49" charset="-122"/>
                <a:cs typeface="+mn-cs"/>
              </a:rPr>
              <a:t>第</a:t>
            </a:r>
            <a:r>
              <a:rPr lang="en-US" altLang="zh-CN" sz="1800" dirty="0" smtClean="0">
                <a:latin typeface="仿宋_GB2312" pitchFamily="49" charset="-122"/>
                <a:ea typeface="仿宋_GB2312" pitchFamily="49" charset="-122"/>
                <a:cs typeface="+mn-cs"/>
              </a:rPr>
              <a:t>6</a:t>
            </a:r>
            <a:r>
              <a:rPr lang="zh-CN" altLang="en-US" sz="1800" dirty="0" smtClean="0">
                <a:latin typeface="仿宋_GB2312" pitchFamily="49" charset="-122"/>
                <a:ea typeface="仿宋_GB2312" pitchFamily="49" charset="-122"/>
                <a:cs typeface="+mn-cs"/>
              </a:rPr>
              <a:t>章　机件的表达方法</a:t>
            </a:r>
            <a:r>
              <a:rPr lang="zh-CN" altLang="en-US" dirty="0" smtClean="0">
                <a:ea typeface="宋体" charset="-122"/>
                <a:cs typeface="+mn-cs"/>
              </a:rPr>
              <a:t>    </a:t>
            </a:r>
            <a:r>
              <a:rPr lang="zh-CN" altLang="en-US" sz="1800" dirty="0" smtClean="0">
                <a:latin typeface="华文新魏" pitchFamily="2" charset="-122"/>
                <a:ea typeface="华文新魏" pitchFamily="2" charset="-122"/>
                <a:cs typeface="+mn-cs"/>
              </a:rPr>
              <a:t>佛山科学技术学院</a:t>
            </a:r>
            <a:r>
              <a:rPr lang="zh-CN" altLang="en-US" sz="1200" dirty="0" smtClean="0">
                <a:latin typeface="宋体" charset="-122"/>
                <a:ea typeface="宋体" charset="-122"/>
                <a:cs typeface="+mn-cs"/>
              </a:rPr>
              <a:t> </a:t>
            </a:r>
          </a:p>
        </p:txBody>
      </p:sp>
      <p:sp>
        <p:nvSpPr>
          <p:cNvPr id="18435" name="Rectangle 21"/>
          <p:cNvSpPr>
            <a:spLocks noChangeArrowheads="1"/>
          </p:cNvSpPr>
          <p:nvPr userDrawn="1"/>
        </p:nvSpPr>
        <p:spPr bwMode="auto">
          <a:xfrm>
            <a:off x="-7938" y="-7938"/>
            <a:ext cx="457201" cy="6872288"/>
          </a:xfrm>
          <a:prstGeom prst="rect">
            <a:avLst/>
          </a:prstGeom>
          <a:solidFill>
            <a:srgbClr val="00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1" r:id="rId4"/>
    <p:sldLayoutId id="2147483715" r:id="rId5"/>
    <p:sldLayoutId id="2147483716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8.png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1.png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4.png"/><Relationship Id="rId4" Type="http://schemas.openxmlformats.org/officeDocument/2006/relationships/image" Target="../media/image2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.gif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png"/><Relationship Id="rId5" Type="http://schemas.openxmlformats.org/officeDocument/2006/relationships/oleObject" Target="../embeddings/oleObject6.bin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png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png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0"/>
          <p:cNvSpPr txBox="1">
            <a:spLocks noChangeArrowheads="1"/>
          </p:cNvSpPr>
          <p:nvPr/>
        </p:nvSpPr>
        <p:spPr bwMode="auto">
          <a:xfrm>
            <a:off x="3717925" y="630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endParaRPr lang="zh-CN" altLang="zh-CN">
              <a:ea typeface="宋体" pitchFamily="2" charset="-122"/>
            </a:endParaRPr>
          </a:p>
        </p:txBody>
      </p:sp>
      <p:sp>
        <p:nvSpPr>
          <p:cNvPr id="24579" name="Text Box 52"/>
          <p:cNvSpPr txBox="1">
            <a:spLocks noChangeArrowheads="1"/>
          </p:cNvSpPr>
          <p:nvPr/>
        </p:nvSpPr>
        <p:spPr bwMode="auto">
          <a:xfrm>
            <a:off x="3717925" y="630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algn="ctr" eaLnBrk="1" hangingPunct="1"/>
            <a:endParaRPr lang="zh-CN" altLang="zh-CN">
              <a:ea typeface="宋体" pitchFamily="2" charset="-122"/>
            </a:endParaRPr>
          </a:p>
        </p:txBody>
      </p:sp>
      <p:sp>
        <p:nvSpPr>
          <p:cNvPr id="5" name="WordArt 53"/>
          <p:cNvSpPr>
            <a:spLocks noChangeArrowheads="1" noChangeShapeType="1" noTextEdit="1"/>
          </p:cNvSpPr>
          <p:nvPr/>
        </p:nvSpPr>
        <p:spPr bwMode="auto">
          <a:xfrm>
            <a:off x="1043608" y="698500"/>
            <a:ext cx="2016224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>
              <a:defRPr/>
            </a:pPr>
            <a:r>
              <a:rPr lang="zh-CN" altLang="en-US" sz="44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  <a:cs typeface="+mn-cs"/>
              </a:rPr>
              <a:t>第</a:t>
            </a:r>
            <a:r>
              <a:rPr lang="en-US" altLang="zh-CN" sz="44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  <a:cs typeface="+mn-cs"/>
              </a:rPr>
              <a:t>6</a:t>
            </a:r>
            <a:r>
              <a:rPr lang="zh-CN" altLang="en-US" sz="44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  <a:cs typeface="+mn-cs"/>
              </a:rPr>
              <a:t>章</a:t>
            </a:r>
          </a:p>
        </p:txBody>
      </p:sp>
      <p:sp>
        <p:nvSpPr>
          <p:cNvPr id="24581" name="WordArt 54" descr="白色大理石"/>
          <p:cNvSpPr>
            <a:spLocks noChangeArrowheads="1" noChangeShapeType="1" noTextEdit="1"/>
          </p:cNvSpPr>
          <p:nvPr/>
        </p:nvSpPr>
        <p:spPr bwMode="auto">
          <a:xfrm>
            <a:off x="3635375" y="668338"/>
            <a:ext cx="4321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zh-CN" altLang="en-US" sz="48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隶书"/>
                <a:ea typeface="隶书"/>
              </a:rPr>
              <a:t>机件的表达方法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文本占位符 1"/>
          <p:cNvSpPr>
            <a:spLocks noGrp="1"/>
          </p:cNvSpPr>
          <p:nvPr>
            <p:ph type="body" sz="quarter" idx="4294967295"/>
          </p:nvPr>
        </p:nvSpPr>
        <p:spPr bwMode="auto">
          <a:xfrm>
            <a:off x="971550" y="260350"/>
            <a:ext cx="7488238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CN" sz="3600" b="1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6.1.2</a:t>
            </a:r>
            <a:r>
              <a:rPr lang="zh-CN" altLang="en-US" sz="3600" b="1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向视图</a:t>
            </a:r>
          </a:p>
        </p:txBody>
      </p:sp>
      <p:pic>
        <p:nvPicPr>
          <p:cNvPr id="31747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1075"/>
            <a:ext cx="7199312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684213" y="1084263"/>
            <a:ext cx="8208962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sz="2400" dirty="0" smtClean="0"/>
              <a:t>    </a:t>
            </a:r>
            <a:r>
              <a:rPr lang="zh-CN" altLang="en-US" sz="2400" dirty="0" smtClean="0"/>
              <a:t>若不能按基本视图位置配置视图（如为合理利用图纸或各视图不在同一张图纸上）时，部分视图可以不按投影关系配置，这些视图称为</a:t>
            </a:r>
            <a:r>
              <a:rPr lang="zh-CN" altLang="en-US" sz="2400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向视图</a:t>
            </a:r>
            <a:r>
              <a:rPr lang="zh-CN" altLang="en-US" sz="2400" dirty="0" smtClean="0"/>
              <a:t>。 </a:t>
            </a:r>
          </a:p>
        </p:txBody>
      </p:sp>
      <p:sp>
        <p:nvSpPr>
          <p:cNvPr id="31749" name="Rectangle 12"/>
          <p:cNvSpPr>
            <a:spLocks noChangeArrowheads="1"/>
          </p:cNvSpPr>
          <p:nvPr/>
        </p:nvSpPr>
        <p:spPr bwMode="auto">
          <a:xfrm>
            <a:off x="1644650" y="2281606"/>
            <a:ext cx="6096000" cy="40386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pic>
        <p:nvPicPr>
          <p:cNvPr id="31750" name="Picture 13" descr="11-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850" y="2357806"/>
            <a:ext cx="5943600" cy="385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Oval 16"/>
          <p:cNvSpPr>
            <a:spLocks noChangeArrowheads="1"/>
          </p:cNvSpPr>
          <p:nvPr/>
        </p:nvSpPr>
        <p:spPr bwMode="auto">
          <a:xfrm>
            <a:off x="1476375" y="3650031"/>
            <a:ext cx="1727200" cy="10795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>
              <a:ea typeface="宋体" pitchFamily="2" charset="-122"/>
            </a:endParaRPr>
          </a:p>
        </p:txBody>
      </p:sp>
      <p:sp>
        <p:nvSpPr>
          <p:cNvPr id="31" name="Line 17"/>
          <p:cNvSpPr>
            <a:spLocks noChangeShapeType="1"/>
          </p:cNvSpPr>
          <p:nvPr/>
        </p:nvSpPr>
        <p:spPr bwMode="auto">
          <a:xfrm>
            <a:off x="3059113" y="4513631"/>
            <a:ext cx="2449512" cy="1079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" name="Oval 18"/>
          <p:cNvSpPr>
            <a:spLocks noChangeArrowheads="1"/>
          </p:cNvSpPr>
          <p:nvPr/>
        </p:nvSpPr>
        <p:spPr bwMode="auto">
          <a:xfrm>
            <a:off x="2987675" y="2281606"/>
            <a:ext cx="1727200" cy="1079500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>
              <a:ea typeface="宋体" pitchFamily="2" charset="-122"/>
            </a:endParaRPr>
          </a:p>
        </p:txBody>
      </p:sp>
      <p:sp>
        <p:nvSpPr>
          <p:cNvPr id="33" name="Line 19"/>
          <p:cNvSpPr>
            <a:spLocks noChangeShapeType="1"/>
          </p:cNvSpPr>
          <p:nvPr/>
        </p:nvSpPr>
        <p:spPr bwMode="auto">
          <a:xfrm>
            <a:off x="4570413" y="3145206"/>
            <a:ext cx="2449512" cy="2376488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" name="Rectangle 2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508625" y="5810619"/>
            <a:ext cx="1992313" cy="396875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FF"/>
              </a:gs>
              <a:gs pos="100000">
                <a:srgbClr val="3399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3399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  <a:flatTx/>
          </a:bodyPr>
          <a:lstStyle/>
          <a:p>
            <a:pPr algn="ctr" eaLnBrk="0" hangingPunct="0"/>
            <a:r>
              <a:rPr lang="zh-CN" altLang="en-US" sz="2000" b="1">
                <a:latin typeface="楷体_GB2312"/>
              </a:rPr>
              <a:t>动画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1" build="p"/>
      <p:bldP spid="27" grpId="0" autoUpdateAnimBg="0"/>
      <p:bldP spid="3174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文本占位符 1"/>
          <p:cNvSpPr>
            <a:spLocks noGrp="1"/>
          </p:cNvSpPr>
          <p:nvPr>
            <p:ph type="body" sz="quarter" idx="4294967295"/>
          </p:nvPr>
        </p:nvSpPr>
        <p:spPr bwMode="auto">
          <a:xfrm>
            <a:off x="971550" y="260350"/>
            <a:ext cx="7488238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CN" sz="3600" b="1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6.1.2</a:t>
            </a:r>
            <a:r>
              <a:rPr lang="zh-CN" altLang="en-US" sz="3600" b="1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向视图</a:t>
            </a:r>
          </a:p>
        </p:txBody>
      </p:sp>
      <p:pic>
        <p:nvPicPr>
          <p:cNvPr id="31747" name="Picture 3" descr="26"/>
          <p:cNvPicPr>
            <a:picLocks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1075"/>
            <a:ext cx="7199312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201731" name="ShockwaveFlash1" r:id="rId2" imgW="7849696" imgH="5040762"/>
        </mc:Choice>
        <mc:Fallback>
          <p:control name="ShockwaveFlash1" r:id="rId2" imgW="7849696" imgH="5040762">
            <p:pic>
              <p:nvPicPr>
                <p:cNvPr id="0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00113" y="1196975"/>
                  <a:ext cx="7848600" cy="50403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1604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Text Box 2"/>
          <p:cNvSpPr txBox="1">
            <a:spLocks noChangeArrowheads="1"/>
          </p:cNvSpPr>
          <p:nvPr/>
        </p:nvSpPr>
        <p:spPr bwMode="auto">
          <a:xfrm>
            <a:off x="900113" y="404813"/>
            <a:ext cx="7559675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>
              <a:defRPr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    </a:t>
            </a:r>
            <a:r>
              <a:rPr lang="zh-CN" altLang="en-US" dirty="0" smtClean="0"/>
              <a:t>向视图应在图形的上方标注出视图名称“</a:t>
            </a:r>
            <a:r>
              <a:rPr lang="zh-CN" altLang="en-US" dirty="0" smtClean="0">
                <a:solidFill>
                  <a:srgbClr val="FF0000"/>
                </a:solidFill>
                <a:sym typeface="Symbol" pitchFamily="18" charset="2"/>
              </a:rPr>
              <a:t></a:t>
            </a:r>
            <a:r>
              <a:rPr lang="zh-CN" altLang="en-US" dirty="0" smtClean="0"/>
              <a:t>”</a:t>
            </a:r>
            <a:r>
              <a:rPr lang="en-US" altLang="zh-CN" dirty="0" smtClean="0"/>
              <a:t>(“</a:t>
            </a:r>
            <a:r>
              <a:rPr lang="en-US" altLang="zh-CN" dirty="0" smtClean="0">
                <a:solidFill>
                  <a:srgbClr val="FF0000"/>
                </a:solidFill>
                <a:sym typeface="Symbol" pitchFamily="18" charset="2"/>
              </a:rPr>
              <a:t></a:t>
            </a:r>
            <a:r>
              <a:rPr lang="en-US" altLang="zh-CN" dirty="0" smtClean="0"/>
              <a:t>”</a:t>
            </a:r>
            <a:r>
              <a:rPr lang="zh-CN" altLang="en-US" dirty="0" smtClean="0"/>
              <a:t>为大写字母</a:t>
            </a:r>
            <a:r>
              <a:rPr lang="en-US" altLang="zh-CN" dirty="0" smtClean="0"/>
              <a:t>)</a:t>
            </a:r>
            <a:r>
              <a:rPr lang="zh-CN" altLang="en-US" dirty="0" smtClean="0"/>
              <a:t>；在相应视图附近用箭头指明投射方向，并</a:t>
            </a:r>
            <a:r>
              <a:rPr lang="zh-CN" altLang="en-US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标注相同的字母</a:t>
            </a:r>
            <a:r>
              <a:rPr lang="zh-CN" altLang="en-US" dirty="0" smtClean="0"/>
              <a:t>。 </a:t>
            </a:r>
          </a:p>
        </p:txBody>
      </p:sp>
      <p:pic>
        <p:nvPicPr>
          <p:cNvPr id="32771" name="Picture 4" descr="11-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141538"/>
            <a:ext cx="6911975" cy="3913187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2" name="Picture 8" descr="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1762125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0457" name="Oval 9"/>
          <p:cNvSpPr>
            <a:spLocks noChangeArrowheads="1"/>
          </p:cNvSpPr>
          <p:nvPr/>
        </p:nvSpPr>
        <p:spPr bwMode="auto">
          <a:xfrm>
            <a:off x="4356100" y="4149725"/>
            <a:ext cx="1079500" cy="6477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zh-CN">
              <a:ea typeface="宋体" pitchFamily="2" charset="-122"/>
            </a:endParaRPr>
          </a:p>
        </p:txBody>
      </p:sp>
      <p:sp>
        <p:nvSpPr>
          <p:cNvPr id="360458" name="Oval 10"/>
          <p:cNvSpPr>
            <a:spLocks noChangeArrowheads="1"/>
          </p:cNvSpPr>
          <p:nvPr/>
        </p:nvSpPr>
        <p:spPr bwMode="auto">
          <a:xfrm>
            <a:off x="6877050" y="4149725"/>
            <a:ext cx="790575" cy="574675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>
              <a:ea typeface="宋体" pitchFamily="2" charset="-122"/>
            </a:endParaRPr>
          </a:p>
        </p:txBody>
      </p:sp>
      <p:sp>
        <p:nvSpPr>
          <p:cNvPr id="360459" name="Oval 11"/>
          <p:cNvSpPr>
            <a:spLocks noChangeArrowheads="1"/>
          </p:cNvSpPr>
          <p:nvPr/>
        </p:nvSpPr>
        <p:spPr bwMode="auto">
          <a:xfrm>
            <a:off x="3059113" y="2565400"/>
            <a:ext cx="1079500" cy="6477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zh-CN">
              <a:ea typeface="宋体" pitchFamily="2" charset="-122"/>
            </a:endParaRPr>
          </a:p>
        </p:txBody>
      </p:sp>
      <p:sp>
        <p:nvSpPr>
          <p:cNvPr id="360460" name="Oval 12"/>
          <p:cNvSpPr>
            <a:spLocks noChangeArrowheads="1"/>
          </p:cNvSpPr>
          <p:nvPr/>
        </p:nvSpPr>
        <p:spPr bwMode="auto">
          <a:xfrm>
            <a:off x="1979613" y="3789363"/>
            <a:ext cx="790575" cy="792162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>
              <a:ea typeface="宋体" pitchFamily="2" charset="-122"/>
            </a:endParaRPr>
          </a:p>
        </p:txBody>
      </p:sp>
      <p:sp>
        <p:nvSpPr>
          <p:cNvPr id="360461" name="Oval 13"/>
          <p:cNvSpPr>
            <a:spLocks noChangeArrowheads="1"/>
          </p:cNvSpPr>
          <p:nvPr/>
        </p:nvSpPr>
        <p:spPr bwMode="auto">
          <a:xfrm>
            <a:off x="6804025" y="2133600"/>
            <a:ext cx="790575" cy="574675"/>
          </a:xfrm>
          <a:prstGeom prst="ellips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>
              <a:ea typeface="宋体" pitchFamily="2" charset="-122"/>
            </a:endParaRPr>
          </a:p>
        </p:txBody>
      </p:sp>
      <p:sp>
        <p:nvSpPr>
          <p:cNvPr id="360462" name="Oval 14"/>
          <p:cNvSpPr>
            <a:spLocks noChangeArrowheads="1"/>
          </p:cNvSpPr>
          <p:nvPr/>
        </p:nvSpPr>
        <p:spPr bwMode="auto">
          <a:xfrm>
            <a:off x="5435600" y="4725988"/>
            <a:ext cx="790575" cy="936625"/>
          </a:xfrm>
          <a:prstGeom prst="ellips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0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0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0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0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0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0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0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0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0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0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60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60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0" grpId="0" autoUpdateAnimBg="0"/>
      <p:bldP spid="360457" grpId="0" animBg="1"/>
      <p:bldP spid="360458" grpId="0" animBg="1"/>
      <p:bldP spid="360459" grpId="0" animBg="1"/>
      <p:bldP spid="360460" grpId="0" animBg="1"/>
      <p:bldP spid="360461" grpId="0" animBg="1"/>
      <p:bldP spid="3604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文本占位符 1"/>
          <p:cNvSpPr>
            <a:spLocks noGrp="1"/>
          </p:cNvSpPr>
          <p:nvPr>
            <p:ph type="body" sz="quarter" idx="4294967295"/>
          </p:nvPr>
        </p:nvSpPr>
        <p:spPr bwMode="auto">
          <a:xfrm>
            <a:off x="971550" y="260350"/>
            <a:ext cx="7488238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CN" sz="3600" b="1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6.1.3</a:t>
            </a:r>
            <a:r>
              <a:rPr lang="zh-CN" altLang="en-US" sz="3600" b="1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局部视图</a:t>
            </a:r>
          </a:p>
        </p:txBody>
      </p:sp>
      <p:pic>
        <p:nvPicPr>
          <p:cNvPr id="33795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1075"/>
            <a:ext cx="7199312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4"/>
          <p:cNvGrpSpPr>
            <a:grpSpLocks/>
          </p:cNvGrpSpPr>
          <p:nvPr/>
        </p:nvGrpSpPr>
        <p:grpSpPr bwMode="auto">
          <a:xfrm>
            <a:off x="684213" y="1371600"/>
            <a:ext cx="5465762" cy="4724400"/>
            <a:chOff x="541" y="864"/>
            <a:chExt cx="3425" cy="2976"/>
          </a:xfrm>
        </p:grpSpPr>
        <p:sp>
          <p:nvSpPr>
            <p:cNvPr id="33807" name="Rectangle 5"/>
            <p:cNvSpPr>
              <a:spLocks noChangeArrowheads="1"/>
            </p:cNvSpPr>
            <p:nvPr/>
          </p:nvSpPr>
          <p:spPr bwMode="auto">
            <a:xfrm>
              <a:off x="541" y="864"/>
              <a:ext cx="3425" cy="2976"/>
            </a:xfrm>
            <a:prstGeom prst="rect">
              <a:avLst/>
            </a:prstGeom>
            <a:solidFill>
              <a:srgbClr val="FFFDFD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pitchFamily="2" charset="-122"/>
              </a:endParaRPr>
            </a:p>
          </p:txBody>
        </p:sp>
        <p:pic>
          <p:nvPicPr>
            <p:cNvPr id="33808" name="Picture 6" descr="11-04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55" r="41777"/>
            <a:stretch>
              <a:fillRect/>
            </a:stretch>
          </p:blipFill>
          <p:spPr bwMode="auto">
            <a:xfrm>
              <a:off x="1008" y="912"/>
              <a:ext cx="1536" cy="2913"/>
            </a:xfrm>
            <a:prstGeom prst="rect">
              <a:avLst/>
            </a:prstGeom>
            <a:solidFill>
              <a:srgbClr val="FF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" name="Picture 7" descr="11-04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23"/>
          <a:stretch>
            <a:fillRect/>
          </a:stretch>
        </p:blipFill>
        <p:spPr bwMode="auto">
          <a:xfrm>
            <a:off x="3863975" y="1447800"/>
            <a:ext cx="2244725" cy="462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6157913" y="1196975"/>
            <a:ext cx="2667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r>
              <a:rPr lang="zh-CN" altLang="en-US" b="1">
                <a:latin typeface="宋体" pitchFamily="2" charset="-122"/>
              </a:rPr>
              <a:t>　　当物体在平行于某基本投影面方向上</a:t>
            </a:r>
            <a:r>
              <a:rPr lang="zh-CN" altLang="en-US" b="1">
                <a:solidFill>
                  <a:srgbClr val="0000FF"/>
                </a:solidFill>
                <a:latin typeface="宋体" pitchFamily="2" charset="-122"/>
              </a:rPr>
              <a:t>仅有某局部结构形状需要表达</a:t>
            </a:r>
            <a:r>
              <a:rPr lang="zh-CN" altLang="en-US" b="1">
                <a:latin typeface="宋体" pitchFamily="2" charset="-122"/>
              </a:rPr>
              <a:t>，</a:t>
            </a:r>
            <a:r>
              <a:rPr lang="zh-CN" altLang="en-US" b="1">
                <a:solidFill>
                  <a:srgbClr val="0000FF"/>
                </a:solidFill>
                <a:latin typeface="宋体" pitchFamily="2" charset="-122"/>
              </a:rPr>
              <a:t>而又没有必要画出其完整的基本视图</a:t>
            </a:r>
            <a:r>
              <a:rPr lang="zh-CN" altLang="en-US" b="1">
                <a:latin typeface="宋体" pitchFamily="2" charset="-122"/>
              </a:rPr>
              <a:t>时，</a:t>
            </a:r>
            <a:endParaRPr lang="zh-CN" altLang="en-US" sz="2800" b="1">
              <a:solidFill>
                <a:schemeClr val="accent2"/>
              </a:solidFill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157913" y="3860800"/>
            <a:ext cx="2667000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r>
              <a:rPr lang="en-US" altLang="zh-CN" b="1">
                <a:latin typeface="宋体" pitchFamily="2" charset="-122"/>
              </a:rPr>
              <a:t>    </a:t>
            </a:r>
            <a:r>
              <a:rPr lang="zh-CN" altLang="en-US" b="1">
                <a:latin typeface="宋体" pitchFamily="2" charset="-122"/>
              </a:rPr>
              <a:t>可将物体的局部结构形状向基本投影面投射，</a:t>
            </a:r>
            <a:r>
              <a:rPr lang="zh-CN" altLang="en-US" sz="2800" b="1">
                <a:solidFill>
                  <a:schemeClr val="accent2"/>
                </a:solidFill>
                <a:latin typeface="宋体" pitchFamily="2" charset="-122"/>
              </a:rPr>
              <a:t> </a:t>
            </a:r>
            <a:endParaRPr lang="zh-CN" altLang="en-US" sz="2800" b="1">
              <a:solidFill>
                <a:schemeClr val="accent2"/>
              </a:solidFill>
            </a:endParaRPr>
          </a:p>
        </p:txBody>
      </p:sp>
      <p:pic>
        <p:nvPicPr>
          <p:cNvPr id="18" name="Picture 10" descr="11-04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818"/>
          <a:stretch>
            <a:fillRect/>
          </a:stretch>
        </p:blipFill>
        <p:spPr bwMode="auto">
          <a:xfrm>
            <a:off x="720725" y="1447800"/>
            <a:ext cx="711200" cy="462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6157913" y="5127625"/>
            <a:ext cx="28114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r>
              <a:rPr lang="en-US" altLang="zh-CN" b="1">
                <a:latin typeface="宋体" pitchFamily="2" charset="-122"/>
              </a:rPr>
              <a:t>    </a:t>
            </a:r>
            <a:r>
              <a:rPr lang="zh-CN" altLang="en-US" b="1">
                <a:latin typeface="宋体" pitchFamily="2" charset="-122"/>
              </a:rPr>
              <a:t>这样得到的视图</a:t>
            </a:r>
            <a:r>
              <a:rPr lang="en-US" altLang="zh-CN" b="1">
                <a:latin typeface="宋体" pitchFamily="2" charset="-122"/>
              </a:rPr>
              <a:t>,</a:t>
            </a:r>
            <a:r>
              <a:rPr lang="zh-CN" altLang="en-US" b="1">
                <a:latin typeface="宋体" pitchFamily="2" charset="-122"/>
              </a:rPr>
              <a:t>称为</a:t>
            </a:r>
            <a:r>
              <a:rPr lang="zh-CN" altLang="en-US" b="1">
                <a:solidFill>
                  <a:srgbClr val="FF0000"/>
                </a:solidFill>
                <a:latin typeface="宋体" pitchFamily="2" charset="-122"/>
                <a:ea typeface="黑体" pitchFamily="49" charset="-122"/>
              </a:rPr>
              <a:t>局部视图</a:t>
            </a:r>
            <a:r>
              <a:rPr lang="zh-CN" altLang="en-US" b="1"/>
              <a:t> </a:t>
            </a:r>
            <a:r>
              <a:rPr lang="zh-CN" altLang="en-US" sz="2000" b="1"/>
              <a:t>。</a:t>
            </a:r>
            <a:endParaRPr lang="zh-CN" altLang="en-US" b="1"/>
          </a:p>
        </p:txBody>
      </p:sp>
      <p:grpSp>
        <p:nvGrpSpPr>
          <p:cNvPr id="20" name="Group 12"/>
          <p:cNvGrpSpPr>
            <a:grpSpLocks/>
          </p:cNvGrpSpPr>
          <p:nvPr/>
        </p:nvGrpSpPr>
        <p:grpSpPr bwMode="auto">
          <a:xfrm>
            <a:off x="4430713" y="1447800"/>
            <a:ext cx="1662112" cy="2509838"/>
            <a:chOff x="2901" y="912"/>
            <a:chExt cx="1047" cy="1581"/>
          </a:xfrm>
        </p:grpSpPr>
        <p:pic>
          <p:nvPicPr>
            <p:cNvPr id="33803" name="Picture 13" descr="11-04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194" b="45720"/>
            <a:stretch>
              <a:fillRect/>
            </a:stretch>
          </p:blipFill>
          <p:spPr bwMode="auto">
            <a:xfrm>
              <a:off x="2901" y="912"/>
              <a:ext cx="1047" cy="1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804" name="Freeform 14"/>
            <p:cNvSpPr>
              <a:spLocks/>
            </p:cNvSpPr>
            <p:nvPr/>
          </p:nvSpPr>
          <p:spPr bwMode="auto">
            <a:xfrm>
              <a:off x="3840" y="1932"/>
              <a:ext cx="1" cy="54"/>
            </a:xfrm>
            <a:custGeom>
              <a:avLst/>
              <a:gdLst>
                <a:gd name="T0" fmla="*/ 0 w 1"/>
                <a:gd name="T1" fmla="*/ 0 h 54"/>
                <a:gd name="T2" fmla="*/ 0 w 1"/>
                <a:gd name="T3" fmla="*/ 54 h 5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4">
                  <a:moveTo>
                    <a:pt x="0" y="0"/>
                  </a:moveTo>
                  <a:cubicBezTo>
                    <a:pt x="0" y="18"/>
                    <a:pt x="0" y="36"/>
                    <a:pt x="0" y="54"/>
                  </a:cubicBezTo>
                </a:path>
              </a:pathLst>
            </a:custGeom>
            <a:noFill/>
            <a:ln w="9525" cap="flat" cmpd="sng">
              <a:solidFill>
                <a:srgbClr val="0000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05" name="Freeform 15"/>
            <p:cNvSpPr>
              <a:spLocks/>
            </p:cNvSpPr>
            <p:nvPr/>
          </p:nvSpPr>
          <p:spPr bwMode="auto">
            <a:xfrm>
              <a:off x="3834" y="2130"/>
              <a:ext cx="1" cy="54"/>
            </a:xfrm>
            <a:custGeom>
              <a:avLst/>
              <a:gdLst>
                <a:gd name="T0" fmla="*/ 0 w 1"/>
                <a:gd name="T1" fmla="*/ 0 h 54"/>
                <a:gd name="T2" fmla="*/ 0 w 1"/>
                <a:gd name="T3" fmla="*/ 54 h 5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4">
                  <a:moveTo>
                    <a:pt x="0" y="0"/>
                  </a:moveTo>
                  <a:cubicBezTo>
                    <a:pt x="0" y="18"/>
                    <a:pt x="0" y="36"/>
                    <a:pt x="0" y="54"/>
                  </a:cubicBezTo>
                </a:path>
              </a:pathLst>
            </a:custGeom>
            <a:noFill/>
            <a:ln w="9525" cap="flat" cmpd="sng">
              <a:solidFill>
                <a:srgbClr val="0000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06" name="Freeform 16"/>
            <p:cNvSpPr>
              <a:spLocks/>
            </p:cNvSpPr>
            <p:nvPr/>
          </p:nvSpPr>
          <p:spPr bwMode="auto">
            <a:xfrm>
              <a:off x="2963" y="2106"/>
              <a:ext cx="13" cy="252"/>
            </a:xfrm>
            <a:custGeom>
              <a:avLst/>
              <a:gdLst>
                <a:gd name="T0" fmla="*/ 13 w 13"/>
                <a:gd name="T1" fmla="*/ 0 h 252"/>
                <a:gd name="T2" fmla="*/ 7 w 13"/>
                <a:gd name="T3" fmla="*/ 252 h 25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252">
                  <a:moveTo>
                    <a:pt x="13" y="0"/>
                  </a:moveTo>
                  <a:cubicBezTo>
                    <a:pt x="0" y="120"/>
                    <a:pt x="7" y="36"/>
                    <a:pt x="7" y="252"/>
                  </a:cubicBezTo>
                </a:path>
              </a:pathLst>
            </a:custGeom>
            <a:noFill/>
            <a:ln w="9525" cap="flat" cmpd="sng">
              <a:solidFill>
                <a:srgbClr val="0000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  <p:bldP spid="16" grpId="0" autoUpdateAnimBg="0"/>
      <p:bldP spid="17" grpId="0" autoUpdateAnimBg="0"/>
      <p:bldP spid="1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4125913" y="1700213"/>
            <a:ext cx="4560887" cy="3906837"/>
            <a:chOff x="2784" y="1104"/>
            <a:chExt cx="2873" cy="2461"/>
          </a:xfrm>
        </p:grpSpPr>
        <p:pic>
          <p:nvPicPr>
            <p:cNvPr id="34836" name="Picture 3" descr="11-04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104"/>
              <a:ext cx="2873" cy="246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837" name="Freeform 4"/>
            <p:cNvSpPr>
              <a:spLocks/>
            </p:cNvSpPr>
            <p:nvPr/>
          </p:nvSpPr>
          <p:spPr bwMode="auto">
            <a:xfrm>
              <a:off x="5556" y="1963"/>
              <a:ext cx="5" cy="43"/>
            </a:xfrm>
            <a:custGeom>
              <a:avLst/>
              <a:gdLst>
                <a:gd name="T0" fmla="*/ 0 w 4"/>
                <a:gd name="T1" fmla="*/ 0 h 44"/>
                <a:gd name="T2" fmla="*/ 10 w 4"/>
                <a:gd name="T3" fmla="*/ 40 h 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44">
                  <a:moveTo>
                    <a:pt x="0" y="0"/>
                  </a:moveTo>
                  <a:cubicBezTo>
                    <a:pt x="1" y="15"/>
                    <a:pt x="4" y="44"/>
                    <a:pt x="4" y="44"/>
                  </a:cubicBezTo>
                </a:path>
              </a:pathLst>
            </a:custGeom>
            <a:noFill/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38" name="Freeform 5"/>
            <p:cNvSpPr>
              <a:spLocks/>
            </p:cNvSpPr>
            <p:nvPr/>
          </p:nvSpPr>
          <p:spPr bwMode="auto">
            <a:xfrm>
              <a:off x="5556" y="2128"/>
              <a:ext cx="1" cy="60"/>
            </a:xfrm>
            <a:custGeom>
              <a:avLst/>
              <a:gdLst>
                <a:gd name="T0" fmla="*/ 0 w 1"/>
                <a:gd name="T1" fmla="*/ 0 h 60"/>
                <a:gd name="T2" fmla="*/ 0 w 1"/>
                <a:gd name="T3" fmla="*/ 60 h 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60">
                  <a:moveTo>
                    <a:pt x="0" y="0"/>
                  </a:moveTo>
                  <a:cubicBezTo>
                    <a:pt x="0" y="20"/>
                    <a:pt x="0" y="40"/>
                    <a:pt x="0" y="60"/>
                  </a:cubicBezTo>
                </a:path>
              </a:pathLst>
            </a:custGeom>
            <a:noFill/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39" name="Freeform 6"/>
            <p:cNvSpPr>
              <a:spLocks/>
            </p:cNvSpPr>
            <p:nvPr/>
          </p:nvSpPr>
          <p:spPr bwMode="auto">
            <a:xfrm>
              <a:off x="4824" y="2108"/>
              <a:ext cx="1" cy="160"/>
            </a:xfrm>
            <a:custGeom>
              <a:avLst/>
              <a:gdLst>
                <a:gd name="T0" fmla="*/ 0 w 1"/>
                <a:gd name="T1" fmla="*/ 0 h 160"/>
                <a:gd name="T2" fmla="*/ 0 w 1"/>
                <a:gd name="T3" fmla="*/ 160 h 1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60">
                  <a:moveTo>
                    <a:pt x="0" y="0"/>
                  </a:moveTo>
                  <a:cubicBezTo>
                    <a:pt x="0" y="53"/>
                    <a:pt x="0" y="107"/>
                    <a:pt x="0" y="160"/>
                  </a:cubicBezTo>
                </a:path>
              </a:pathLst>
            </a:custGeom>
            <a:noFill/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21543" name="Text Box 7"/>
          <p:cNvSpPr txBox="1">
            <a:spLocks noChangeArrowheads="1"/>
          </p:cNvSpPr>
          <p:nvPr/>
        </p:nvSpPr>
        <p:spPr bwMode="auto">
          <a:xfrm>
            <a:off x="642938" y="1511300"/>
            <a:ext cx="3406775" cy="169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b="1"/>
              <a:t> (2) </a:t>
            </a:r>
            <a:r>
              <a:rPr lang="zh-CN" altLang="en-US" b="1">
                <a:latin typeface="宋体" pitchFamily="2" charset="-122"/>
              </a:rPr>
              <a:t>当表示的局部结构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b="1">
                <a:latin typeface="宋体" pitchFamily="2" charset="-122"/>
              </a:rPr>
              <a:t>   外形轮廓线呈</a:t>
            </a:r>
            <a:r>
              <a:rPr lang="zh-CN" altLang="en-US" b="1">
                <a:solidFill>
                  <a:srgbClr val="0000FF"/>
                </a:solidFill>
                <a:latin typeface="宋体" pitchFamily="2" charset="-122"/>
              </a:rPr>
              <a:t>完整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b="1">
                <a:solidFill>
                  <a:srgbClr val="0000FF"/>
                </a:solidFill>
                <a:latin typeface="宋体" pitchFamily="2" charset="-122"/>
              </a:rPr>
              <a:t>   封闭图形</a:t>
            </a:r>
            <a:r>
              <a:rPr lang="zh-CN" altLang="en-US" b="1">
                <a:latin typeface="宋体" pitchFamily="2" charset="-122"/>
              </a:rPr>
              <a:t>时，</a:t>
            </a:r>
            <a:r>
              <a:rPr lang="zh-CN" altLang="en-US" b="1">
                <a:solidFill>
                  <a:srgbClr val="0000FF"/>
                </a:solidFill>
                <a:latin typeface="宋体" pitchFamily="2" charset="-122"/>
              </a:rPr>
              <a:t>波浪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b="1">
                <a:solidFill>
                  <a:srgbClr val="0000FF"/>
                </a:solidFill>
                <a:latin typeface="宋体" pitchFamily="2" charset="-122"/>
              </a:rPr>
              <a:t>   线可省略不画</a:t>
            </a:r>
            <a:r>
              <a:rPr lang="zh-CN" altLang="en-US" b="1">
                <a:latin typeface="宋体" pitchFamily="2" charset="-122"/>
              </a:rPr>
              <a:t>。</a:t>
            </a:r>
            <a:r>
              <a:rPr lang="zh-CN" altLang="en-US" b="1"/>
              <a:t> </a:t>
            </a:r>
          </a:p>
        </p:txBody>
      </p:sp>
      <p:sp>
        <p:nvSpPr>
          <p:cNvPr id="321544" name="Line 8"/>
          <p:cNvSpPr>
            <a:spLocks noChangeShapeType="1"/>
          </p:cNvSpPr>
          <p:nvPr/>
        </p:nvSpPr>
        <p:spPr bwMode="auto">
          <a:xfrm>
            <a:off x="5507038" y="1387475"/>
            <a:ext cx="1981200" cy="10668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1545" name="Text Box 9"/>
          <p:cNvSpPr txBox="1">
            <a:spLocks noChangeArrowheads="1"/>
          </p:cNvSpPr>
          <p:nvPr/>
        </p:nvSpPr>
        <p:spPr bwMode="auto">
          <a:xfrm>
            <a:off x="620713" y="3238500"/>
            <a:ext cx="3429000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b="1"/>
              <a:t> (3) </a:t>
            </a:r>
            <a:r>
              <a:rPr lang="zh-CN" altLang="en-US" b="1">
                <a:latin typeface="宋体" pitchFamily="2" charset="-122"/>
              </a:rPr>
              <a:t>局部视图可按基本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b="1">
                <a:latin typeface="宋体" pitchFamily="2" charset="-122"/>
              </a:rPr>
              <a:t>   视图的配置形式配   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b="1">
                <a:latin typeface="宋体" pitchFamily="2" charset="-122"/>
              </a:rPr>
              <a:t>   置</a:t>
            </a:r>
            <a:r>
              <a:rPr lang="en-US" altLang="zh-CN" b="1">
                <a:latin typeface="宋体" pitchFamily="2" charset="-122"/>
              </a:rPr>
              <a:t>,</a:t>
            </a:r>
            <a:r>
              <a:rPr lang="zh-CN" altLang="en-US" b="1">
                <a:latin typeface="宋体" pitchFamily="2" charset="-122"/>
              </a:rPr>
              <a:t>这时</a:t>
            </a:r>
            <a:r>
              <a:rPr lang="zh-CN" altLang="en-US" b="1">
                <a:solidFill>
                  <a:srgbClr val="0000FF"/>
                </a:solidFill>
                <a:latin typeface="宋体" pitchFamily="2" charset="-122"/>
              </a:rPr>
              <a:t>不需标注</a:t>
            </a:r>
            <a:r>
              <a:rPr lang="zh-CN" altLang="en-US" b="1"/>
              <a:t> 。</a:t>
            </a:r>
          </a:p>
        </p:txBody>
      </p:sp>
      <p:grpSp>
        <p:nvGrpSpPr>
          <p:cNvPr id="321546" name="Group 10"/>
          <p:cNvGrpSpPr>
            <a:grpSpLocks/>
          </p:cNvGrpSpPr>
          <p:nvPr/>
        </p:nvGrpSpPr>
        <p:grpSpPr bwMode="auto">
          <a:xfrm>
            <a:off x="6259513" y="2774950"/>
            <a:ext cx="1524000" cy="3133725"/>
            <a:chOff x="4128" y="1776"/>
            <a:chExt cx="960" cy="1974"/>
          </a:xfrm>
        </p:grpSpPr>
        <p:sp>
          <p:nvSpPr>
            <p:cNvPr id="34834" name="Line 11"/>
            <p:cNvSpPr>
              <a:spLocks noChangeShapeType="1"/>
            </p:cNvSpPr>
            <p:nvPr/>
          </p:nvSpPr>
          <p:spPr bwMode="auto">
            <a:xfrm flipV="1">
              <a:off x="4128" y="1776"/>
              <a:ext cx="480" cy="1974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35" name="Line 12"/>
            <p:cNvSpPr>
              <a:spLocks noChangeShapeType="1"/>
            </p:cNvSpPr>
            <p:nvPr/>
          </p:nvSpPr>
          <p:spPr bwMode="auto">
            <a:xfrm flipV="1">
              <a:off x="4128" y="2640"/>
              <a:ext cx="960" cy="111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21550" name="Group 14"/>
          <p:cNvGrpSpPr>
            <a:grpSpLocks/>
          </p:cNvGrpSpPr>
          <p:nvPr/>
        </p:nvGrpSpPr>
        <p:grpSpPr bwMode="auto">
          <a:xfrm>
            <a:off x="4137025" y="1808163"/>
            <a:ext cx="4343400" cy="1295400"/>
            <a:chOff x="2880" y="1008"/>
            <a:chExt cx="2736" cy="768"/>
          </a:xfrm>
        </p:grpSpPr>
        <p:sp>
          <p:nvSpPr>
            <p:cNvPr id="34832" name="Rectangle 15"/>
            <p:cNvSpPr>
              <a:spLocks noChangeArrowheads="1"/>
            </p:cNvSpPr>
            <p:nvPr/>
          </p:nvSpPr>
          <p:spPr bwMode="auto">
            <a:xfrm>
              <a:off x="2880" y="1584"/>
              <a:ext cx="43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34833" name="Rectangle 16"/>
            <p:cNvSpPr>
              <a:spLocks noChangeArrowheads="1"/>
            </p:cNvSpPr>
            <p:nvPr/>
          </p:nvSpPr>
          <p:spPr bwMode="auto">
            <a:xfrm>
              <a:off x="5232" y="1008"/>
              <a:ext cx="384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pitchFamily="2" charset="-122"/>
              </a:endParaRPr>
            </a:p>
          </p:txBody>
        </p:sp>
      </p:grpSp>
      <p:pic>
        <p:nvPicPr>
          <p:cNvPr id="34824" name="Picture 17" descr="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94615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1554" name="Text Box 18"/>
          <p:cNvSpPr txBox="1">
            <a:spLocks noChangeArrowheads="1"/>
          </p:cNvSpPr>
          <p:nvPr/>
        </p:nvSpPr>
        <p:spPr bwMode="auto">
          <a:xfrm>
            <a:off x="642938" y="102235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r>
              <a:rPr lang="en-US" altLang="zh-CN" b="1">
                <a:solidFill>
                  <a:schemeClr val="accent2"/>
                </a:solidFill>
              </a:rPr>
              <a:t> </a:t>
            </a:r>
            <a:r>
              <a:rPr lang="en-US" altLang="zh-CN" b="1"/>
              <a:t>(1) </a:t>
            </a:r>
            <a:r>
              <a:rPr lang="zh-CN" altLang="en-US" b="1">
                <a:latin typeface="宋体" pitchFamily="2" charset="-122"/>
              </a:rPr>
              <a:t>局部视图的断裂边界应以</a:t>
            </a:r>
            <a:r>
              <a:rPr lang="zh-CN" altLang="en-US" b="1">
                <a:solidFill>
                  <a:srgbClr val="0000FF"/>
                </a:solidFill>
                <a:latin typeface="宋体" pitchFamily="2" charset="-122"/>
              </a:rPr>
              <a:t>波浪线</a:t>
            </a:r>
            <a:r>
              <a:rPr lang="zh-CN" altLang="en-US" b="1">
                <a:latin typeface="宋体" pitchFamily="2" charset="-122"/>
              </a:rPr>
              <a:t>表示</a:t>
            </a:r>
            <a:r>
              <a:rPr lang="zh-CN" altLang="en-US" b="1"/>
              <a:t> 。</a:t>
            </a:r>
          </a:p>
        </p:txBody>
      </p:sp>
      <p:grpSp>
        <p:nvGrpSpPr>
          <p:cNvPr id="321555" name="Group 19"/>
          <p:cNvGrpSpPr>
            <a:grpSpLocks/>
          </p:cNvGrpSpPr>
          <p:nvPr/>
        </p:nvGrpSpPr>
        <p:grpSpPr bwMode="auto">
          <a:xfrm>
            <a:off x="3392488" y="1860550"/>
            <a:ext cx="4419600" cy="2651125"/>
            <a:chOff x="1968" y="1248"/>
            <a:chExt cx="3120" cy="1872"/>
          </a:xfrm>
        </p:grpSpPr>
        <p:sp>
          <p:nvSpPr>
            <p:cNvPr id="34830" name="Line 20"/>
            <p:cNvSpPr>
              <a:spLocks noChangeShapeType="1"/>
            </p:cNvSpPr>
            <p:nvPr/>
          </p:nvSpPr>
          <p:spPr bwMode="auto">
            <a:xfrm flipV="1">
              <a:off x="1968" y="2016"/>
              <a:ext cx="1008" cy="110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31" name="Line 21"/>
            <p:cNvSpPr>
              <a:spLocks noChangeShapeType="1"/>
            </p:cNvSpPr>
            <p:nvPr/>
          </p:nvSpPr>
          <p:spPr bwMode="auto">
            <a:xfrm flipV="1">
              <a:off x="1968" y="1248"/>
              <a:ext cx="3120" cy="187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21558" name="Text Box 22"/>
          <p:cNvSpPr txBox="1">
            <a:spLocks noChangeArrowheads="1"/>
          </p:cNvSpPr>
          <p:nvPr/>
        </p:nvSpPr>
        <p:spPr bwMode="auto">
          <a:xfrm>
            <a:off x="2157413" y="260350"/>
            <a:ext cx="510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CC"/>
                    </a:gs>
                    <a:gs pos="50000">
                      <a:schemeClr val="bg1"/>
                    </a:gs>
                    <a:gs pos="100000">
                      <a:srgbClr val="FFFFCC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局部视图画法和标注的规定</a:t>
            </a:r>
          </a:p>
        </p:txBody>
      </p:sp>
      <p:sp>
        <p:nvSpPr>
          <p:cNvPr id="321559" name="Line 23"/>
          <p:cNvSpPr>
            <a:spLocks noChangeShapeType="1"/>
          </p:cNvSpPr>
          <p:nvPr/>
        </p:nvSpPr>
        <p:spPr bwMode="auto">
          <a:xfrm>
            <a:off x="3135313" y="2698750"/>
            <a:ext cx="4373562" cy="2209800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1560" name="Text Box 24"/>
          <p:cNvSpPr txBox="1">
            <a:spLocks noChangeArrowheads="1"/>
          </p:cNvSpPr>
          <p:nvPr/>
        </p:nvSpPr>
        <p:spPr bwMode="auto">
          <a:xfrm>
            <a:off x="611188" y="4584700"/>
            <a:ext cx="7848600" cy="169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b="1"/>
              <a:t> (4) </a:t>
            </a:r>
            <a:r>
              <a:rPr lang="zh-CN" altLang="en-US" b="1"/>
              <a:t>一般情况应在局部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b="1"/>
              <a:t>       视图上方标出视图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b="1"/>
              <a:t>       名称“</a:t>
            </a:r>
            <a:r>
              <a:rPr lang="en-US" altLang="zh-CN" b="1">
                <a:solidFill>
                  <a:schemeClr val="accent2"/>
                </a:solidFill>
              </a:rPr>
              <a:t>X</a:t>
            </a:r>
            <a:r>
              <a:rPr lang="en-US" altLang="zh-CN" b="1"/>
              <a:t>”</a:t>
            </a:r>
            <a:r>
              <a:rPr lang="zh-CN" altLang="en-US" b="1"/>
              <a:t>，在视图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b="1"/>
              <a:t>       附近</a:t>
            </a:r>
            <a:r>
              <a:rPr lang="zh-CN" altLang="en-US" b="1">
                <a:solidFill>
                  <a:schemeClr val="accent2"/>
                </a:solidFill>
              </a:rPr>
              <a:t>用箭头指明投影方向</a:t>
            </a:r>
            <a:r>
              <a:rPr lang="zh-CN" altLang="en-US" b="1"/>
              <a:t>，并</a:t>
            </a:r>
            <a:r>
              <a:rPr lang="zh-CN" altLang="en-US" b="1">
                <a:solidFill>
                  <a:schemeClr val="accent2"/>
                </a:solidFill>
              </a:rPr>
              <a:t>注上同样的字母。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3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2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2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3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43" grpId="0" autoUpdateAnimBg="0"/>
      <p:bldP spid="321544" grpId="0" animBg="1"/>
      <p:bldP spid="321545" grpId="0" autoUpdateAnimBg="0"/>
      <p:bldP spid="321554" grpId="0" autoUpdateAnimBg="0"/>
      <p:bldP spid="321559" grpId="0" animBg="1"/>
      <p:bldP spid="32156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AutoShape 2"/>
          <p:cNvSpPr>
            <a:spLocks noChangeArrowheads="1"/>
          </p:cNvSpPr>
          <p:nvPr/>
        </p:nvSpPr>
        <p:spPr bwMode="auto">
          <a:xfrm>
            <a:off x="827088" y="476250"/>
            <a:ext cx="1081087" cy="9366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FF99"/>
                </a:solidFill>
                <a:ea typeface="华文行楷" pitchFamily="2" charset="-122"/>
              </a:rPr>
              <a:t>注意</a:t>
            </a:r>
          </a:p>
        </p:txBody>
      </p:sp>
      <p:sp>
        <p:nvSpPr>
          <p:cNvPr id="317443" name="Text Box 3"/>
          <p:cNvSpPr txBox="1">
            <a:spLocks noChangeArrowheads="1"/>
          </p:cNvSpPr>
          <p:nvPr/>
        </p:nvSpPr>
        <p:spPr bwMode="auto">
          <a:xfrm>
            <a:off x="2057400" y="404813"/>
            <a:ext cx="65468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r>
              <a:rPr lang="zh-CN" altLang="en-US" b="1">
                <a:latin typeface="宋体" pitchFamily="2" charset="-122"/>
              </a:rPr>
              <a:t>用波浪线作为断裂线时，波浪线不应超过断裂机件的轮廓线，应</a:t>
            </a:r>
            <a:r>
              <a:rPr lang="zh-CN" altLang="en-US" b="1">
                <a:solidFill>
                  <a:schemeClr val="accent2"/>
                </a:solidFill>
                <a:latin typeface="宋体" pitchFamily="2" charset="-122"/>
              </a:rPr>
              <a:t>画在机件的实体上</a:t>
            </a:r>
            <a:r>
              <a:rPr lang="zh-CN" altLang="en-US" b="1">
                <a:latin typeface="宋体" pitchFamily="2" charset="-122"/>
              </a:rPr>
              <a:t>，不可画在机件的中空处。</a:t>
            </a:r>
            <a:endParaRPr lang="zh-CN" altLang="en-US" b="1"/>
          </a:p>
        </p:txBody>
      </p:sp>
      <p:pic>
        <p:nvPicPr>
          <p:cNvPr id="35844" name="Picture 4" descr="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6891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5845" name="Group 7"/>
          <p:cNvGrpSpPr>
            <a:grpSpLocks/>
          </p:cNvGrpSpPr>
          <p:nvPr/>
        </p:nvGrpSpPr>
        <p:grpSpPr bwMode="auto">
          <a:xfrm>
            <a:off x="1331913" y="1989138"/>
            <a:ext cx="6696075" cy="3992562"/>
            <a:chOff x="839" y="1253"/>
            <a:chExt cx="4218" cy="2515"/>
          </a:xfrm>
        </p:grpSpPr>
        <p:graphicFrame>
          <p:nvGraphicFramePr>
            <p:cNvPr id="35846" name="Object 5"/>
            <p:cNvGraphicFramePr>
              <a:graphicFrameLocks noChangeAspect="1"/>
            </p:cNvGraphicFramePr>
            <p:nvPr/>
          </p:nvGraphicFramePr>
          <p:xfrm>
            <a:off x="839" y="1253"/>
            <a:ext cx="4218" cy="25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05" name="位图图像" r:id="rId4" imgW="4057143" imgH="2419048" progId="Paint.Picture">
                    <p:embed/>
                  </p:oleObj>
                </mc:Choice>
                <mc:Fallback>
                  <p:oleObj name="位图图像" r:id="rId4" imgW="4057143" imgH="2419048" progId="Paint.Picture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" y="1253"/>
                          <a:ext cx="4218" cy="25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847" name="Rectangle 6"/>
            <p:cNvSpPr>
              <a:spLocks noChangeArrowheads="1"/>
            </p:cNvSpPr>
            <p:nvPr/>
          </p:nvSpPr>
          <p:spPr bwMode="auto">
            <a:xfrm flipV="1">
              <a:off x="839" y="1253"/>
              <a:ext cx="4218" cy="2495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Text Box 2"/>
          <p:cNvSpPr txBox="1">
            <a:spLocks noChangeArrowheads="1"/>
          </p:cNvSpPr>
          <p:nvPr/>
        </p:nvSpPr>
        <p:spPr bwMode="auto">
          <a:xfrm>
            <a:off x="1295400" y="1052513"/>
            <a:ext cx="7315200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b="1">
                <a:latin typeface="宋体" pitchFamily="2" charset="-122"/>
              </a:rPr>
              <a:t>    </a:t>
            </a:r>
            <a:r>
              <a:rPr lang="zh-CN" altLang="en-US" b="1">
                <a:latin typeface="宋体" pitchFamily="2" charset="-122"/>
              </a:rPr>
              <a:t>为了</a:t>
            </a:r>
            <a:r>
              <a:rPr lang="zh-CN" altLang="en-US" b="1">
                <a:solidFill>
                  <a:srgbClr val="0000FF"/>
                </a:solidFill>
                <a:latin typeface="宋体" pitchFamily="2" charset="-122"/>
              </a:rPr>
              <a:t>表达倾斜部分的真实形状</a:t>
            </a:r>
            <a:r>
              <a:rPr lang="zh-CN" altLang="en-US" b="1">
                <a:latin typeface="宋体" pitchFamily="2" charset="-122"/>
              </a:rPr>
              <a:t>，可</a:t>
            </a:r>
            <a:r>
              <a:rPr lang="zh-CN" altLang="en-US" b="1">
                <a:solidFill>
                  <a:srgbClr val="0000FF"/>
                </a:solidFill>
                <a:latin typeface="宋体" pitchFamily="2" charset="-122"/>
              </a:rPr>
              <a:t>按换面法的原理</a:t>
            </a:r>
            <a:r>
              <a:rPr lang="zh-CN" altLang="en-US" b="1">
                <a:latin typeface="宋体" pitchFamily="2" charset="-122"/>
              </a:rPr>
              <a:t>，选择一个与物体倾斜部分平行，并垂直于一个基本投影面的辅助投影面，将该倾斜部分的结构形状向辅助投影面投影，这样得到的视图，称为</a:t>
            </a:r>
            <a:r>
              <a:rPr lang="zh-CN" altLang="en-US" sz="2800" b="1">
                <a:solidFill>
                  <a:srgbClr val="FF3300"/>
                </a:solidFill>
                <a:latin typeface="宋体" pitchFamily="2" charset="-122"/>
                <a:ea typeface="黑体" pitchFamily="49" charset="-122"/>
              </a:rPr>
              <a:t>斜视图</a:t>
            </a:r>
            <a:r>
              <a:rPr lang="zh-CN" altLang="en-US" b="1"/>
              <a:t> 。</a:t>
            </a:r>
          </a:p>
        </p:txBody>
      </p:sp>
      <p:grpSp>
        <p:nvGrpSpPr>
          <p:cNvPr id="320515" name="Group 3"/>
          <p:cNvGrpSpPr>
            <a:grpSpLocks/>
          </p:cNvGrpSpPr>
          <p:nvPr/>
        </p:nvGrpSpPr>
        <p:grpSpPr bwMode="auto">
          <a:xfrm>
            <a:off x="1116013" y="2565400"/>
            <a:ext cx="5181600" cy="3657600"/>
            <a:chOff x="1200" y="1680"/>
            <a:chExt cx="3264" cy="2304"/>
          </a:xfrm>
        </p:grpSpPr>
        <p:sp>
          <p:nvSpPr>
            <p:cNvPr id="36871" name="Rectangle 4"/>
            <p:cNvSpPr>
              <a:spLocks noChangeArrowheads="1"/>
            </p:cNvSpPr>
            <p:nvPr/>
          </p:nvSpPr>
          <p:spPr bwMode="auto">
            <a:xfrm>
              <a:off x="1200" y="1680"/>
              <a:ext cx="3264" cy="2304"/>
            </a:xfrm>
            <a:prstGeom prst="rect">
              <a:avLst/>
            </a:prstGeom>
            <a:solidFill>
              <a:srgbClr val="FFFDFD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pitchFamily="2" charset="-122"/>
              </a:endParaRPr>
            </a:p>
          </p:txBody>
        </p:sp>
        <p:pic>
          <p:nvPicPr>
            <p:cNvPr id="36872" name="Picture 5" descr="11-07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1824"/>
              <a:ext cx="2832" cy="2060"/>
            </a:xfrm>
            <a:prstGeom prst="rect">
              <a:avLst/>
            </a:prstGeom>
            <a:solidFill>
              <a:srgbClr val="FF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6868" name="Picture 7" descr="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033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0520" name="Rectangl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732588" y="5661025"/>
            <a:ext cx="1992312" cy="396875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FF"/>
              </a:gs>
              <a:gs pos="100000">
                <a:srgbClr val="3399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3399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  <a:flatTx/>
          </a:bodyPr>
          <a:lstStyle/>
          <a:p>
            <a:pPr algn="ctr" eaLnBrk="0" hangingPunct="0"/>
            <a:r>
              <a:rPr lang="zh-CN" altLang="en-US" sz="2000" b="1">
                <a:latin typeface="楷体_GB2312"/>
              </a:rPr>
              <a:t>动画</a:t>
            </a:r>
          </a:p>
        </p:txBody>
      </p:sp>
      <p:sp>
        <p:nvSpPr>
          <p:cNvPr id="9" name="文本占位符 1"/>
          <p:cNvSpPr txBox="1">
            <a:spLocks/>
          </p:cNvSpPr>
          <p:nvPr/>
        </p:nvSpPr>
        <p:spPr bwMode="auto">
          <a:xfrm>
            <a:off x="971550" y="115888"/>
            <a:ext cx="74882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6.1.4</a:t>
            </a: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斜视图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0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0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4" grpId="0" autoUpdateAnimBg="0"/>
      <p:bldP spid="320520" grpId="0" animBg="1"/>
      <p:bldP spid="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7" descr="2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033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0520" name="Rectangle 8"/>
          <p:cNvSpPr>
            <a:spLocks noChangeArrowheads="1"/>
          </p:cNvSpPr>
          <p:nvPr/>
        </p:nvSpPr>
        <p:spPr bwMode="auto">
          <a:xfrm>
            <a:off x="3347864" y="332656"/>
            <a:ext cx="2448272" cy="402291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FF"/>
              </a:gs>
              <a:gs pos="100000">
                <a:srgbClr val="3399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3399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  <a:flatTx/>
          </a:bodyPr>
          <a:lstStyle/>
          <a:p>
            <a:pPr algn="ctr" eaLnBrk="0" hangingPunct="0"/>
            <a:r>
              <a:rPr lang="zh-CN" altLang="en-US" sz="2000" b="1" dirty="0" smtClean="0">
                <a:latin typeface="楷体_GB2312"/>
              </a:rPr>
              <a:t>斜视图动画</a:t>
            </a:r>
            <a:endParaRPr lang="zh-CN" altLang="en-US" sz="2000" b="1" dirty="0">
              <a:latin typeface="楷体_GB2312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2755" name="ShockwaveFlash1" r:id="rId2" imgW="8280572" imgH="5111581"/>
        </mc:Choice>
        <mc:Fallback>
          <p:control name="ShockwaveFlash1" r:id="rId2" imgW="8280572" imgH="5111581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4213" y="1196975"/>
                  <a:ext cx="8280400" cy="51117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77654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1" name="Text Box 3"/>
          <p:cNvSpPr txBox="1">
            <a:spLocks noChangeArrowheads="1"/>
          </p:cNvSpPr>
          <p:nvPr/>
        </p:nvSpPr>
        <p:spPr bwMode="auto">
          <a:xfrm>
            <a:off x="827088" y="1341438"/>
            <a:ext cx="34575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r>
              <a:rPr lang="en-US" altLang="zh-CN" b="1">
                <a:latin typeface="宋体" pitchFamily="2" charset="-122"/>
              </a:rPr>
              <a:t>    </a:t>
            </a:r>
            <a:r>
              <a:rPr lang="zh-CN" altLang="en-US" b="1">
                <a:latin typeface="宋体" pitchFamily="2" charset="-122"/>
              </a:rPr>
              <a:t>斜视图的</a:t>
            </a:r>
            <a:r>
              <a:rPr lang="zh-CN" altLang="en-US" b="1">
                <a:solidFill>
                  <a:schemeClr val="accent2"/>
                </a:solidFill>
                <a:latin typeface="宋体" pitchFamily="2" charset="-122"/>
              </a:rPr>
              <a:t>配置形式</a:t>
            </a:r>
            <a:r>
              <a:rPr lang="zh-CN" altLang="en-US" b="1">
                <a:latin typeface="宋体" pitchFamily="2" charset="-122"/>
              </a:rPr>
              <a:t>、</a:t>
            </a:r>
            <a:r>
              <a:rPr lang="zh-CN" altLang="en-US" b="1">
                <a:solidFill>
                  <a:schemeClr val="accent2"/>
                </a:solidFill>
                <a:latin typeface="宋体" pitchFamily="2" charset="-122"/>
              </a:rPr>
              <a:t>标注方法</a:t>
            </a:r>
            <a:r>
              <a:rPr lang="zh-CN" altLang="en-US" b="1">
                <a:latin typeface="宋体" pitchFamily="2" charset="-122"/>
              </a:rPr>
              <a:t>和</a:t>
            </a:r>
            <a:r>
              <a:rPr lang="zh-CN" altLang="en-US" b="1">
                <a:solidFill>
                  <a:schemeClr val="accent2"/>
                </a:solidFill>
                <a:latin typeface="宋体" pitchFamily="2" charset="-122"/>
              </a:rPr>
              <a:t>断裂边界</a:t>
            </a:r>
            <a:r>
              <a:rPr lang="zh-CN" altLang="en-US" b="1">
                <a:latin typeface="宋体" pitchFamily="2" charset="-122"/>
              </a:rPr>
              <a:t>的画法，与局部视图基本相同；</a:t>
            </a:r>
          </a:p>
        </p:txBody>
      </p:sp>
      <p:sp>
        <p:nvSpPr>
          <p:cNvPr id="319492" name="Text Box 4"/>
          <p:cNvSpPr txBox="1">
            <a:spLocks noChangeArrowheads="1"/>
          </p:cNvSpPr>
          <p:nvPr/>
        </p:nvSpPr>
        <p:spPr bwMode="auto">
          <a:xfrm>
            <a:off x="827088" y="2997200"/>
            <a:ext cx="3440112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r>
              <a:rPr lang="en-US" altLang="zh-CN" b="1">
                <a:latin typeface="宋体" pitchFamily="2" charset="-122"/>
              </a:rPr>
              <a:t>    </a:t>
            </a:r>
            <a:r>
              <a:rPr lang="zh-CN" altLang="en-US" b="1">
                <a:latin typeface="宋体" pitchFamily="2" charset="-122"/>
              </a:rPr>
              <a:t>画</a:t>
            </a:r>
            <a:r>
              <a:rPr lang="zh-CN" altLang="en-US" b="1">
                <a:solidFill>
                  <a:schemeClr val="accent2"/>
                </a:solidFill>
                <a:latin typeface="宋体" pitchFamily="2" charset="-122"/>
              </a:rPr>
              <a:t>箭头</a:t>
            </a:r>
            <a:r>
              <a:rPr lang="zh-CN" altLang="en-US" b="1">
                <a:latin typeface="宋体" pitchFamily="2" charset="-122"/>
              </a:rPr>
              <a:t>时，一定要</a:t>
            </a:r>
            <a:r>
              <a:rPr lang="zh-CN" altLang="en-US" b="1">
                <a:solidFill>
                  <a:schemeClr val="accent2"/>
                </a:solidFill>
                <a:latin typeface="宋体" pitchFamily="2" charset="-122"/>
              </a:rPr>
              <a:t>垂直于</a:t>
            </a:r>
            <a:r>
              <a:rPr lang="zh-CN" altLang="en-US" b="1">
                <a:latin typeface="宋体" pitchFamily="2" charset="-122"/>
              </a:rPr>
              <a:t>被表达的倾斜部分，且字母要</a:t>
            </a:r>
            <a:r>
              <a:rPr lang="zh-CN" altLang="en-US" b="1">
                <a:solidFill>
                  <a:schemeClr val="accent2"/>
                </a:solidFill>
                <a:latin typeface="宋体" pitchFamily="2" charset="-122"/>
              </a:rPr>
              <a:t>水平位置书写</a:t>
            </a:r>
            <a:r>
              <a:rPr lang="zh-CN" altLang="en-US" b="1">
                <a:latin typeface="宋体" pitchFamily="2" charset="-122"/>
              </a:rPr>
              <a:t>；</a:t>
            </a:r>
            <a:endParaRPr lang="zh-CN" altLang="en-US" b="1"/>
          </a:p>
        </p:txBody>
      </p:sp>
      <p:sp>
        <p:nvSpPr>
          <p:cNvPr id="319493" name="Text Box 5"/>
          <p:cNvSpPr txBox="1">
            <a:spLocks noChangeArrowheads="1"/>
          </p:cNvSpPr>
          <p:nvPr/>
        </p:nvSpPr>
        <p:spPr bwMode="auto">
          <a:xfrm>
            <a:off x="827088" y="4697413"/>
            <a:ext cx="32877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r>
              <a:rPr lang="en-US" altLang="zh-CN" b="1">
                <a:latin typeface="宋体" pitchFamily="2" charset="-122"/>
              </a:rPr>
              <a:t>    </a:t>
            </a:r>
            <a:r>
              <a:rPr lang="zh-CN" altLang="en-US" b="1">
                <a:latin typeface="宋体" pitchFamily="2" charset="-122"/>
              </a:rPr>
              <a:t>斜视图上方中间位置注出图形的名称</a:t>
            </a:r>
            <a:r>
              <a:rPr lang="zh-CN" altLang="en-US" b="1"/>
              <a:t>“</a:t>
            </a:r>
            <a:r>
              <a:rPr lang="en-US" altLang="zh-CN" b="1">
                <a:solidFill>
                  <a:schemeClr val="accent2"/>
                </a:solidFill>
                <a:latin typeface="宋体" pitchFamily="2" charset="-122"/>
              </a:rPr>
              <a:t>X</a:t>
            </a:r>
            <a:r>
              <a:rPr lang="en-US" altLang="zh-CN" b="1"/>
              <a:t>”</a:t>
            </a:r>
            <a:r>
              <a:rPr lang="zh-CN" altLang="en-US" b="1">
                <a:latin typeface="宋体" pitchFamily="2" charset="-122"/>
              </a:rPr>
              <a:t>，也要</a:t>
            </a:r>
            <a:r>
              <a:rPr lang="zh-CN" altLang="en-US" b="1">
                <a:solidFill>
                  <a:schemeClr val="accent2"/>
                </a:solidFill>
                <a:latin typeface="宋体" pitchFamily="2" charset="-122"/>
              </a:rPr>
              <a:t>水平书写</a:t>
            </a:r>
            <a:r>
              <a:rPr lang="zh-CN" altLang="en-US" b="1">
                <a:latin typeface="宋体" pitchFamily="2" charset="-122"/>
              </a:rPr>
              <a:t>。</a:t>
            </a:r>
            <a:endParaRPr lang="zh-CN" altLang="en-US" b="1"/>
          </a:p>
        </p:txBody>
      </p:sp>
      <p:sp>
        <p:nvSpPr>
          <p:cNvPr id="37893" name="Rectangle 17"/>
          <p:cNvSpPr>
            <a:spLocks noChangeArrowheads="1"/>
          </p:cNvSpPr>
          <p:nvPr/>
        </p:nvSpPr>
        <p:spPr bwMode="auto">
          <a:xfrm flipV="1">
            <a:off x="4427538" y="1924050"/>
            <a:ext cx="4176712" cy="367188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graphicFrame>
        <p:nvGraphicFramePr>
          <p:cNvPr id="37894" name="Object 16"/>
          <p:cNvGraphicFramePr>
            <a:graphicFrameLocks noChangeAspect="1"/>
          </p:cNvGraphicFramePr>
          <p:nvPr/>
        </p:nvGraphicFramePr>
        <p:xfrm>
          <a:off x="4921250" y="1995488"/>
          <a:ext cx="3467100" cy="319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7" name="位图图像" r:id="rId3" imgW="3467584" imgH="3191320" progId="Paint.Picture">
                  <p:embed/>
                </p:oleObj>
              </mc:Choice>
              <mc:Fallback>
                <p:oleObj name="位图图像" r:id="rId3" imgW="3467584" imgH="3191320" progId="Paint.Picture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0" y="1995488"/>
                        <a:ext cx="3467100" cy="319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9501" name="Line 13"/>
          <p:cNvSpPr>
            <a:spLocks noChangeShapeType="1"/>
          </p:cNvSpPr>
          <p:nvPr/>
        </p:nvSpPr>
        <p:spPr bwMode="auto">
          <a:xfrm flipV="1">
            <a:off x="2627313" y="2212975"/>
            <a:ext cx="4465637" cy="855663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9502" name="Line 14"/>
          <p:cNvSpPr>
            <a:spLocks noChangeShapeType="1"/>
          </p:cNvSpPr>
          <p:nvPr/>
        </p:nvSpPr>
        <p:spPr bwMode="auto">
          <a:xfrm flipV="1">
            <a:off x="3563938" y="3076575"/>
            <a:ext cx="3960812" cy="25130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37897" name="Picture 7" descr="2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033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8" name="文本占位符 1"/>
          <p:cNvSpPr txBox="1">
            <a:spLocks/>
          </p:cNvSpPr>
          <p:nvPr/>
        </p:nvSpPr>
        <p:spPr bwMode="auto">
          <a:xfrm>
            <a:off x="971550" y="115888"/>
            <a:ext cx="74882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6.1.4</a:t>
            </a: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斜视图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1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1" grpId="0" autoUpdateAnimBg="0"/>
      <p:bldP spid="319492" grpId="0" autoUpdateAnimBg="0"/>
      <p:bldP spid="319493" grpId="0" autoUpdateAnimBg="0"/>
      <p:bldP spid="37893" grpId="0" animBg="1"/>
      <p:bldP spid="319501" grpId="0" animBg="1"/>
      <p:bldP spid="31950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Text Box 2"/>
          <p:cNvSpPr txBox="1">
            <a:spLocks noChangeArrowheads="1"/>
          </p:cNvSpPr>
          <p:nvPr/>
        </p:nvSpPr>
        <p:spPr bwMode="auto">
          <a:xfrm>
            <a:off x="827088" y="685800"/>
            <a:ext cx="3457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r>
              <a:rPr lang="en-US" altLang="zh-CN" b="1">
                <a:latin typeface="宋体" pitchFamily="2" charset="-122"/>
              </a:rPr>
              <a:t>    </a:t>
            </a:r>
            <a:r>
              <a:rPr lang="zh-CN" altLang="en-US" b="1">
                <a:latin typeface="宋体" pitchFamily="2" charset="-122"/>
              </a:rPr>
              <a:t>斜视图必要时允许将斜视图旋转配置。  </a:t>
            </a:r>
          </a:p>
        </p:txBody>
      </p:sp>
      <p:sp>
        <p:nvSpPr>
          <p:cNvPr id="361475" name="Text Box 3"/>
          <p:cNvSpPr txBox="1">
            <a:spLocks noChangeArrowheads="1"/>
          </p:cNvSpPr>
          <p:nvPr/>
        </p:nvSpPr>
        <p:spPr bwMode="auto">
          <a:xfrm>
            <a:off x="755650" y="2806700"/>
            <a:ext cx="3440113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r>
              <a:rPr lang="en-US" altLang="zh-CN" b="1">
                <a:latin typeface="宋体" pitchFamily="2" charset="-122"/>
              </a:rPr>
              <a:t>    </a:t>
            </a:r>
            <a:r>
              <a:rPr lang="zh-CN" altLang="en-US" b="1">
                <a:latin typeface="宋体" pitchFamily="2" charset="-122"/>
              </a:rPr>
              <a:t>旋转符号是半径为字高的半圆弧，箭头指向要与实际图形旋转方向一致，且箭头靠近字母。</a:t>
            </a:r>
            <a:endParaRPr lang="zh-CN" altLang="en-US" b="1"/>
          </a:p>
        </p:txBody>
      </p:sp>
      <p:sp>
        <p:nvSpPr>
          <p:cNvPr id="361477" name="Text Box 5"/>
          <p:cNvSpPr txBox="1">
            <a:spLocks noChangeArrowheads="1"/>
          </p:cNvSpPr>
          <p:nvPr/>
        </p:nvSpPr>
        <p:spPr bwMode="auto">
          <a:xfrm>
            <a:off x="827088" y="1700213"/>
            <a:ext cx="3287712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r>
              <a:rPr lang="en-US" altLang="zh-CN" b="1">
                <a:latin typeface="宋体" pitchFamily="2" charset="-122"/>
              </a:rPr>
              <a:t>    </a:t>
            </a:r>
            <a:r>
              <a:rPr lang="zh-CN" altLang="en-US" b="1">
                <a:latin typeface="宋体" pitchFamily="2" charset="-122"/>
              </a:rPr>
              <a:t>若将图形旋转，应加注</a:t>
            </a:r>
            <a:r>
              <a:rPr lang="zh-CN" altLang="en-US" b="1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旋转符号</a:t>
            </a:r>
            <a:r>
              <a:rPr lang="zh-CN" altLang="en-US" b="1">
                <a:latin typeface="宋体" pitchFamily="2" charset="-122"/>
              </a:rPr>
              <a:t>。</a:t>
            </a:r>
            <a:endParaRPr lang="zh-CN" altLang="en-US" b="1"/>
          </a:p>
        </p:txBody>
      </p:sp>
      <p:sp>
        <p:nvSpPr>
          <p:cNvPr id="38917" name="Rectangle 6"/>
          <p:cNvSpPr>
            <a:spLocks noChangeArrowheads="1"/>
          </p:cNvSpPr>
          <p:nvPr/>
        </p:nvSpPr>
        <p:spPr bwMode="auto">
          <a:xfrm flipV="1">
            <a:off x="4427538" y="620713"/>
            <a:ext cx="4176712" cy="554513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graphicFrame>
        <p:nvGraphicFramePr>
          <p:cNvPr id="38918" name="Object 7"/>
          <p:cNvGraphicFramePr>
            <a:graphicFrameLocks noChangeAspect="1"/>
          </p:cNvGraphicFramePr>
          <p:nvPr/>
        </p:nvGraphicFramePr>
        <p:xfrm>
          <a:off x="4921250" y="692150"/>
          <a:ext cx="3467100" cy="319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7" name="位图图像" r:id="rId3" imgW="3467584" imgH="3191320" progId="Paint.Picture">
                  <p:embed/>
                </p:oleObj>
              </mc:Choice>
              <mc:Fallback>
                <p:oleObj name="位图图像" r:id="rId3" imgW="3467584" imgH="3191320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0" y="692150"/>
                        <a:ext cx="3467100" cy="319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1482" name="Object 10"/>
          <p:cNvGraphicFramePr>
            <a:graphicFrameLocks noChangeAspect="1"/>
          </p:cNvGraphicFramePr>
          <p:nvPr/>
        </p:nvGraphicFramePr>
        <p:xfrm>
          <a:off x="5076825" y="4149725"/>
          <a:ext cx="3024188" cy="169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8" name="位图图像" r:id="rId5" imgW="3095238" imgH="1733333" progId="Paint.Picture">
                  <p:embed/>
                </p:oleObj>
              </mc:Choice>
              <mc:Fallback>
                <p:oleObj name="位图图像" r:id="rId5" imgW="3095238" imgH="1733333" progId="Paint.Picture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4149725"/>
                        <a:ext cx="3024188" cy="169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1483" name="Line 11"/>
          <p:cNvSpPr>
            <a:spLocks noChangeShapeType="1"/>
          </p:cNvSpPr>
          <p:nvPr/>
        </p:nvSpPr>
        <p:spPr bwMode="auto">
          <a:xfrm>
            <a:off x="3276600" y="2276475"/>
            <a:ext cx="2303463" cy="18732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1484" name="Line 12"/>
          <p:cNvSpPr>
            <a:spLocks noChangeShapeType="1"/>
          </p:cNvSpPr>
          <p:nvPr/>
        </p:nvSpPr>
        <p:spPr bwMode="auto">
          <a:xfrm flipV="1">
            <a:off x="3995738" y="4437063"/>
            <a:ext cx="3529012" cy="12239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1485" name="Text Box 13"/>
          <p:cNvSpPr txBox="1">
            <a:spLocks noChangeArrowheads="1"/>
          </p:cNvSpPr>
          <p:nvPr/>
        </p:nvSpPr>
        <p:spPr bwMode="auto">
          <a:xfrm>
            <a:off x="684213" y="4978400"/>
            <a:ext cx="34401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r>
              <a:rPr lang="en-US" altLang="zh-CN" b="1">
                <a:latin typeface="宋体" pitchFamily="2" charset="-122"/>
              </a:rPr>
              <a:t>    </a:t>
            </a:r>
            <a:r>
              <a:rPr lang="zh-CN" altLang="en-US" b="1">
                <a:latin typeface="宋体" pitchFamily="2" charset="-122"/>
              </a:rPr>
              <a:t>当需要标注出图形旋转角度大小时，可将角度注写在字母后。</a:t>
            </a:r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1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1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6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1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61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61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1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4" grpId="0" autoUpdateAnimBg="0"/>
      <p:bldP spid="361475" grpId="0" autoUpdateAnimBg="0"/>
      <p:bldP spid="361477" grpId="0" autoUpdateAnimBg="0"/>
      <p:bldP spid="361483" grpId="0" animBg="1"/>
      <p:bldP spid="361484" grpId="0" animBg="1"/>
      <p:bldP spid="36148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 bwMode="auto">
          <a:xfrm>
            <a:off x="1016000" y="333375"/>
            <a:ext cx="7488238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buFontTx/>
              <a:buNone/>
            </a:pPr>
            <a:r>
              <a:rPr lang="zh-CN" altLang="en-US" sz="3600" b="1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概        述</a:t>
            </a:r>
          </a:p>
        </p:txBody>
      </p:sp>
      <p:pic>
        <p:nvPicPr>
          <p:cNvPr id="25603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23925" y="1484313"/>
            <a:ext cx="7631113" cy="295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sz="3200" dirty="0" smtClean="0"/>
              <a:t>    </a:t>
            </a:r>
            <a:r>
              <a:rPr lang="zh-CN" altLang="en-US" sz="3200" dirty="0" smtClean="0"/>
              <a:t>机件的结构形状各种各样，很多机件的结构复杂而且不规则，如果只用前面所介绍的三视图，很难把它们的内外结构形状准确、完整、清晰地表达出来。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900113" y="4543425"/>
            <a:ext cx="7631112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sz="3200" dirty="0" smtClean="0"/>
              <a:t>    </a:t>
            </a:r>
            <a:r>
              <a:rPr lang="zh-CN" altLang="en-US" sz="3200" dirty="0" smtClean="0"/>
              <a:t>本章将介绍</a:t>
            </a:r>
            <a:r>
              <a:rPr lang="zh-CN" altLang="en-US" sz="3200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视图</a:t>
            </a:r>
            <a:r>
              <a:rPr lang="zh-CN" altLang="en-US" sz="3200" dirty="0" smtClean="0"/>
              <a:t>、</a:t>
            </a:r>
            <a:r>
              <a:rPr lang="zh-CN" altLang="en-US" sz="3200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剖视图</a:t>
            </a:r>
            <a:r>
              <a:rPr lang="zh-CN" altLang="en-US" sz="3200" dirty="0" smtClean="0"/>
              <a:t>、</a:t>
            </a:r>
            <a:r>
              <a:rPr lang="zh-CN" altLang="en-US" sz="3200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断面图</a:t>
            </a:r>
            <a:r>
              <a:rPr lang="zh-CN" altLang="en-US" sz="3200" dirty="0" smtClean="0"/>
              <a:t>、</a:t>
            </a:r>
            <a:r>
              <a:rPr lang="zh-CN" altLang="en-US" sz="3200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局部放大图</a:t>
            </a:r>
            <a:r>
              <a:rPr lang="zh-CN" altLang="en-US" sz="3200" dirty="0" smtClean="0"/>
              <a:t>以及其他</a:t>
            </a:r>
            <a:r>
              <a:rPr lang="zh-CN" altLang="en-US" sz="3200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规定画法</a:t>
            </a:r>
            <a:r>
              <a:rPr lang="zh-CN" altLang="en-US" sz="3200" dirty="0" smtClean="0"/>
              <a:t>和</a:t>
            </a:r>
            <a:r>
              <a:rPr lang="zh-CN" altLang="en-US" sz="3200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简化画法</a:t>
            </a:r>
            <a:r>
              <a:rPr lang="zh-CN" altLang="en-US" sz="3200" dirty="0" smtClean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build="p"/>
      <p:bldP spid="6" grpId="0" autoUpdateAnimBg="0"/>
      <p:bldP spid="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4"/>
          <p:cNvSpPr>
            <a:spLocks noChangeArrowheads="1"/>
          </p:cNvSpPr>
          <p:nvPr/>
        </p:nvSpPr>
        <p:spPr bwMode="auto">
          <a:xfrm>
            <a:off x="755650" y="1628775"/>
            <a:ext cx="7200900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3600" b="1" dirty="0">
                <a:solidFill>
                  <a:srgbClr val="FFFF66"/>
                </a:solidFill>
                <a:latin typeface="楷体_GB2312"/>
              </a:rPr>
              <a:t>第一次课作业：</a:t>
            </a:r>
            <a:endParaRPr lang="en-US" altLang="zh-CN" sz="3600" b="1" dirty="0">
              <a:solidFill>
                <a:srgbClr val="FFFF66"/>
              </a:solidFill>
              <a:latin typeface="楷体_GB2312"/>
            </a:endParaRPr>
          </a:p>
          <a:p>
            <a:r>
              <a:rPr lang="zh-CN" altLang="en-US" sz="3200" b="1" dirty="0" smtClean="0">
                <a:solidFill>
                  <a:srgbClr val="FFFF66"/>
                </a:solidFill>
                <a:latin typeface="楷体_GB2312"/>
              </a:rPr>
              <a:t>（视图，剖视图</a:t>
            </a:r>
            <a:r>
              <a:rPr lang="en-US" altLang="zh-CN" sz="3200" b="1" dirty="0" smtClean="0">
                <a:solidFill>
                  <a:srgbClr val="FFFF66"/>
                </a:solidFill>
                <a:latin typeface="楷体_GB2312"/>
              </a:rPr>
              <a:t>1</a:t>
            </a:r>
            <a:r>
              <a:rPr lang="zh-CN" altLang="en-US" sz="3200" b="1" dirty="0" smtClean="0">
                <a:solidFill>
                  <a:srgbClr val="FFFF66"/>
                </a:solidFill>
                <a:latin typeface="楷体_GB2312"/>
              </a:rPr>
              <a:t>，全剖视图）</a:t>
            </a:r>
            <a:endParaRPr lang="zh-CN" altLang="en-US" sz="3200" b="1" dirty="0">
              <a:solidFill>
                <a:srgbClr val="FFFF66"/>
              </a:solidFill>
              <a:latin typeface="楷体_GB2312"/>
            </a:endParaRPr>
          </a:p>
        </p:txBody>
      </p:sp>
      <p:sp>
        <p:nvSpPr>
          <p:cNvPr id="167939" name="Rectangle 5"/>
          <p:cNvSpPr>
            <a:spLocks noChangeArrowheads="1"/>
          </p:cNvSpPr>
          <p:nvPr/>
        </p:nvSpPr>
        <p:spPr bwMode="auto">
          <a:xfrm>
            <a:off x="1619210" y="2997091"/>
            <a:ext cx="22733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P30</a:t>
            </a:r>
            <a:r>
              <a:rPr lang="zh-CN" altLang="en-US" sz="3600" b="1" dirty="0">
                <a:solidFill>
                  <a:srgbClr val="0000FF"/>
                </a:solidFill>
                <a:latin typeface="楷体_GB2312"/>
              </a:rPr>
              <a:t>：</a:t>
            </a:r>
            <a:r>
              <a:rPr lang="en-US" altLang="zh-CN" sz="3600" b="1" dirty="0">
                <a:solidFill>
                  <a:srgbClr val="0000FF"/>
                </a:solidFill>
                <a:latin typeface="楷体_GB2312"/>
              </a:rPr>
              <a:t>1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～</a:t>
            </a:r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4</a:t>
            </a:r>
            <a:endParaRPr lang="en-US" altLang="zh-CN" sz="3600" b="1" dirty="0">
              <a:solidFill>
                <a:srgbClr val="0000FF"/>
              </a:solidFill>
              <a:latin typeface="楷体_GB2312"/>
            </a:endParaRPr>
          </a:p>
        </p:txBody>
      </p:sp>
      <p:pic>
        <p:nvPicPr>
          <p:cNvPr id="167940" name="Picture 2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5095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7941" name="文本占位符 1"/>
          <p:cNvSpPr txBox="1">
            <a:spLocks/>
          </p:cNvSpPr>
          <p:nvPr/>
        </p:nvSpPr>
        <p:spPr bwMode="auto">
          <a:xfrm>
            <a:off x="1335088" y="260350"/>
            <a:ext cx="31686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作　　业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48590" y="3643422"/>
            <a:ext cx="22733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P31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：</a:t>
            </a:r>
            <a:r>
              <a:rPr lang="en-US" altLang="zh-CN" sz="3600" b="1" dirty="0">
                <a:solidFill>
                  <a:srgbClr val="0000FF"/>
                </a:solidFill>
                <a:latin typeface="楷体_GB2312"/>
              </a:rPr>
              <a:t>1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～</a:t>
            </a:r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6</a:t>
            </a:r>
            <a:endParaRPr lang="en-US" altLang="zh-CN" sz="3600" b="1" dirty="0">
              <a:solidFill>
                <a:srgbClr val="0000FF"/>
              </a:solidFill>
              <a:latin typeface="楷体_GB231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637256" y="4294837"/>
            <a:ext cx="20425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P32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：</a:t>
            </a:r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2,3</a:t>
            </a:r>
            <a:endParaRPr lang="en-US" altLang="zh-CN" sz="3600" b="1" dirty="0">
              <a:solidFill>
                <a:srgbClr val="0000FF"/>
              </a:solidFill>
              <a:latin typeface="楷体_GB231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65358" y="4870901"/>
            <a:ext cx="20425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P33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：</a:t>
            </a:r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2,3</a:t>
            </a:r>
            <a:endParaRPr lang="en-US" altLang="zh-CN" sz="3600" b="1" dirty="0">
              <a:solidFill>
                <a:srgbClr val="0000FF"/>
              </a:solidFill>
              <a:latin typeface="楷体_GB231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2" name="文本占位符 1"/>
          <p:cNvSpPr txBox="1">
            <a:spLocks/>
          </p:cNvSpPr>
          <p:nvPr/>
        </p:nvSpPr>
        <p:spPr bwMode="auto">
          <a:xfrm>
            <a:off x="1016000" y="333375"/>
            <a:ext cx="7488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zh-CN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6.1</a:t>
            </a: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视   图</a:t>
            </a:r>
          </a:p>
        </p:txBody>
      </p:sp>
      <p:pic>
        <p:nvPicPr>
          <p:cNvPr id="26627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154113" y="1412875"/>
            <a:ext cx="7450137" cy="8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zh-CN" altLang="en-US" dirty="0" smtClean="0"/>
              <a:t>    </a:t>
            </a:r>
            <a:r>
              <a:rPr lang="zh-CN" altLang="en-US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视图</a:t>
            </a:r>
            <a:r>
              <a:rPr lang="zh-CN" altLang="en-US" dirty="0" smtClean="0"/>
              <a:t>主要用于表达物体可见的</a:t>
            </a:r>
            <a:r>
              <a:rPr lang="zh-CN" altLang="en-US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外部</a:t>
            </a:r>
            <a:r>
              <a:rPr lang="zh-CN" altLang="en-US" dirty="0" smtClean="0"/>
              <a:t>结构和形状。 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619250" y="4564063"/>
            <a:ext cx="2400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r>
              <a:rPr lang="zh-CN" altLang="en-US" sz="3200" b="1">
                <a:latin typeface="宋体" pitchFamily="2" charset="-122"/>
              </a:rPr>
              <a:t>视图的种类</a:t>
            </a:r>
            <a:endParaRPr lang="zh-CN" altLang="en-US" sz="2800" b="1"/>
          </a:p>
        </p:txBody>
      </p:sp>
      <p:sp>
        <p:nvSpPr>
          <p:cNvPr id="16" name="AutoShape 12"/>
          <p:cNvSpPr>
            <a:spLocks/>
          </p:cNvSpPr>
          <p:nvPr/>
        </p:nvSpPr>
        <p:spPr bwMode="auto">
          <a:xfrm>
            <a:off x="3924300" y="3703638"/>
            <a:ext cx="288925" cy="2447925"/>
          </a:xfrm>
          <a:prstGeom prst="leftBrace">
            <a:avLst>
              <a:gd name="adj1" fmla="val 70604"/>
              <a:gd name="adj2" fmla="val 50000"/>
            </a:avLst>
          </a:prstGeom>
          <a:noFill/>
          <a:ln w="381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4427538" y="3630613"/>
            <a:ext cx="2089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  <a:latin typeface="宋体" pitchFamily="2" charset="-122"/>
              </a:rPr>
              <a:t>基本视图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4427538" y="4999038"/>
            <a:ext cx="172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  <a:latin typeface="宋体" pitchFamily="2" charset="-122"/>
              </a:rPr>
              <a:t>局部视图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4427538" y="5646738"/>
            <a:ext cx="2089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  <a:latin typeface="宋体" pitchFamily="2" charset="-122"/>
              </a:rPr>
              <a:t>斜 视 图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4427538" y="4351338"/>
            <a:ext cx="2089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  <a:latin typeface="宋体" pitchFamily="2" charset="-122"/>
              </a:rPr>
              <a:t>向视图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1116013" y="2351088"/>
            <a:ext cx="7450137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zh-CN" altLang="en-US" dirty="0" smtClean="0"/>
              <a:t>    视图中</a:t>
            </a:r>
            <a:r>
              <a:rPr lang="zh-CN" altLang="en-US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一般只画</a:t>
            </a:r>
            <a:r>
              <a:rPr lang="zh-CN" altLang="en-US" dirty="0" smtClean="0"/>
              <a:t>出机件的</a:t>
            </a:r>
            <a:r>
              <a:rPr lang="zh-CN" altLang="en-US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可见轮廓</a:t>
            </a:r>
            <a:r>
              <a:rPr lang="zh-CN" altLang="en-US" dirty="0" smtClean="0"/>
              <a:t>（用粗实线表示），必要时画出其不可见轮廓（用细虚线表示）。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2" grpId="1"/>
      <p:bldP spid="14" grpId="0" build="p" autoUpdateAnimBg="0"/>
      <p:bldP spid="15" grpId="0" build="p" autoUpdateAnimBg="0"/>
      <p:bldP spid="16" grpId="0" animBg="1"/>
      <p:bldP spid="17" grpId="0" build="p" autoUpdateAnimBg="0"/>
      <p:bldP spid="18" grpId="0" build="p" autoUpdateAnimBg="0"/>
      <p:bldP spid="19" grpId="0" build="p" autoUpdateAnimBg="0"/>
      <p:bldP spid="20" grpId="0" build="p" autoUpdateAnimBg="0"/>
      <p:bldP spid="2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文本占位符 1"/>
          <p:cNvSpPr>
            <a:spLocks noGrp="1"/>
          </p:cNvSpPr>
          <p:nvPr>
            <p:ph type="body" sz="quarter" idx="4294967295"/>
          </p:nvPr>
        </p:nvSpPr>
        <p:spPr bwMode="auto">
          <a:xfrm>
            <a:off x="971550" y="260350"/>
            <a:ext cx="7488238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CN" sz="3600" b="1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6.1.1</a:t>
            </a:r>
            <a:r>
              <a:rPr lang="zh-CN" altLang="en-US" sz="3600" b="1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基本视图</a:t>
            </a:r>
          </a:p>
        </p:txBody>
      </p:sp>
      <p:pic>
        <p:nvPicPr>
          <p:cNvPr id="27651" name="Picture 3" descr="26"/>
          <p:cNvPicPr>
            <a:picLocks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538788" y="1439863"/>
            <a:ext cx="3200400" cy="215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pPr>
              <a:lnSpc>
                <a:spcPct val="125000"/>
              </a:lnSpc>
              <a:defRPr/>
            </a:pPr>
            <a:r>
              <a:rPr lang="en-US" altLang="zh-CN" dirty="0" smtClean="0"/>
              <a:t>    </a:t>
            </a:r>
            <a:r>
              <a:rPr lang="zh-CN" altLang="en-US" dirty="0" smtClean="0"/>
              <a:t>用正六面体的六个面作为六个投影面，称为</a:t>
            </a:r>
            <a:r>
              <a:rPr lang="zh-CN" altLang="en-US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基本投影面</a:t>
            </a:r>
            <a:r>
              <a:rPr lang="zh-CN" altLang="en-US" dirty="0" smtClean="0"/>
              <a:t>。</a:t>
            </a:r>
          </a:p>
        </p:txBody>
      </p: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827088" y="1844675"/>
            <a:ext cx="4465637" cy="4105275"/>
            <a:chOff x="521" y="1162"/>
            <a:chExt cx="2813" cy="2586"/>
          </a:xfrm>
        </p:grpSpPr>
        <p:sp>
          <p:nvSpPr>
            <p:cNvPr id="27655" name="Rectangle 20"/>
            <p:cNvSpPr>
              <a:spLocks noChangeArrowheads="1"/>
            </p:cNvSpPr>
            <p:nvPr/>
          </p:nvSpPr>
          <p:spPr bwMode="auto">
            <a:xfrm flipV="1">
              <a:off x="521" y="1162"/>
              <a:ext cx="2813" cy="258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pitchFamily="2" charset="-122"/>
              </a:endParaRPr>
            </a:p>
          </p:txBody>
        </p:sp>
        <p:grpSp>
          <p:nvGrpSpPr>
            <p:cNvPr id="27656" name="Group 5"/>
            <p:cNvGrpSpPr>
              <a:grpSpLocks/>
            </p:cNvGrpSpPr>
            <p:nvPr/>
          </p:nvGrpSpPr>
          <p:grpSpPr bwMode="auto">
            <a:xfrm>
              <a:off x="703" y="1434"/>
              <a:ext cx="2448" cy="2064"/>
              <a:chOff x="816" y="1872"/>
              <a:chExt cx="2400" cy="1776"/>
            </a:xfrm>
          </p:grpSpPr>
          <p:sp>
            <p:nvSpPr>
              <p:cNvPr id="27657" name="Line 6"/>
              <p:cNvSpPr>
                <a:spLocks noChangeShapeType="1"/>
              </p:cNvSpPr>
              <p:nvPr/>
            </p:nvSpPr>
            <p:spPr bwMode="auto">
              <a:xfrm>
                <a:off x="816" y="3365"/>
                <a:ext cx="488" cy="28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58" name="Line 7"/>
              <p:cNvSpPr>
                <a:spLocks noChangeShapeType="1"/>
              </p:cNvSpPr>
              <p:nvPr/>
            </p:nvSpPr>
            <p:spPr bwMode="auto">
              <a:xfrm>
                <a:off x="2728" y="3365"/>
                <a:ext cx="488" cy="28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59" name="Line 8"/>
              <p:cNvSpPr>
                <a:spLocks noChangeShapeType="1"/>
              </p:cNvSpPr>
              <p:nvPr/>
            </p:nvSpPr>
            <p:spPr bwMode="auto">
              <a:xfrm>
                <a:off x="816" y="1872"/>
                <a:ext cx="488" cy="28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0" name="Line 9"/>
              <p:cNvSpPr>
                <a:spLocks noChangeShapeType="1"/>
              </p:cNvSpPr>
              <p:nvPr/>
            </p:nvSpPr>
            <p:spPr bwMode="auto">
              <a:xfrm>
                <a:off x="2728" y="1872"/>
                <a:ext cx="488" cy="28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1" name="Line 10"/>
              <p:cNvSpPr>
                <a:spLocks noChangeShapeType="1"/>
              </p:cNvSpPr>
              <p:nvPr/>
            </p:nvSpPr>
            <p:spPr bwMode="auto">
              <a:xfrm>
                <a:off x="1304" y="3648"/>
                <a:ext cx="19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2" name="Line 11"/>
              <p:cNvSpPr>
                <a:spLocks noChangeShapeType="1"/>
              </p:cNvSpPr>
              <p:nvPr/>
            </p:nvSpPr>
            <p:spPr bwMode="auto">
              <a:xfrm>
                <a:off x="816" y="3365"/>
                <a:ext cx="19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3" name="Line 12"/>
              <p:cNvSpPr>
                <a:spLocks noChangeShapeType="1"/>
              </p:cNvSpPr>
              <p:nvPr/>
            </p:nvSpPr>
            <p:spPr bwMode="auto">
              <a:xfrm>
                <a:off x="1304" y="2155"/>
                <a:ext cx="19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4" name="Line 13"/>
              <p:cNvSpPr>
                <a:spLocks noChangeShapeType="1"/>
              </p:cNvSpPr>
              <p:nvPr/>
            </p:nvSpPr>
            <p:spPr bwMode="auto">
              <a:xfrm>
                <a:off x="816" y="1872"/>
                <a:ext cx="19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5" name="Line 14"/>
              <p:cNvSpPr>
                <a:spLocks noChangeShapeType="1"/>
              </p:cNvSpPr>
              <p:nvPr/>
            </p:nvSpPr>
            <p:spPr bwMode="auto">
              <a:xfrm>
                <a:off x="3216" y="2155"/>
                <a:ext cx="0" cy="149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6" name="Line 15"/>
              <p:cNvSpPr>
                <a:spLocks noChangeShapeType="1"/>
              </p:cNvSpPr>
              <p:nvPr/>
            </p:nvSpPr>
            <p:spPr bwMode="auto">
              <a:xfrm>
                <a:off x="816" y="1872"/>
                <a:ext cx="0" cy="149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7" name="Line 16"/>
              <p:cNvSpPr>
                <a:spLocks noChangeShapeType="1"/>
              </p:cNvSpPr>
              <p:nvPr/>
            </p:nvSpPr>
            <p:spPr bwMode="auto">
              <a:xfrm>
                <a:off x="1304" y="2155"/>
                <a:ext cx="0" cy="149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8" name="Line 17"/>
              <p:cNvSpPr>
                <a:spLocks noChangeShapeType="1"/>
              </p:cNvSpPr>
              <p:nvPr/>
            </p:nvSpPr>
            <p:spPr bwMode="auto">
              <a:xfrm>
                <a:off x="2728" y="1872"/>
                <a:ext cx="0" cy="149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aphicFrame>
            <p:nvGraphicFramePr>
              <p:cNvPr id="27669" name="Object 18"/>
              <p:cNvGraphicFramePr>
                <a:graphicFrameLocks noChangeAspect="1"/>
              </p:cNvGraphicFramePr>
              <p:nvPr/>
            </p:nvGraphicFramePr>
            <p:xfrm>
              <a:off x="1589" y="2437"/>
              <a:ext cx="1133" cy="73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728" name="Image" r:id="rId4" imgW="2122132" imgH="1385104" progId="Photoshop.Image.4">
                      <p:embed/>
                    </p:oleObj>
                  </mc:Choice>
                  <mc:Fallback>
                    <p:oleObj name="Image" r:id="rId4" imgW="2122132" imgH="1385104" progId="Photoshop.Image.4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clrChange>
                              <a:clrFrom>
                                <a:srgbClr val="FFFFFF"/>
                              </a:clrFrom>
                              <a:clrTo>
                                <a:srgbClr val="FFFFFF">
                                  <a:alpha val="0"/>
                                </a:srgbClr>
                              </a:clrTo>
                            </a:clrChang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89" y="2437"/>
                            <a:ext cx="1133" cy="73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7670" name="Line 19"/>
              <p:cNvSpPr>
                <a:spLocks noChangeShapeType="1"/>
              </p:cNvSpPr>
              <p:nvPr/>
            </p:nvSpPr>
            <p:spPr bwMode="auto">
              <a:xfrm flipV="1">
                <a:off x="1630" y="2477"/>
                <a:ext cx="447" cy="122"/>
              </a:xfrm>
              <a:prstGeom prst="line">
                <a:avLst/>
              </a:prstGeom>
              <a:noFill/>
              <a:ln w="38100">
                <a:solidFill>
                  <a:srgbClr val="FF5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5548313" y="3616325"/>
            <a:ext cx="3200400" cy="269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>
              <a:lnSpc>
                <a:spcPct val="125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    </a:t>
            </a:r>
            <a:r>
              <a:rPr lang="zh-CN" altLang="en-US" dirty="0" smtClean="0"/>
              <a:t>将物体置于六面体中间，分别在各投影面上获得的正投影，称</a:t>
            </a:r>
            <a:r>
              <a:rPr lang="zh-CN" altLang="en-US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基本视图 </a:t>
            </a:r>
            <a:r>
              <a:rPr lang="zh-CN" altLang="en-US" dirty="0" smtClean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1" build="p"/>
      <p:bldP spid="6" grpId="0" build="p" autoUpdateAnimBg="0"/>
      <p:bldP spid="2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ChangeArrowheads="1"/>
          </p:cNvSpPr>
          <p:nvPr/>
        </p:nvSpPr>
        <p:spPr bwMode="auto">
          <a:xfrm>
            <a:off x="1312863" y="1713954"/>
            <a:ext cx="7161212" cy="445135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pic>
        <p:nvPicPr>
          <p:cNvPr id="311299" name="Picture 3" descr="11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75" y="1737767"/>
            <a:ext cx="7086600" cy="440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300" name="Text Box 4"/>
          <p:cNvSpPr txBox="1">
            <a:spLocks noChangeArrowheads="1"/>
          </p:cNvSpPr>
          <p:nvPr/>
        </p:nvSpPr>
        <p:spPr bwMode="auto">
          <a:xfrm>
            <a:off x="3124200" y="2804567"/>
            <a:ext cx="969963" cy="4159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190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r>
              <a:rPr lang="zh-CN" altLang="en-US" sz="2000" b="1">
                <a:latin typeface="楷体_GB2312"/>
              </a:rPr>
              <a:t>主视图</a:t>
            </a:r>
          </a:p>
        </p:txBody>
      </p:sp>
      <p:sp>
        <p:nvSpPr>
          <p:cNvPr id="311301" name="Text Box 5"/>
          <p:cNvSpPr txBox="1">
            <a:spLocks noChangeArrowheads="1"/>
          </p:cNvSpPr>
          <p:nvPr/>
        </p:nvSpPr>
        <p:spPr bwMode="auto">
          <a:xfrm>
            <a:off x="7239000" y="5014367"/>
            <a:ext cx="969963" cy="4159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190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r>
              <a:rPr lang="zh-CN" altLang="en-US" sz="2000" b="1">
                <a:latin typeface="楷体_GB2312"/>
              </a:rPr>
              <a:t>后视图</a:t>
            </a:r>
          </a:p>
        </p:txBody>
      </p:sp>
      <p:sp>
        <p:nvSpPr>
          <p:cNvPr id="311302" name="Text Box 6"/>
          <p:cNvSpPr txBox="1">
            <a:spLocks noChangeArrowheads="1"/>
          </p:cNvSpPr>
          <p:nvPr/>
        </p:nvSpPr>
        <p:spPr bwMode="auto">
          <a:xfrm>
            <a:off x="5334000" y="2042567"/>
            <a:ext cx="969963" cy="4159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190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r>
              <a:rPr lang="zh-CN" altLang="en-US" sz="2000" b="1">
                <a:latin typeface="楷体_GB2312"/>
              </a:rPr>
              <a:t>仰视图</a:t>
            </a:r>
          </a:p>
        </p:txBody>
      </p:sp>
      <p:sp>
        <p:nvSpPr>
          <p:cNvPr id="311303" name="Text Box 7"/>
          <p:cNvSpPr txBox="1">
            <a:spLocks noChangeArrowheads="1"/>
          </p:cNvSpPr>
          <p:nvPr/>
        </p:nvSpPr>
        <p:spPr bwMode="auto">
          <a:xfrm>
            <a:off x="1752600" y="4328567"/>
            <a:ext cx="969963" cy="4159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190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r>
              <a:rPr lang="zh-CN" altLang="en-US" sz="2000" b="1">
                <a:latin typeface="楷体_GB2312"/>
              </a:rPr>
              <a:t>右视图</a:t>
            </a:r>
          </a:p>
        </p:txBody>
      </p:sp>
      <p:sp>
        <p:nvSpPr>
          <p:cNvPr id="311304" name="Text Box 8"/>
          <p:cNvSpPr txBox="1">
            <a:spLocks noChangeArrowheads="1"/>
          </p:cNvSpPr>
          <p:nvPr/>
        </p:nvSpPr>
        <p:spPr bwMode="auto">
          <a:xfrm>
            <a:off x="5867400" y="4404767"/>
            <a:ext cx="969963" cy="4159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190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r>
              <a:rPr lang="zh-CN" altLang="en-US" sz="2000" b="1">
                <a:latin typeface="楷体_GB2312"/>
              </a:rPr>
              <a:t>左视图</a:t>
            </a:r>
          </a:p>
        </p:txBody>
      </p:sp>
      <p:sp>
        <p:nvSpPr>
          <p:cNvPr id="311305" name="Text Box 9"/>
          <p:cNvSpPr txBox="1">
            <a:spLocks noChangeArrowheads="1"/>
          </p:cNvSpPr>
          <p:nvPr/>
        </p:nvSpPr>
        <p:spPr bwMode="auto">
          <a:xfrm>
            <a:off x="2667000" y="5306467"/>
            <a:ext cx="969963" cy="4159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190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r>
              <a:rPr lang="zh-CN" altLang="en-US" sz="2000" b="1">
                <a:latin typeface="楷体_GB2312"/>
              </a:rPr>
              <a:t>俯视图</a:t>
            </a:r>
            <a:endParaRPr lang="zh-CN" altLang="en-US" sz="1800" b="1">
              <a:ea typeface="宋体" pitchFamily="2" charset="-122"/>
            </a:endParaRPr>
          </a:p>
        </p:txBody>
      </p:sp>
      <p:sp>
        <p:nvSpPr>
          <p:cNvPr id="311306" name="Rectangle 10"/>
          <p:cNvSpPr>
            <a:spLocks noChangeArrowheads="1"/>
          </p:cNvSpPr>
          <p:nvPr/>
        </p:nvSpPr>
        <p:spPr bwMode="auto">
          <a:xfrm>
            <a:off x="1066800" y="115888"/>
            <a:ext cx="7705725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   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六个投影面展开时，规定正投影面不动，其余各投影面按图示的方向，展开到正投影面所在的平面上。</a:t>
            </a:r>
          </a:p>
        </p:txBody>
      </p:sp>
      <p:pic>
        <p:nvPicPr>
          <p:cNvPr id="28683" name="Picture 11" descr="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84313"/>
            <a:ext cx="6858000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3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8" grpId="0" animBg="1"/>
      <p:bldP spid="311300" grpId="0" animBg="1" autoUpdateAnimBg="0"/>
      <p:bldP spid="311301" grpId="0" animBg="1" autoUpdateAnimBg="0"/>
      <p:bldP spid="311302" grpId="0" animBg="1" autoUpdateAnimBg="0"/>
      <p:bldP spid="311303" grpId="0" animBg="1" autoUpdateAnimBg="0"/>
      <p:bldP spid="311304" grpId="0" animBg="1" autoUpdateAnimBg="0"/>
      <p:bldP spid="311305" grpId="0" animBg="1" autoUpdateAnimBg="0"/>
      <p:bldP spid="31130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06" name="Rectangle 10"/>
          <p:cNvSpPr>
            <a:spLocks noChangeArrowheads="1"/>
          </p:cNvSpPr>
          <p:nvPr/>
        </p:nvSpPr>
        <p:spPr bwMode="auto">
          <a:xfrm>
            <a:off x="1066800" y="115888"/>
            <a:ext cx="7705725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   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六个投影面展开时，规定正投影面不动，其余各投影面按图示的方向，展开到正投影面所在的平面上。</a:t>
            </a:r>
          </a:p>
        </p:txBody>
      </p:sp>
      <p:pic>
        <p:nvPicPr>
          <p:cNvPr id="28683" name="Picture 11" descr="2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84313"/>
            <a:ext cx="6858000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308" name="Rectangle 12"/>
          <p:cNvSpPr>
            <a:spLocks noChangeArrowheads="1"/>
          </p:cNvSpPr>
          <p:nvPr/>
        </p:nvSpPr>
        <p:spPr bwMode="auto">
          <a:xfrm>
            <a:off x="3707904" y="6237312"/>
            <a:ext cx="1992313" cy="396875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FF"/>
              </a:gs>
              <a:gs pos="100000">
                <a:srgbClr val="3399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3399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  <a:flatTx/>
          </a:bodyPr>
          <a:lstStyle/>
          <a:p>
            <a:pPr algn="ctr" eaLnBrk="0" hangingPunct="0"/>
            <a:r>
              <a:rPr lang="zh-CN" altLang="en-US" sz="2000" b="1">
                <a:latin typeface="楷体_GB2312"/>
              </a:rPr>
              <a:t>展开动画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0707" name="ShockwaveFlash1" r:id="rId2" imgW="7777601" imgH="4464305"/>
        </mc:Choice>
        <mc:Fallback>
          <p:control name="ShockwaveFlash1" r:id="rId2" imgW="7777601" imgH="4464305">
            <p:pic>
              <p:nvPicPr>
                <p:cNvPr id="0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71550" y="1628775"/>
                  <a:ext cx="7777163" cy="44640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02570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752600" y="2054225"/>
            <a:ext cx="6096000" cy="40386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pic>
        <p:nvPicPr>
          <p:cNvPr id="310275" name="Picture 3" descr="11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130425"/>
            <a:ext cx="5943600" cy="385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276" name="Text Box 4"/>
          <p:cNvSpPr txBox="1">
            <a:spLocks noChangeArrowheads="1"/>
          </p:cNvSpPr>
          <p:nvPr/>
        </p:nvSpPr>
        <p:spPr bwMode="auto">
          <a:xfrm>
            <a:off x="1371600" y="263525"/>
            <a:ext cx="7086600" cy="129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    </a:t>
            </a:r>
            <a:r>
              <a:rPr lang="zh-CN" altLang="en-US" dirty="0" smtClean="0"/>
              <a:t>主视图被确定之后，其他基本视图与主视图的配置关系也随之确定，此时，可不标注视图名称。 </a:t>
            </a:r>
          </a:p>
        </p:txBody>
      </p:sp>
      <p:pic>
        <p:nvPicPr>
          <p:cNvPr id="29701" name="Picture 5" descr="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779588"/>
            <a:ext cx="6858000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8" name="Text Box 4"/>
          <p:cNvSpPr txBox="1">
            <a:spLocks noChangeArrowheads="1"/>
          </p:cNvSpPr>
          <p:nvPr/>
        </p:nvSpPr>
        <p:spPr bwMode="auto">
          <a:xfrm>
            <a:off x="2195513" y="320675"/>
            <a:ext cx="6262687" cy="8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pPr>
              <a:defRPr/>
            </a:pPr>
            <a:r>
              <a:rPr lang="zh-CN" altLang="en-US" dirty="0" smtClean="0"/>
              <a:t>在六个基本视图中，“三等”规律仍然存在。</a:t>
            </a:r>
          </a:p>
        </p:txBody>
      </p:sp>
      <p:pic>
        <p:nvPicPr>
          <p:cNvPr id="1028" name="Picture 5" descr="2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01763"/>
            <a:ext cx="6858000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9430" name="AutoShape 6"/>
          <p:cNvSpPr>
            <a:spLocks noChangeArrowheads="1"/>
          </p:cNvSpPr>
          <p:nvPr/>
        </p:nvSpPr>
        <p:spPr bwMode="auto">
          <a:xfrm>
            <a:off x="827088" y="331788"/>
            <a:ext cx="1081087" cy="9366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FF99"/>
                </a:solidFill>
                <a:ea typeface="华文行楷" pitchFamily="2" charset="-122"/>
              </a:rPr>
              <a:t>注意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4" name="ShockwaveFlash1" r:id="rId2" imgW="7704762" imgH="4741603"/>
        </mc:Choice>
        <mc:Fallback>
          <p:control name="ShockwaveFlash1" r:id="rId2" imgW="7704762" imgH="4741603">
            <p:pic>
              <p:nvPicPr>
                <p:cNvPr id="0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00113" y="1557338"/>
                  <a:ext cx="7704137" cy="4741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ChangeArrowheads="1"/>
          </p:cNvSpPr>
          <p:nvPr/>
        </p:nvSpPr>
        <p:spPr bwMode="auto">
          <a:xfrm flipV="1">
            <a:off x="755650" y="1628775"/>
            <a:ext cx="7993063" cy="467995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13346" name="AutoShape 2"/>
          <p:cNvSpPr>
            <a:spLocks noChangeArrowheads="1"/>
          </p:cNvSpPr>
          <p:nvPr/>
        </p:nvSpPr>
        <p:spPr bwMode="auto">
          <a:xfrm>
            <a:off x="827088" y="287338"/>
            <a:ext cx="1081087" cy="9366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FF99"/>
                </a:solidFill>
                <a:ea typeface="华文行楷" pitchFamily="2" charset="-122"/>
              </a:rPr>
              <a:t>注意</a:t>
            </a:r>
          </a:p>
        </p:txBody>
      </p:sp>
      <p:sp>
        <p:nvSpPr>
          <p:cNvPr id="313347" name="Text Box 3"/>
          <p:cNvSpPr txBox="1">
            <a:spLocks noChangeArrowheads="1"/>
          </p:cNvSpPr>
          <p:nvPr/>
        </p:nvSpPr>
        <p:spPr bwMode="auto">
          <a:xfrm>
            <a:off x="2054225" y="333375"/>
            <a:ext cx="654685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pPr>
              <a:defRPr/>
            </a:pPr>
            <a:r>
              <a:rPr lang="zh-CN" altLang="en-US" dirty="0" smtClean="0"/>
              <a:t>实际画图时，应根据根据机件的外部结构形状的复杂程度，选用必要的基本视图。</a:t>
            </a:r>
          </a:p>
        </p:txBody>
      </p:sp>
      <p:pic>
        <p:nvPicPr>
          <p:cNvPr id="30725" name="Picture 4" descr="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01763"/>
            <a:ext cx="6858000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35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1865313"/>
            <a:ext cx="7561263" cy="415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0727" name="Object 5"/>
          <p:cNvGraphicFramePr>
            <a:graphicFrameLocks noChangeAspect="1"/>
          </p:cNvGraphicFramePr>
          <p:nvPr/>
        </p:nvGraphicFramePr>
        <p:xfrm>
          <a:off x="1116013" y="3914775"/>
          <a:ext cx="2376487" cy="207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5" name="位图图像" r:id="rId5" imgW="4361905" imgH="3801006" progId="Paint.Picture">
                  <p:embed/>
                </p:oleObj>
              </mc:Choice>
              <mc:Fallback>
                <p:oleObj name="位图图像" r:id="rId5" imgW="4361905" imgH="3801006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914775"/>
                        <a:ext cx="2376487" cy="207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3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3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3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3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autoUpdateAnimBg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13895</TotalTime>
  <Words>761</Words>
  <Application>Microsoft Office PowerPoint</Application>
  <PresentationFormat>全屏显示(4:3)</PresentationFormat>
  <Paragraphs>74</Paragraphs>
  <Slides>21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24" baseType="lpstr">
      <vt:lpstr>默认设计模板</vt:lpstr>
      <vt:lpstr>Image</vt:lpstr>
      <vt:lpstr>位图图像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888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CM</dc:creator>
  <cp:lastModifiedBy>Admin</cp:lastModifiedBy>
  <cp:revision>511</cp:revision>
  <dcterms:created xsi:type="dcterms:W3CDTF">2003-08-24T06:37:01Z</dcterms:created>
  <dcterms:modified xsi:type="dcterms:W3CDTF">2017-03-03T08:51:29Z</dcterms:modified>
</cp:coreProperties>
</file>