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avi" ContentType="video/avi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ctiveX/activeX1.xml" ContentType="application/vnd.ms-office.activeX+xml"/>
  <Override PartName="/ppt/activeX/activeX1.bin" ContentType="application/vnd.ms-office.activeX"/>
  <Override PartName="/ppt/activeX/activeX2.xml" ContentType="application/vnd.ms-office.activeX+xml"/>
  <Override PartName="/ppt/activeX/activeX2.bin" ContentType="application/vnd.ms-office.activeX"/>
  <Override PartName="/ppt/activeX/activeX3.xml" ContentType="application/vnd.ms-office.activeX+xml"/>
  <Override PartName="/ppt/activeX/activeX3.bin" ContentType="application/vnd.ms-office.activeX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1" r:id="rId2"/>
    <p:sldId id="937" r:id="rId3"/>
    <p:sldId id="939" r:id="rId4"/>
    <p:sldId id="940" r:id="rId5"/>
    <p:sldId id="941" r:id="rId6"/>
    <p:sldId id="956" r:id="rId7"/>
    <p:sldId id="957" r:id="rId8"/>
    <p:sldId id="958" r:id="rId9"/>
    <p:sldId id="959" r:id="rId10"/>
    <p:sldId id="960" r:id="rId11"/>
    <p:sldId id="961" r:id="rId12"/>
    <p:sldId id="396" r:id="rId13"/>
    <p:sldId id="605" r:id="rId14"/>
    <p:sldId id="606" r:id="rId15"/>
    <p:sldId id="268" r:id="rId16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楷体_GB2312"/>
        <a:cs typeface="楷体_GB2312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楷体_GB2312"/>
        <a:cs typeface="楷体_GB2312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楷体_GB2312"/>
        <a:cs typeface="楷体_GB2312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楷体_GB2312"/>
        <a:cs typeface="楷体_GB2312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楷体_GB2312"/>
        <a:cs typeface="楷体_GB2312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楷体_GB2312"/>
        <a:cs typeface="楷体_GB2312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楷体_GB2312"/>
        <a:cs typeface="楷体_GB2312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楷体_GB2312"/>
        <a:cs typeface="楷体_GB2312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楷体_GB2312"/>
        <a:cs typeface="楷体_GB2312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9999"/>
    <a:srgbClr val="FF9933"/>
    <a:srgbClr val="00CCFF"/>
    <a:srgbClr val="00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624" autoAdjust="0"/>
  </p:normalViewPr>
  <p:slideViewPr>
    <p:cSldViewPr>
      <p:cViewPr varScale="1">
        <p:scale>
          <a:sx n="108" d="100"/>
          <a:sy n="108" d="100"/>
        </p:scale>
        <p:origin x="-169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image" Target="../media/image12.png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image" Target="../media/image12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楷体_GB2312" pitchFamily="49" charset="-122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楷体_GB2312" pitchFamily="49" charset="-122"/>
                <a:cs typeface="+mn-cs"/>
              </a:defRPr>
            </a:lvl1pPr>
          </a:lstStyle>
          <a:p>
            <a:pPr>
              <a:defRPr/>
            </a:pPr>
            <a:fld id="{5E73AA33-A188-4326-AA18-4E3DA258EE73}" type="datetimeFigureOut">
              <a:rPr lang="zh-CN" altLang="en-US"/>
              <a:pPr>
                <a:defRPr/>
              </a:pPr>
              <a:t>2017/3/15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楷体_GB2312" pitchFamily="49" charset="-122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楷体_GB2312" pitchFamily="49" charset="-122"/>
                <a:cs typeface="+mn-cs"/>
              </a:defRPr>
            </a:lvl1pPr>
          </a:lstStyle>
          <a:p>
            <a:pPr>
              <a:defRPr/>
            </a:pPr>
            <a:fld id="{62B2CDBC-60C4-4870-AE2A-5D1BD09A027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81016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305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7306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9pPr>
          </a:lstStyle>
          <a:p>
            <a:pPr eaLnBrk="1" hangingPunct="1"/>
            <a:fld id="{5EB26995-EE0D-4C73-B764-7B49A5314D72}" type="slidenum">
              <a:rPr lang="zh-CN" altLang="en-US" sz="1200" smtClean="0"/>
              <a:pPr eaLnBrk="1" hangingPunct="1"/>
              <a:t>1</a:t>
            </a:fld>
            <a:endParaRPr lang="zh-CN" altLang="en-US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tuchiok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0" y="2339975"/>
            <a:ext cx="3276600" cy="218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8" descr="26"/>
          <p:cNvPicPr>
            <a:picLocks noChangeAspect="1" noChangeArrowheads="1" noCrop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752600"/>
            <a:ext cx="6858000" cy="1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Group 9"/>
          <p:cNvGrpSpPr>
            <a:grpSpLocks/>
          </p:cNvGrpSpPr>
          <p:nvPr userDrawn="1"/>
        </p:nvGrpSpPr>
        <p:grpSpPr bwMode="auto">
          <a:xfrm>
            <a:off x="1600200" y="4038600"/>
            <a:ext cx="2362200" cy="1905000"/>
            <a:chOff x="960" y="2640"/>
            <a:chExt cx="1488" cy="1200"/>
          </a:xfrm>
        </p:grpSpPr>
        <p:sp>
          <p:nvSpPr>
            <p:cNvPr id="5" name="Oval 10"/>
            <p:cNvSpPr>
              <a:spLocks noChangeArrowheads="1"/>
            </p:cNvSpPr>
            <p:nvPr/>
          </p:nvSpPr>
          <p:spPr bwMode="auto">
            <a:xfrm>
              <a:off x="1344" y="2976"/>
              <a:ext cx="672" cy="672"/>
            </a:xfrm>
            <a:prstGeom prst="ellipse">
              <a:avLst/>
            </a:prstGeom>
            <a:solidFill>
              <a:srgbClr val="3399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algn="ctr"/>
              <a:endParaRPr kumimoji="0" lang="zh-CN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6" name="Rectangle 11"/>
            <p:cNvSpPr>
              <a:spLocks noChangeArrowheads="1"/>
            </p:cNvSpPr>
            <p:nvPr/>
          </p:nvSpPr>
          <p:spPr bwMode="auto">
            <a:xfrm>
              <a:off x="1728" y="3360"/>
              <a:ext cx="720" cy="480"/>
            </a:xfrm>
            <a:prstGeom prst="rect">
              <a:avLst/>
            </a:prstGeom>
            <a:solidFill>
              <a:srgbClr val="FF99FF">
                <a:alpha val="50195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algn="ctr"/>
              <a:endParaRPr kumimoji="0" lang="zh-CN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7" name="AutoShape 12"/>
            <p:cNvSpPr>
              <a:spLocks noChangeArrowheads="1"/>
            </p:cNvSpPr>
            <p:nvPr/>
          </p:nvSpPr>
          <p:spPr bwMode="auto">
            <a:xfrm>
              <a:off x="960" y="2640"/>
              <a:ext cx="720" cy="672"/>
            </a:xfrm>
            <a:prstGeom prst="triangle">
              <a:avLst>
                <a:gd name="adj" fmla="val 50000"/>
              </a:avLst>
            </a:prstGeom>
            <a:solidFill>
              <a:srgbClr val="FFFF00">
                <a:alpha val="50195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algn="ctr"/>
              <a:endParaRPr kumimoji="0" lang="zh-CN" altLang="en-US" sz="1800">
                <a:solidFill>
                  <a:srgbClr val="000000"/>
                </a:solidFill>
              </a:endParaRPr>
            </a:p>
          </p:txBody>
        </p:sp>
      </p:grpSp>
      <p:sp>
        <p:nvSpPr>
          <p:cNvPr id="8" name="WordArt 17"/>
          <p:cNvSpPr>
            <a:spLocks noChangeArrowheads="1" noChangeShapeType="1" noTextEdit="1"/>
          </p:cNvSpPr>
          <p:nvPr userDrawn="1"/>
        </p:nvSpPr>
        <p:spPr bwMode="auto">
          <a:xfrm>
            <a:off x="4283074" y="5229200"/>
            <a:ext cx="3325813" cy="572989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zh-CN" altLang="en-US" sz="2800" kern="10" dirty="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华文行楷"/>
                <a:ea typeface="华文行楷"/>
              </a:rPr>
              <a:t>机械设计制造及其</a:t>
            </a:r>
            <a:r>
              <a:rPr lang="zh-CN" altLang="en-US" sz="2800" kern="10" dirty="0" smtClean="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华文行楷"/>
                <a:ea typeface="华文行楷"/>
              </a:rPr>
              <a:t>自动化</a:t>
            </a:r>
            <a:endParaRPr lang="zh-CN" altLang="en-US" sz="2800" kern="10" dirty="0"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华文行楷"/>
              <a:ea typeface="华文行楷"/>
            </a:endParaRPr>
          </a:p>
        </p:txBody>
      </p:sp>
      <p:sp>
        <p:nvSpPr>
          <p:cNvPr id="9" name="WordArt 18"/>
          <p:cNvSpPr>
            <a:spLocks noChangeArrowheads="1" noChangeShapeType="1" noTextEdit="1"/>
          </p:cNvSpPr>
          <p:nvPr userDrawn="1"/>
        </p:nvSpPr>
        <p:spPr bwMode="auto">
          <a:xfrm>
            <a:off x="7783513" y="5292725"/>
            <a:ext cx="771525" cy="4095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zh-CN" altLang="en-US" sz="2800" kern="1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华文行楷"/>
                <a:ea typeface="华文行楷"/>
              </a:rPr>
              <a:t>专业</a:t>
            </a:r>
          </a:p>
        </p:txBody>
      </p:sp>
    </p:spTree>
    <p:extLst>
      <p:ext uri="{BB962C8B-B14F-4D97-AF65-F5344CB8AC3E}">
        <p14:creationId xmlns:p14="http://schemas.microsoft.com/office/powerpoint/2010/main" val="3509460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1" descr="下一页">
            <a:hlinkClick r:id="" action="ppaction://hlinkshowjump?jump=nextslide"/>
          </p:cNvPr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6400800"/>
            <a:ext cx="83820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2" descr="目录">
            <a:hlinkClick r:id="" action="ppaction://hlinkshowjump?jump=endshow"/>
          </p:cNvPr>
          <p:cNvPicPr>
            <a:picLocks noChangeAspect="1" noChangeArrowheads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6400800"/>
            <a:ext cx="838200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3" descr="上一页">
            <a:hlinkClick r:id="" action="ppaction://hlinkshowjump?jump=previousslide"/>
          </p:cNvPr>
          <p:cNvPicPr>
            <a:picLocks noChangeAspect="1" noChangeArrowheads="1"/>
          </p:cNvPicPr>
          <p:nvPr userDrawn="1"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6400800"/>
            <a:ext cx="83820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1869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 userDrawn="1"/>
        </p:nvSpPr>
        <p:spPr bwMode="auto">
          <a:xfrm>
            <a:off x="1403350" y="549275"/>
            <a:ext cx="6858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zh-CN" altLang="en-US" sz="5400">
                <a:solidFill>
                  <a:srgbClr val="0000FF"/>
                </a:solidFill>
                <a:latin typeface="隶书" pitchFamily="49" charset="-122"/>
                <a:ea typeface="隶书" pitchFamily="49" charset="-122"/>
              </a:rPr>
              <a:t>本  章  结  束</a:t>
            </a:r>
          </a:p>
        </p:txBody>
      </p:sp>
      <p:pic>
        <p:nvPicPr>
          <p:cNvPr id="3" name="Picture 4" descr="26"/>
          <p:cNvPicPr>
            <a:picLocks noChangeAspect="1" noChangeArrowheads="1" noCrop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828800"/>
            <a:ext cx="6858000" cy="1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5" descr="tuchiok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7025" y="2286000"/>
            <a:ext cx="3581400" cy="238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 userDrawn="1"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5275263"/>
            <a:ext cx="4176712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WordArt 7"/>
          <p:cNvSpPr>
            <a:spLocks noChangeArrowheads="1" noChangeShapeType="1" noTextEdit="1"/>
          </p:cNvSpPr>
          <p:nvPr userDrawn="1"/>
        </p:nvSpPr>
        <p:spPr bwMode="auto">
          <a:xfrm>
            <a:off x="5853113" y="5516563"/>
            <a:ext cx="2376487" cy="2651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zh-CN" altLang="en-US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825600"/>
                    </a:gs>
                    <a:gs pos="13000">
                      <a:srgbClr val="FFA800"/>
                    </a:gs>
                    <a:gs pos="28000">
                      <a:srgbClr val="825600"/>
                    </a:gs>
                    <a:gs pos="42999">
                      <a:srgbClr val="FFA800"/>
                    </a:gs>
                    <a:gs pos="58000">
                      <a:srgbClr val="825600"/>
                    </a:gs>
                    <a:gs pos="72000">
                      <a:srgbClr val="FFA800"/>
                    </a:gs>
                    <a:gs pos="87000">
                      <a:srgbClr val="825600"/>
                    </a:gs>
                    <a:gs pos="100000">
                      <a:srgbClr val="FFA800"/>
                    </a:gs>
                  </a:gsLst>
                  <a:lin ang="2700000" scaled="1"/>
                </a:gradFill>
                <a:latin typeface="宋体"/>
                <a:ea typeface="宋体"/>
              </a:rPr>
              <a:t>机电工程学院</a:t>
            </a:r>
          </a:p>
        </p:txBody>
      </p:sp>
    </p:spTree>
    <p:extLst>
      <p:ext uri="{BB962C8B-B14F-4D97-AF65-F5344CB8AC3E}">
        <p14:creationId xmlns:p14="http://schemas.microsoft.com/office/powerpoint/2010/main" val="3245492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5199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灯片编号占位符 4"/>
          <p:cNvSpPr>
            <a:spLocks noGrp="1"/>
          </p:cNvSpPr>
          <p:nvPr>
            <p:ph type="sldNum" sz="quarter" idx="10"/>
          </p:nvPr>
        </p:nvSpPr>
        <p:spPr>
          <a:xfrm>
            <a:off x="8650288" y="6234113"/>
            <a:ext cx="623887" cy="327025"/>
          </a:xfrm>
          <a:prstGeom prst="rect">
            <a:avLst/>
          </a:prstGeom>
        </p:spPr>
        <p:txBody>
          <a:bodyPr/>
          <a:lstStyle>
            <a:lvl1pPr algn="ctr">
              <a:defRPr>
                <a:ea typeface="楷体_GB2312" pitchFamily="49" charset="-122"/>
                <a:cs typeface="+mn-cs"/>
              </a:defRPr>
            </a:lvl1pPr>
          </a:lstStyle>
          <a:p>
            <a:pPr>
              <a:defRPr/>
            </a:pPr>
            <a:fld id="{F12FAA69-4403-4906-B0E6-6B0112D13BFB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036864613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 algn="ctr">
              <a:defRPr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algn="ctr">
              <a:defRPr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50288" y="6234113"/>
            <a:ext cx="623887" cy="327025"/>
          </a:xfrm>
          <a:prstGeom prst="rect">
            <a:avLst/>
          </a:prstGeom>
        </p:spPr>
        <p:txBody>
          <a:bodyPr/>
          <a:lstStyle>
            <a:lvl1pPr algn="ctr">
              <a:defRPr>
                <a:ea typeface="楷体_GB2312" pitchFamily="49" charset="-122"/>
                <a:cs typeface="+mn-cs"/>
              </a:defRPr>
            </a:lvl1pPr>
          </a:lstStyle>
          <a:p>
            <a:pPr>
              <a:defRPr/>
            </a:pPr>
            <a:fld id="{10A41D6F-436B-4F66-8946-536428E9150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00628862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FF99"/>
            </a:gs>
            <a:gs pos="100000">
              <a:srgbClr val="00CCFF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0"/>
          <p:cNvSpPr txBox="1">
            <a:spLocks noChangeArrowheads="1"/>
          </p:cNvSpPr>
          <p:nvPr userDrawn="1"/>
        </p:nvSpPr>
        <p:spPr bwMode="auto">
          <a:xfrm>
            <a:off x="0" y="0"/>
            <a:ext cx="554038" cy="688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1800" b="1" dirty="0" smtClean="0">
                <a:ea typeface="华文新魏" pitchFamily="2" charset="-122"/>
                <a:cs typeface="+mn-cs"/>
              </a:rPr>
              <a:t> 　机械制图</a:t>
            </a:r>
            <a:r>
              <a:rPr lang="zh-CN" altLang="en-US" dirty="0" smtClean="0">
                <a:ea typeface="宋体" charset="-122"/>
                <a:cs typeface="+mn-cs"/>
              </a:rPr>
              <a:t>  　</a:t>
            </a:r>
            <a:r>
              <a:rPr lang="zh-CN" altLang="en-US" sz="1800" dirty="0" smtClean="0">
                <a:latin typeface="仿宋_GB2312" pitchFamily="49" charset="-122"/>
                <a:ea typeface="仿宋_GB2312" pitchFamily="49" charset="-122"/>
                <a:cs typeface="+mn-cs"/>
              </a:rPr>
              <a:t>第</a:t>
            </a:r>
            <a:r>
              <a:rPr lang="en-US" altLang="zh-CN" sz="1800" dirty="0" smtClean="0">
                <a:latin typeface="仿宋_GB2312" pitchFamily="49" charset="-122"/>
                <a:ea typeface="仿宋_GB2312" pitchFamily="49" charset="-122"/>
                <a:cs typeface="+mn-cs"/>
              </a:rPr>
              <a:t>6</a:t>
            </a:r>
            <a:r>
              <a:rPr lang="zh-CN" altLang="en-US" sz="1800" dirty="0" smtClean="0">
                <a:latin typeface="仿宋_GB2312" pitchFamily="49" charset="-122"/>
                <a:ea typeface="仿宋_GB2312" pitchFamily="49" charset="-122"/>
                <a:cs typeface="+mn-cs"/>
              </a:rPr>
              <a:t>章　机件的表达方法</a:t>
            </a:r>
            <a:r>
              <a:rPr lang="zh-CN" altLang="en-US" dirty="0" smtClean="0">
                <a:ea typeface="宋体" charset="-122"/>
                <a:cs typeface="+mn-cs"/>
              </a:rPr>
              <a:t>    </a:t>
            </a:r>
            <a:r>
              <a:rPr lang="zh-CN" altLang="en-US" sz="1800" dirty="0" smtClean="0">
                <a:latin typeface="华文新魏" pitchFamily="2" charset="-122"/>
                <a:ea typeface="华文新魏" pitchFamily="2" charset="-122"/>
                <a:cs typeface="+mn-cs"/>
              </a:rPr>
              <a:t>佛山科学技术学院</a:t>
            </a:r>
            <a:r>
              <a:rPr lang="zh-CN" altLang="en-US" sz="1200" dirty="0" smtClean="0">
                <a:latin typeface="宋体" charset="-122"/>
                <a:ea typeface="宋体" charset="-122"/>
                <a:cs typeface="+mn-cs"/>
              </a:rPr>
              <a:t> </a:t>
            </a:r>
          </a:p>
        </p:txBody>
      </p:sp>
      <p:sp>
        <p:nvSpPr>
          <p:cNvPr id="18435" name="Rectangle 21"/>
          <p:cNvSpPr>
            <a:spLocks noChangeArrowheads="1"/>
          </p:cNvSpPr>
          <p:nvPr userDrawn="1"/>
        </p:nvSpPr>
        <p:spPr bwMode="auto">
          <a:xfrm>
            <a:off x="-7938" y="-7938"/>
            <a:ext cx="457201" cy="6872288"/>
          </a:xfrm>
          <a:prstGeom prst="rect">
            <a:avLst/>
          </a:prstGeom>
          <a:solidFill>
            <a:srgbClr val="00CC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1" r:id="rId4"/>
    <p:sldLayoutId id="2147483715" r:id="rId5"/>
    <p:sldLayoutId id="2147483716" r:id="rId6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../media/media1.avi"/><Relationship Id="rId1" Type="http://schemas.microsoft.com/office/2007/relationships/media" Target="../media/media1.avi"/><Relationship Id="rId5" Type="http://schemas.openxmlformats.org/officeDocument/2006/relationships/image" Target="../media/image8.png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image" Target="../media/image10.png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11.png"/><Relationship Id="rId4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2.gif"/><Relationship Id="rId7" Type="http://schemas.openxmlformats.org/officeDocument/2006/relationships/image" Target="../media/image14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png"/><Relationship Id="rId5" Type="http://schemas.openxmlformats.org/officeDocument/2006/relationships/oleObject" Target="../embeddings/oleObject3.bin"/><Relationship Id="rId4" Type="http://schemas.openxmlformats.org/officeDocument/2006/relationships/image" Target="../media/image13.png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2.gif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jpeg"/><Relationship Id="rId5" Type="http://schemas.openxmlformats.org/officeDocument/2006/relationships/image" Target="../media/image12.png"/><Relationship Id="rId4" Type="http://schemas.openxmlformats.org/officeDocument/2006/relationships/oleObject" Target="../embeddings/oleObject5.bin"/><Relationship Id="rId9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7.png"/><Relationship Id="rId4" Type="http://schemas.openxmlformats.org/officeDocument/2006/relationships/image" Target="../media/image2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9.png"/><Relationship Id="rId4" Type="http://schemas.openxmlformats.org/officeDocument/2006/relationships/image" Target="../media/image2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3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2.png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0"/>
          <p:cNvSpPr txBox="1">
            <a:spLocks noChangeArrowheads="1"/>
          </p:cNvSpPr>
          <p:nvPr/>
        </p:nvSpPr>
        <p:spPr bwMode="auto">
          <a:xfrm>
            <a:off x="3717925" y="6302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9pPr>
          </a:lstStyle>
          <a:p>
            <a:pPr eaLnBrk="1" hangingPunct="1"/>
            <a:endParaRPr lang="zh-CN" altLang="zh-CN">
              <a:ea typeface="宋体" pitchFamily="2" charset="-122"/>
            </a:endParaRPr>
          </a:p>
        </p:txBody>
      </p:sp>
      <p:sp>
        <p:nvSpPr>
          <p:cNvPr id="24579" name="Text Box 52"/>
          <p:cNvSpPr txBox="1">
            <a:spLocks noChangeArrowheads="1"/>
          </p:cNvSpPr>
          <p:nvPr/>
        </p:nvSpPr>
        <p:spPr bwMode="auto">
          <a:xfrm>
            <a:off x="3717925" y="6302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9pPr>
          </a:lstStyle>
          <a:p>
            <a:pPr algn="ctr" eaLnBrk="1" hangingPunct="1"/>
            <a:endParaRPr lang="zh-CN" altLang="zh-CN">
              <a:ea typeface="宋体" pitchFamily="2" charset="-122"/>
            </a:endParaRPr>
          </a:p>
        </p:txBody>
      </p:sp>
      <p:sp>
        <p:nvSpPr>
          <p:cNvPr id="5" name="WordArt 53"/>
          <p:cNvSpPr>
            <a:spLocks noChangeArrowheads="1" noChangeShapeType="1" noTextEdit="1"/>
          </p:cNvSpPr>
          <p:nvPr/>
        </p:nvSpPr>
        <p:spPr bwMode="auto">
          <a:xfrm>
            <a:off x="1043608" y="698500"/>
            <a:ext cx="2016224" cy="561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>
              <a:defRPr/>
            </a:pPr>
            <a:r>
              <a:rPr lang="zh-CN" altLang="en-US" sz="44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latin typeface="隶书"/>
                <a:ea typeface="隶书"/>
                <a:cs typeface="+mn-cs"/>
              </a:rPr>
              <a:t>第</a:t>
            </a:r>
            <a:r>
              <a:rPr lang="en-US" altLang="zh-CN" sz="44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latin typeface="隶书"/>
                <a:ea typeface="隶书"/>
                <a:cs typeface="+mn-cs"/>
              </a:rPr>
              <a:t>6</a:t>
            </a:r>
            <a:r>
              <a:rPr lang="zh-CN" altLang="en-US" sz="44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latin typeface="隶书"/>
                <a:ea typeface="隶书"/>
                <a:cs typeface="+mn-cs"/>
              </a:rPr>
              <a:t>章</a:t>
            </a:r>
          </a:p>
        </p:txBody>
      </p:sp>
      <p:sp>
        <p:nvSpPr>
          <p:cNvPr id="24581" name="WordArt 54" descr="白色大理石"/>
          <p:cNvSpPr>
            <a:spLocks noChangeArrowheads="1" noChangeShapeType="1" noTextEdit="1"/>
          </p:cNvSpPr>
          <p:nvPr/>
        </p:nvSpPr>
        <p:spPr bwMode="auto">
          <a:xfrm>
            <a:off x="3635375" y="668338"/>
            <a:ext cx="4321175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zh-CN" altLang="en-US" sz="4800" kern="10">
                <a:ln w="9525"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latin typeface="隶书"/>
                <a:ea typeface="隶书"/>
              </a:rPr>
              <a:t>机件的表达方法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607" name="Text Box 199"/>
          <p:cNvSpPr txBox="1">
            <a:spLocks noChangeArrowheads="1"/>
          </p:cNvSpPr>
          <p:nvPr/>
        </p:nvSpPr>
        <p:spPr bwMode="auto">
          <a:xfrm>
            <a:off x="1951689" y="908720"/>
            <a:ext cx="6912743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bIns="0">
            <a:spAutoFit/>
          </a:bodyPr>
          <a:lstStyle>
            <a:defPPr>
              <a:defRPr lang="zh-CN"/>
            </a:defPPr>
            <a:lvl1pPr>
              <a:lnSpc>
                <a:spcPct val="100000"/>
              </a:lnSpc>
              <a:defRPr sz="2800" b="1">
                <a:effectLst/>
                <a:latin typeface="楷体" pitchFamily="49" charset="-122"/>
                <a:ea typeface="楷体" pitchFamily="49" charset="-122"/>
                <a:cs typeface="+mn-cs"/>
              </a:defRPr>
            </a:lvl1pPr>
          </a:lstStyle>
          <a:p>
            <a:r>
              <a:rPr lang="zh-CN" altLang="en-US" dirty="0" smtClean="0"/>
              <a:t>    对称</a:t>
            </a:r>
            <a:r>
              <a:rPr lang="zh-CN" altLang="en-US" dirty="0"/>
              <a:t>的重合断面不必标注，其对称线即是剖切面</a:t>
            </a:r>
            <a:r>
              <a:rPr lang="zh-CN" altLang="en-US" dirty="0" smtClean="0"/>
              <a:t>迹线； </a:t>
            </a:r>
            <a:endParaRPr lang="zh-CN" altLang="en-US" dirty="0"/>
          </a:p>
        </p:txBody>
      </p:sp>
      <p:pic>
        <p:nvPicPr>
          <p:cNvPr id="14" name="Picture 23" descr="26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908720"/>
            <a:ext cx="6858000" cy="1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文本占位符 1"/>
          <p:cNvSpPr txBox="1">
            <a:spLocks/>
          </p:cNvSpPr>
          <p:nvPr/>
        </p:nvSpPr>
        <p:spPr bwMode="auto">
          <a:xfrm>
            <a:off x="971550" y="116632"/>
            <a:ext cx="7488238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36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2.</a:t>
            </a:r>
            <a:r>
              <a:rPr lang="zh-CN" altLang="en-US" sz="3600" b="1" dirty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　</a:t>
            </a:r>
            <a:r>
              <a:rPr lang="zh-CN" altLang="en-US" sz="36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重合断面图</a:t>
            </a:r>
            <a:endParaRPr lang="zh-CN" altLang="en-US" sz="3600" b="1" dirty="0">
              <a:solidFill>
                <a:schemeClr val="accent2"/>
              </a:solidFill>
              <a:latin typeface="隶书" pitchFamily="49" charset="-122"/>
              <a:ea typeface="隶书" pitchFamily="49" charset="-122"/>
            </a:endParaRPr>
          </a:p>
        </p:txBody>
      </p:sp>
      <p:sp>
        <p:nvSpPr>
          <p:cNvPr id="6" name="AutoShape 36"/>
          <p:cNvSpPr>
            <a:spLocks noChangeArrowheads="1"/>
          </p:cNvSpPr>
          <p:nvPr/>
        </p:nvSpPr>
        <p:spPr bwMode="auto">
          <a:xfrm>
            <a:off x="684213" y="1133475"/>
            <a:ext cx="1079500" cy="863600"/>
          </a:xfrm>
          <a:prstGeom prst="irregularSeal1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b="1" dirty="0">
                <a:solidFill>
                  <a:srgbClr val="FFFF66"/>
                </a:solidFill>
                <a:ea typeface="华文行楷" pitchFamily="2" charset="-122"/>
              </a:rPr>
              <a:t>例</a:t>
            </a:r>
          </a:p>
        </p:txBody>
      </p:sp>
      <p:grpSp>
        <p:nvGrpSpPr>
          <p:cNvPr id="7" name="Group 17"/>
          <p:cNvGrpSpPr>
            <a:grpSpLocks/>
          </p:cNvGrpSpPr>
          <p:nvPr/>
        </p:nvGrpSpPr>
        <p:grpSpPr bwMode="auto">
          <a:xfrm>
            <a:off x="4877580" y="3573016"/>
            <a:ext cx="3429000" cy="2514600"/>
            <a:chOff x="816" y="1872"/>
            <a:chExt cx="2160" cy="1584"/>
          </a:xfrm>
        </p:grpSpPr>
        <p:sp>
          <p:nvSpPr>
            <p:cNvPr id="8" name="Rectangle 18"/>
            <p:cNvSpPr>
              <a:spLocks noChangeArrowheads="1"/>
            </p:cNvSpPr>
            <p:nvPr/>
          </p:nvSpPr>
          <p:spPr bwMode="auto">
            <a:xfrm>
              <a:off x="816" y="1872"/>
              <a:ext cx="2160" cy="1584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pic>
          <p:nvPicPr>
            <p:cNvPr id="9" name="Picture 19" descr="11-32bc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4803"/>
            <a:stretch>
              <a:fillRect/>
            </a:stretch>
          </p:blipFill>
          <p:spPr bwMode="auto">
            <a:xfrm>
              <a:off x="895" y="1883"/>
              <a:ext cx="2067" cy="1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0" name="Group 13"/>
          <p:cNvGrpSpPr>
            <a:grpSpLocks noChangeAspect="1"/>
          </p:cNvGrpSpPr>
          <p:nvPr/>
        </p:nvGrpSpPr>
        <p:grpSpPr bwMode="auto">
          <a:xfrm>
            <a:off x="1043608" y="3573016"/>
            <a:ext cx="3430428" cy="2516400"/>
            <a:chOff x="1968" y="2016"/>
            <a:chExt cx="2160" cy="1584"/>
          </a:xfrm>
        </p:grpSpPr>
        <p:sp>
          <p:nvSpPr>
            <p:cNvPr id="11" name="Rectangle 14"/>
            <p:cNvSpPr>
              <a:spLocks noChangeAspect="1" noChangeArrowheads="1"/>
            </p:cNvSpPr>
            <p:nvPr/>
          </p:nvSpPr>
          <p:spPr bwMode="auto">
            <a:xfrm>
              <a:off x="1968" y="2016"/>
              <a:ext cx="2160" cy="1584"/>
            </a:xfrm>
            <a:prstGeom prst="rect">
              <a:avLst/>
            </a:prstGeom>
            <a:solidFill>
              <a:srgbClr val="FFFEFE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pic>
          <p:nvPicPr>
            <p:cNvPr id="12" name="Picture 15" descr="11-32bc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1461" t="22151" b="13844"/>
            <a:stretch>
              <a:fillRect/>
            </a:stretch>
          </p:blipFill>
          <p:spPr bwMode="auto">
            <a:xfrm>
              <a:off x="2016" y="2112"/>
              <a:ext cx="2064" cy="1421"/>
            </a:xfrm>
            <a:prstGeom prst="rect">
              <a:avLst/>
            </a:prstGeom>
            <a:solidFill>
              <a:srgbClr val="FF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Text Box 199"/>
          <p:cNvSpPr txBox="1">
            <a:spLocks noChangeArrowheads="1"/>
          </p:cNvSpPr>
          <p:nvPr/>
        </p:nvSpPr>
        <p:spPr bwMode="auto">
          <a:xfrm>
            <a:off x="1989327" y="1772816"/>
            <a:ext cx="6775941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bIns="0">
            <a:spAutoFit/>
          </a:bodyPr>
          <a:lstStyle>
            <a:defPPr>
              <a:defRPr lang="zh-CN"/>
            </a:defPPr>
            <a:lvl1pPr>
              <a:lnSpc>
                <a:spcPct val="100000"/>
              </a:lnSpc>
              <a:defRPr sz="2800" b="1">
                <a:effectLst/>
                <a:latin typeface="楷体" pitchFamily="49" charset="-122"/>
                <a:ea typeface="楷体" pitchFamily="49" charset="-122"/>
                <a:cs typeface="+mn-cs"/>
              </a:defRPr>
            </a:lvl1pPr>
          </a:lstStyle>
          <a:p>
            <a:r>
              <a:rPr lang="zh-CN" altLang="en-US" dirty="0" smtClean="0"/>
              <a:t>    不对称</a:t>
            </a:r>
            <a:r>
              <a:rPr lang="zh-CN" altLang="en-US" dirty="0"/>
              <a:t>的重合</a:t>
            </a:r>
            <a:r>
              <a:rPr lang="zh-CN" altLang="en-US" dirty="0" smtClean="0"/>
              <a:t>断面</a:t>
            </a:r>
            <a:r>
              <a:rPr lang="zh-CN" altLang="en-US" dirty="0"/>
              <a:t>，</a:t>
            </a:r>
            <a:r>
              <a:rPr lang="zh-CN" altLang="en-US" dirty="0" smtClean="0"/>
              <a:t>在</a:t>
            </a:r>
            <a:r>
              <a:rPr lang="zh-CN" altLang="en-US" dirty="0"/>
              <a:t>不致引起误解</a:t>
            </a:r>
            <a:r>
              <a:rPr lang="zh-CN" altLang="en-US" dirty="0" smtClean="0"/>
              <a:t>时</a:t>
            </a:r>
            <a:r>
              <a:rPr lang="zh-CN" altLang="en-US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可省略</a:t>
            </a:r>
            <a:r>
              <a:rPr lang="zh-CN" altLang="en-US" dirty="0" smtClean="0"/>
              <a:t>标注。</a:t>
            </a:r>
            <a:endParaRPr lang="zh-CN" altLang="en-US" dirty="0"/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1119840" y="6020290"/>
            <a:ext cx="32784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b="1" dirty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图形对称的重合断面图</a:t>
            </a:r>
          </a:p>
        </p:txBody>
      </p:sp>
      <p:sp>
        <p:nvSpPr>
          <p:cNvPr id="20" name="Text Box 16"/>
          <p:cNvSpPr txBox="1">
            <a:spLocks noChangeArrowheads="1"/>
          </p:cNvSpPr>
          <p:nvPr/>
        </p:nvSpPr>
        <p:spPr bwMode="auto">
          <a:xfrm>
            <a:off x="4876800" y="5991671"/>
            <a:ext cx="358784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图形不对称</a:t>
            </a:r>
            <a:r>
              <a:rPr lang="zh-CN" altLang="en-US" b="1" dirty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的重合断面图</a:t>
            </a:r>
          </a:p>
        </p:txBody>
      </p:sp>
      <p:sp>
        <p:nvSpPr>
          <p:cNvPr id="2" name="椭圆 1"/>
          <p:cNvSpPr/>
          <p:nvPr/>
        </p:nvSpPr>
        <p:spPr bwMode="auto">
          <a:xfrm>
            <a:off x="5652120" y="3725525"/>
            <a:ext cx="576064" cy="495563"/>
          </a:xfrm>
          <a:prstGeom prst="ellipse">
            <a:avLst/>
          </a:prstGeom>
          <a:noFill/>
          <a:ln w="38100">
            <a:solidFill>
              <a:srgbClr val="FF0000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楷体_GB2312" pitchFamily="49" charset="-122"/>
            </a:endParaRPr>
          </a:p>
        </p:txBody>
      </p:sp>
      <p:sp>
        <p:nvSpPr>
          <p:cNvPr id="21" name="椭圆 20"/>
          <p:cNvSpPr/>
          <p:nvPr/>
        </p:nvSpPr>
        <p:spPr bwMode="auto">
          <a:xfrm>
            <a:off x="5652120" y="5597733"/>
            <a:ext cx="576064" cy="495563"/>
          </a:xfrm>
          <a:prstGeom prst="ellipse">
            <a:avLst/>
          </a:prstGeom>
          <a:noFill/>
          <a:ln w="38100">
            <a:solidFill>
              <a:srgbClr val="FF0000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楷体_GB2312" pitchFamily="49" charset="-122"/>
            </a:endParaRPr>
          </a:p>
        </p:txBody>
      </p:sp>
      <p:sp>
        <p:nvSpPr>
          <p:cNvPr id="22" name="Text Box 14"/>
          <p:cNvSpPr txBox="1">
            <a:spLocks noChangeArrowheads="1"/>
          </p:cNvSpPr>
          <p:nvPr/>
        </p:nvSpPr>
        <p:spPr bwMode="auto">
          <a:xfrm>
            <a:off x="1217240" y="2636300"/>
            <a:ext cx="7747248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bIns="0">
            <a:spAutoFit/>
          </a:bodyPr>
          <a:lstStyle>
            <a:defPPr>
              <a:defRPr lang="zh-CN"/>
            </a:defPPr>
            <a:lvl1pPr>
              <a:lnSpc>
                <a:spcPct val="100000"/>
              </a:lnSpc>
              <a:defRPr sz="2800" b="1">
                <a:effectLst/>
                <a:latin typeface="楷体" pitchFamily="49" charset="-122"/>
                <a:ea typeface="楷体" pitchFamily="49" charset="-122"/>
                <a:cs typeface="+mn-cs"/>
              </a:defRPr>
            </a:lvl1pPr>
          </a:lstStyle>
          <a:p>
            <a:r>
              <a:rPr lang="en-US" altLang="zh-CN" dirty="0"/>
              <a:t>    </a:t>
            </a:r>
            <a:r>
              <a:rPr lang="zh-CN" altLang="en-US" dirty="0" smtClean="0"/>
              <a:t>若</a:t>
            </a:r>
            <a:r>
              <a:rPr lang="zh-CN" altLang="en-US" dirty="0"/>
              <a:t>需</a:t>
            </a:r>
            <a:r>
              <a:rPr lang="zh-CN" altLang="en-US" dirty="0" smtClean="0"/>
              <a:t>标注，则标注剖</a:t>
            </a:r>
            <a:r>
              <a:rPr lang="zh-CN" altLang="en-US" dirty="0"/>
              <a:t>切符号</a:t>
            </a:r>
            <a:r>
              <a:rPr lang="zh-CN" altLang="en-US" dirty="0" smtClean="0"/>
              <a:t>和箭头，</a:t>
            </a:r>
            <a:r>
              <a:rPr lang="zh-CN" altLang="en-US" dirty="0"/>
              <a:t>不必标注字母</a:t>
            </a:r>
            <a:r>
              <a:rPr lang="zh-CN" altLang="en-US" dirty="0" smtClean="0"/>
              <a:t>，图形</a:t>
            </a:r>
            <a:r>
              <a:rPr lang="zh-CN" altLang="en-US" dirty="0"/>
              <a:t>一侧与剖切面迹线靠</a:t>
            </a:r>
            <a:r>
              <a:rPr lang="zh-CN" altLang="en-US" dirty="0" smtClean="0"/>
              <a:t>齐。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32745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73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3607" grpId="0" autoUpdateAnimBg="0"/>
      <p:bldP spid="13" grpId="0" autoUpdateAnimBg="0"/>
      <p:bldP spid="17" grpId="0"/>
      <p:bldP spid="20" grpId="0"/>
      <p:bldP spid="2" grpId="0" animBg="1"/>
      <p:bldP spid="21" grpId="0" animBg="1"/>
      <p:bldP spid="22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3" descr="26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908720"/>
            <a:ext cx="6858000" cy="1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文本占位符 1"/>
          <p:cNvSpPr txBox="1">
            <a:spLocks/>
          </p:cNvSpPr>
          <p:nvPr/>
        </p:nvSpPr>
        <p:spPr bwMode="auto">
          <a:xfrm>
            <a:off x="971550" y="116632"/>
            <a:ext cx="7488238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36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2.</a:t>
            </a:r>
            <a:r>
              <a:rPr lang="zh-CN" altLang="en-US" sz="3600" b="1" dirty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　</a:t>
            </a:r>
            <a:r>
              <a:rPr lang="zh-CN" altLang="en-US" sz="36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重合断面图</a:t>
            </a:r>
            <a:endParaRPr lang="zh-CN" altLang="en-US" sz="3600" b="1" dirty="0">
              <a:solidFill>
                <a:schemeClr val="accent2"/>
              </a:solidFill>
              <a:latin typeface="隶书" pitchFamily="49" charset="-122"/>
              <a:ea typeface="隶书" pitchFamily="49" charset="-122"/>
            </a:endParaRPr>
          </a:p>
        </p:txBody>
      </p:sp>
      <p:sp>
        <p:nvSpPr>
          <p:cNvPr id="6" name="AutoShape 36"/>
          <p:cNvSpPr>
            <a:spLocks noChangeArrowheads="1"/>
          </p:cNvSpPr>
          <p:nvPr/>
        </p:nvSpPr>
        <p:spPr bwMode="auto">
          <a:xfrm>
            <a:off x="684213" y="1133475"/>
            <a:ext cx="1079500" cy="863600"/>
          </a:xfrm>
          <a:prstGeom prst="irregularSeal1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b="1" dirty="0">
                <a:solidFill>
                  <a:srgbClr val="FFFF66"/>
                </a:solidFill>
                <a:ea typeface="华文行楷" pitchFamily="2" charset="-122"/>
              </a:rPr>
              <a:t>例</a:t>
            </a:r>
          </a:p>
        </p:txBody>
      </p:sp>
      <p:sp>
        <p:nvSpPr>
          <p:cNvPr id="13" name="Text Box 199"/>
          <p:cNvSpPr txBox="1">
            <a:spLocks noChangeArrowheads="1"/>
          </p:cNvSpPr>
          <p:nvPr/>
        </p:nvSpPr>
        <p:spPr bwMode="auto">
          <a:xfrm>
            <a:off x="1989326" y="1151325"/>
            <a:ext cx="6775941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bIns="0">
            <a:spAutoFit/>
          </a:bodyPr>
          <a:lstStyle>
            <a:defPPr>
              <a:defRPr lang="zh-CN"/>
            </a:defPPr>
            <a:lvl1pPr>
              <a:lnSpc>
                <a:spcPct val="100000"/>
              </a:lnSpc>
              <a:defRPr sz="2800" b="1">
                <a:effectLst/>
                <a:latin typeface="楷体" pitchFamily="49" charset="-122"/>
                <a:ea typeface="楷体" pitchFamily="49" charset="-122"/>
                <a:cs typeface="+mn-cs"/>
              </a:defRPr>
            </a:lvl1pPr>
          </a:lstStyle>
          <a:p>
            <a:r>
              <a:rPr lang="zh-CN" altLang="en-US" dirty="0" smtClean="0"/>
              <a:t>    为了</a:t>
            </a:r>
            <a:r>
              <a:rPr lang="zh-CN" altLang="en-US" dirty="0"/>
              <a:t>得到断面的真实形状，剖切平面一般应垂直于物体上被剖切部分的轮廓线</a:t>
            </a:r>
            <a:r>
              <a:rPr lang="zh-CN" altLang="en-US" dirty="0" smtClean="0"/>
              <a:t>。</a:t>
            </a:r>
            <a:endParaRPr lang="zh-CN" altLang="en-US" dirty="0"/>
          </a:p>
        </p:txBody>
      </p:sp>
      <p:grpSp>
        <p:nvGrpSpPr>
          <p:cNvPr id="18" name="Group 9"/>
          <p:cNvGrpSpPr>
            <a:grpSpLocks noChangeAspect="1"/>
          </p:cNvGrpSpPr>
          <p:nvPr/>
        </p:nvGrpSpPr>
        <p:grpSpPr bwMode="auto">
          <a:xfrm>
            <a:off x="2987824" y="2222545"/>
            <a:ext cx="3311169" cy="4046984"/>
            <a:chOff x="1440" y="1152"/>
            <a:chExt cx="2160" cy="2640"/>
          </a:xfrm>
        </p:grpSpPr>
        <p:sp>
          <p:nvSpPr>
            <p:cNvPr id="19" name="Rectangle 10"/>
            <p:cNvSpPr>
              <a:spLocks noChangeArrowheads="1"/>
            </p:cNvSpPr>
            <p:nvPr/>
          </p:nvSpPr>
          <p:spPr bwMode="auto">
            <a:xfrm>
              <a:off x="1440" y="1152"/>
              <a:ext cx="2160" cy="2640"/>
            </a:xfrm>
            <a:prstGeom prst="rect">
              <a:avLst/>
            </a:prstGeom>
            <a:solidFill>
              <a:srgbClr val="FFFEFE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pic>
          <p:nvPicPr>
            <p:cNvPr id="22" name="Picture 11" descr="11-32a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2" y="1200"/>
              <a:ext cx="1798" cy="2544"/>
            </a:xfrm>
            <a:prstGeom prst="rect">
              <a:avLst/>
            </a:prstGeom>
            <a:solidFill>
              <a:srgbClr val="FF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223534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4"/>
          <p:cNvSpPr>
            <a:spLocks noChangeArrowheads="1"/>
          </p:cNvSpPr>
          <p:nvPr/>
        </p:nvSpPr>
        <p:spPr bwMode="auto">
          <a:xfrm>
            <a:off x="755650" y="1628775"/>
            <a:ext cx="7200900" cy="1138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zh-CN" altLang="en-US" sz="3600" b="1" dirty="0">
                <a:solidFill>
                  <a:srgbClr val="FFFF66"/>
                </a:solidFill>
                <a:latin typeface="楷体_GB2312"/>
              </a:rPr>
              <a:t>第一次课作业：</a:t>
            </a:r>
            <a:endParaRPr lang="en-US" altLang="zh-CN" sz="3600" b="1" dirty="0">
              <a:solidFill>
                <a:srgbClr val="FFFF66"/>
              </a:solidFill>
              <a:latin typeface="楷体_GB2312"/>
            </a:endParaRPr>
          </a:p>
          <a:p>
            <a:r>
              <a:rPr lang="zh-CN" altLang="en-US" sz="3200" b="1" dirty="0" smtClean="0">
                <a:solidFill>
                  <a:srgbClr val="FFFF66"/>
                </a:solidFill>
                <a:latin typeface="楷体_GB2312"/>
              </a:rPr>
              <a:t>（视图，剖视图</a:t>
            </a:r>
            <a:r>
              <a:rPr lang="en-US" altLang="zh-CN" sz="3200" b="1" dirty="0" smtClean="0">
                <a:solidFill>
                  <a:srgbClr val="FFFF66"/>
                </a:solidFill>
                <a:latin typeface="楷体_GB2312"/>
              </a:rPr>
              <a:t>1</a:t>
            </a:r>
            <a:r>
              <a:rPr lang="zh-CN" altLang="en-US" sz="3200" b="1" dirty="0" smtClean="0">
                <a:solidFill>
                  <a:srgbClr val="FFFF66"/>
                </a:solidFill>
                <a:latin typeface="楷体_GB2312"/>
              </a:rPr>
              <a:t>，全剖视图）</a:t>
            </a:r>
            <a:endParaRPr lang="zh-CN" altLang="en-US" sz="3200" b="1" dirty="0">
              <a:solidFill>
                <a:srgbClr val="FFFF66"/>
              </a:solidFill>
              <a:latin typeface="楷体_GB2312"/>
            </a:endParaRPr>
          </a:p>
        </p:txBody>
      </p:sp>
      <p:sp>
        <p:nvSpPr>
          <p:cNvPr id="167939" name="Rectangle 5"/>
          <p:cNvSpPr>
            <a:spLocks noChangeArrowheads="1"/>
          </p:cNvSpPr>
          <p:nvPr/>
        </p:nvSpPr>
        <p:spPr bwMode="auto">
          <a:xfrm>
            <a:off x="1619210" y="2997091"/>
            <a:ext cx="227337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altLang="zh-CN" sz="3600" b="1" dirty="0" smtClean="0">
                <a:solidFill>
                  <a:srgbClr val="0000FF"/>
                </a:solidFill>
                <a:latin typeface="楷体_GB2312"/>
              </a:rPr>
              <a:t>P30</a:t>
            </a:r>
            <a:r>
              <a:rPr lang="zh-CN" altLang="en-US" sz="3600" b="1" dirty="0">
                <a:solidFill>
                  <a:srgbClr val="0000FF"/>
                </a:solidFill>
                <a:latin typeface="楷体_GB2312"/>
              </a:rPr>
              <a:t>：</a:t>
            </a:r>
            <a:r>
              <a:rPr lang="en-US" altLang="zh-CN" sz="3600" b="1" dirty="0">
                <a:solidFill>
                  <a:srgbClr val="0000FF"/>
                </a:solidFill>
                <a:latin typeface="楷体_GB2312"/>
              </a:rPr>
              <a:t>1</a:t>
            </a:r>
            <a:r>
              <a:rPr lang="zh-CN" altLang="en-US" sz="3600" b="1" dirty="0" smtClean="0">
                <a:solidFill>
                  <a:srgbClr val="0000FF"/>
                </a:solidFill>
                <a:latin typeface="楷体_GB2312"/>
              </a:rPr>
              <a:t>～</a:t>
            </a:r>
            <a:r>
              <a:rPr lang="en-US" altLang="zh-CN" sz="3600" b="1" dirty="0" smtClean="0">
                <a:solidFill>
                  <a:srgbClr val="0000FF"/>
                </a:solidFill>
                <a:latin typeface="楷体_GB2312"/>
              </a:rPr>
              <a:t>4</a:t>
            </a:r>
            <a:endParaRPr lang="en-US" altLang="zh-CN" sz="3600" b="1" dirty="0">
              <a:solidFill>
                <a:srgbClr val="0000FF"/>
              </a:solidFill>
              <a:latin typeface="楷体_GB2312"/>
            </a:endParaRPr>
          </a:p>
        </p:txBody>
      </p:sp>
      <p:pic>
        <p:nvPicPr>
          <p:cNvPr id="167940" name="Picture 2" descr="26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250950"/>
            <a:ext cx="6858000" cy="1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7941" name="文本占位符 1"/>
          <p:cNvSpPr txBox="1">
            <a:spLocks/>
          </p:cNvSpPr>
          <p:nvPr/>
        </p:nvSpPr>
        <p:spPr bwMode="auto">
          <a:xfrm>
            <a:off x="1335088" y="260350"/>
            <a:ext cx="316865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9pPr>
          </a:lstStyle>
          <a:p>
            <a:pPr>
              <a:spcBef>
                <a:spcPct val="20000"/>
              </a:spcBef>
            </a:pPr>
            <a:r>
              <a:rPr lang="zh-CN" altLang="en-US" sz="3600" b="1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作　　业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648590" y="3643422"/>
            <a:ext cx="227337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altLang="zh-CN" sz="3600" b="1" dirty="0" smtClean="0">
                <a:solidFill>
                  <a:srgbClr val="0000FF"/>
                </a:solidFill>
                <a:latin typeface="楷体_GB2312"/>
              </a:rPr>
              <a:t>P31</a:t>
            </a:r>
            <a:r>
              <a:rPr lang="zh-CN" altLang="en-US" sz="3600" b="1" dirty="0" smtClean="0">
                <a:solidFill>
                  <a:srgbClr val="0000FF"/>
                </a:solidFill>
                <a:latin typeface="楷体_GB2312"/>
              </a:rPr>
              <a:t>：</a:t>
            </a:r>
            <a:r>
              <a:rPr lang="en-US" altLang="zh-CN" sz="3600" b="1" dirty="0">
                <a:solidFill>
                  <a:srgbClr val="0000FF"/>
                </a:solidFill>
                <a:latin typeface="楷体_GB2312"/>
              </a:rPr>
              <a:t>1</a:t>
            </a:r>
            <a:r>
              <a:rPr lang="zh-CN" altLang="en-US" sz="3600" b="1" dirty="0" smtClean="0">
                <a:solidFill>
                  <a:srgbClr val="0000FF"/>
                </a:solidFill>
                <a:latin typeface="楷体_GB2312"/>
              </a:rPr>
              <a:t>～</a:t>
            </a:r>
            <a:r>
              <a:rPr lang="en-US" altLang="zh-CN" sz="3600" b="1" dirty="0" smtClean="0">
                <a:solidFill>
                  <a:srgbClr val="0000FF"/>
                </a:solidFill>
                <a:latin typeface="楷体_GB2312"/>
              </a:rPr>
              <a:t>6</a:t>
            </a:r>
            <a:endParaRPr lang="en-US" altLang="zh-CN" sz="3600" b="1" dirty="0">
              <a:solidFill>
                <a:srgbClr val="0000FF"/>
              </a:solidFill>
              <a:latin typeface="楷体_GB2312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637256" y="4294837"/>
            <a:ext cx="204254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altLang="zh-CN" sz="3600" b="1" dirty="0" smtClean="0">
                <a:solidFill>
                  <a:srgbClr val="0000FF"/>
                </a:solidFill>
                <a:latin typeface="楷体_GB2312"/>
              </a:rPr>
              <a:t>P32</a:t>
            </a:r>
            <a:r>
              <a:rPr lang="zh-CN" altLang="en-US" sz="3600" b="1" dirty="0" smtClean="0">
                <a:solidFill>
                  <a:srgbClr val="0000FF"/>
                </a:solidFill>
                <a:latin typeface="楷体_GB2312"/>
              </a:rPr>
              <a:t>：</a:t>
            </a:r>
            <a:r>
              <a:rPr lang="en-US" altLang="zh-CN" sz="3600" b="1" dirty="0" smtClean="0">
                <a:solidFill>
                  <a:srgbClr val="0000FF"/>
                </a:solidFill>
                <a:latin typeface="楷体_GB2312"/>
              </a:rPr>
              <a:t>2,3</a:t>
            </a:r>
            <a:endParaRPr lang="en-US" altLang="zh-CN" sz="3600" b="1" dirty="0">
              <a:solidFill>
                <a:srgbClr val="0000FF"/>
              </a:solidFill>
              <a:latin typeface="楷体_GB2312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665358" y="4870901"/>
            <a:ext cx="204254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altLang="zh-CN" sz="3600" b="1" dirty="0" smtClean="0">
                <a:solidFill>
                  <a:srgbClr val="0000FF"/>
                </a:solidFill>
                <a:latin typeface="楷体_GB2312"/>
              </a:rPr>
              <a:t>P33</a:t>
            </a:r>
            <a:r>
              <a:rPr lang="zh-CN" altLang="en-US" sz="3600" b="1" dirty="0" smtClean="0">
                <a:solidFill>
                  <a:srgbClr val="0000FF"/>
                </a:solidFill>
                <a:latin typeface="楷体_GB2312"/>
              </a:rPr>
              <a:t>：</a:t>
            </a:r>
            <a:r>
              <a:rPr lang="en-US" altLang="zh-CN" sz="3600" b="1" dirty="0" smtClean="0">
                <a:solidFill>
                  <a:srgbClr val="0000FF"/>
                </a:solidFill>
                <a:latin typeface="楷体_GB2312"/>
              </a:rPr>
              <a:t>2,3</a:t>
            </a:r>
            <a:endParaRPr lang="en-US" altLang="zh-CN" sz="3600" b="1" dirty="0">
              <a:solidFill>
                <a:srgbClr val="0000FF"/>
              </a:solidFill>
              <a:latin typeface="楷体_GB231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4"/>
          <p:cNvSpPr>
            <a:spLocks noChangeArrowheads="1"/>
          </p:cNvSpPr>
          <p:nvPr/>
        </p:nvSpPr>
        <p:spPr bwMode="auto">
          <a:xfrm>
            <a:off x="755650" y="1628507"/>
            <a:ext cx="8136830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r>
              <a:rPr lang="zh-CN" altLang="en-US" sz="3600" b="1" dirty="0">
                <a:solidFill>
                  <a:srgbClr val="FFFF66"/>
                </a:solidFill>
                <a:latin typeface="楷体_GB2312"/>
              </a:rPr>
              <a:t>第二次课作业：</a:t>
            </a:r>
            <a:endParaRPr lang="en-US" altLang="zh-CN" sz="3600" b="1" dirty="0">
              <a:solidFill>
                <a:srgbClr val="FFFF66"/>
              </a:solidFill>
              <a:latin typeface="楷体_GB2312"/>
            </a:endParaRPr>
          </a:p>
          <a:p>
            <a:r>
              <a:rPr lang="zh-CN" altLang="en-US" sz="3200" b="1" dirty="0" smtClean="0">
                <a:solidFill>
                  <a:srgbClr val="FFFF66"/>
                </a:solidFill>
                <a:latin typeface="楷体_GB2312"/>
              </a:rPr>
              <a:t>（半剖视图，局部剖视图，阶梯剖及旋转剖）</a:t>
            </a:r>
            <a:endParaRPr lang="zh-CN" altLang="en-US" sz="3200" b="1" dirty="0">
              <a:solidFill>
                <a:srgbClr val="FFFF66"/>
              </a:solidFill>
              <a:latin typeface="楷体_GB2312"/>
            </a:endParaRPr>
          </a:p>
        </p:txBody>
      </p:sp>
      <p:sp>
        <p:nvSpPr>
          <p:cNvPr id="168963" name="Rectangle 5"/>
          <p:cNvSpPr>
            <a:spLocks noChangeArrowheads="1"/>
          </p:cNvSpPr>
          <p:nvPr/>
        </p:nvSpPr>
        <p:spPr bwMode="auto">
          <a:xfrm>
            <a:off x="2316123" y="2997091"/>
            <a:ext cx="227337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altLang="zh-CN" sz="3600" b="1" dirty="0" smtClean="0">
                <a:solidFill>
                  <a:srgbClr val="0000FF"/>
                </a:solidFill>
                <a:latin typeface="楷体_GB2312"/>
              </a:rPr>
              <a:t>P34</a:t>
            </a:r>
            <a:r>
              <a:rPr lang="zh-CN" altLang="en-US" sz="3600" b="1" dirty="0" smtClean="0">
                <a:solidFill>
                  <a:srgbClr val="0000FF"/>
                </a:solidFill>
                <a:latin typeface="楷体_GB2312"/>
              </a:rPr>
              <a:t>：</a:t>
            </a:r>
            <a:r>
              <a:rPr lang="en-US" altLang="zh-CN" sz="3600" b="1" dirty="0">
                <a:solidFill>
                  <a:srgbClr val="0000FF"/>
                </a:solidFill>
                <a:latin typeface="楷体_GB2312"/>
              </a:rPr>
              <a:t>1</a:t>
            </a:r>
            <a:r>
              <a:rPr lang="zh-CN" altLang="en-US" sz="3600" b="1" dirty="0" smtClean="0">
                <a:solidFill>
                  <a:srgbClr val="0000FF"/>
                </a:solidFill>
                <a:latin typeface="楷体_GB2312"/>
              </a:rPr>
              <a:t>，</a:t>
            </a:r>
            <a:r>
              <a:rPr lang="en-US" altLang="zh-CN" sz="3600" b="1" dirty="0" smtClean="0">
                <a:solidFill>
                  <a:srgbClr val="0000FF"/>
                </a:solidFill>
                <a:latin typeface="楷体_GB2312"/>
              </a:rPr>
              <a:t>4</a:t>
            </a:r>
            <a:endParaRPr lang="en-US" altLang="zh-CN" sz="3600" b="1" dirty="0">
              <a:solidFill>
                <a:srgbClr val="0000FF"/>
              </a:solidFill>
              <a:latin typeface="楷体_GB2312"/>
            </a:endParaRPr>
          </a:p>
        </p:txBody>
      </p:sp>
      <p:pic>
        <p:nvPicPr>
          <p:cNvPr id="168964" name="Picture 2" descr="26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250950"/>
            <a:ext cx="6858000" cy="1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8965" name="文本占位符 1"/>
          <p:cNvSpPr txBox="1">
            <a:spLocks/>
          </p:cNvSpPr>
          <p:nvPr/>
        </p:nvSpPr>
        <p:spPr bwMode="auto">
          <a:xfrm>
            <a:off x="1335088" y="260350"/>
            <a:ext cx="316865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9pPr>
          </a:lstStyle>
          <a:p>
            <a:pPr>
              <a:spcBef>
                <a:spcPct val="20000"/>
              </a:spcBef>
            </a:pPr>
            <a:r>
              <a:rPr lang="zh-CN" altLang="en-US" sz="3600" b="1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作　　业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335461" y="3574757"/>
            <a:ext cx="227337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altLang="zh-CN" sz="3600" b="1" dirty="0" smtClean="0">
                <a:solidFill>
                  <a:srgbClr val="0000FF"/>
                </a:solidFill>
                <a:latin typeface="楷体_GB2312"/>
              </a:rPr>
              <a:t>P35</a:t>
            </a:r>
            <a:r>
              <a:rPr lang="zh-CN" altLang="en-US" sz="3600" b="1" dirty="0" smtClean="0">
                <a:solidFill>
                  <a:srgbClr val="0000FF"/>
                </a:solidFill>
                <a:latin typeface="楷体_GB2312"/>
              </a:rPr>
              <a:t>：</a:t>
            </a:r>
            <a:r>
              <a:rPr lang="en-US" altLang="zh-CN" sz="3600" b="1" dirty="0">
                <a:solidFill>
                  <a:srgbClr val="0000FF"/>
                </a:solidFill>
                <a:latin typeface="楷体_GB2312"/>
              </a:rPr>
              <a:t>1</a:t>
            </a:r>
            <a:r>
              <a:rPr lang="zh-CN" altLang="en-US" sz="3600" b="1" dirty="0" smtClean="0">
                <a:solidFill>
                  <a:srgbClr val="0000FF"/>
                </a:solidFill>
                <a:latin typeface="楷体_GB2312"/>
              </a:rPr>
              <a:t>，</a:t>
            </a:r>
            <a:r>
              <a:rPr lang="en-US" altLang="zh-CN" sz="3600" b="1" dirty="0" smtClean="0">
                <a:solidFill>
                  <a:srgbClr val="0000FF"/>
                </a:solidFill>
                <a:latin typeface="楷体_GB2312"/>
              </a:rPr>
              <a:t>4</a:t>
            </a:r>
            <a:endParaRPr lang="en-US" altLang="zh-CN" sz="3600" b="1" dirty="0">
              <a:solidFill>
                <a:srgbClr val="0000FF"/>
              </a:solidFill>
              <a:latin typeface="楷体_GB2312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339752" y="4149080"/>
            <a:ext cx="227337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altLang="zh-CN" sz="3600" b="1" dirty="0" smtClean="0">
                <a:solidFill>
                  <a:srgbClr val="0000FF"/>
                </a:solidFill>
                <a:latin typeface="楷体_GB2312"/>
              </a:rPr>
              <a:t>P36</a:t>
            </a:r>
            <a:r>
              <a:rPr lang="zh-CN" altLang="en-US" sz="3600" b="1" dirty="0" smtClean="0">
                <a:solidFill>
                  <a:srgbClr val="0000FF"/>
                </a:solidFill>
                <a:latin typeface="楷体_GB2312"/>
              </a:rPr>
              <a:t>：</a:t>
            </a:r>
            <a:r>
              <a:rPr lang="en-US" altLang="zh-CN" sz="3600" b="1" dirty="0">
                <a:solidFill>
                  <a:srgbClr val="0000FF"/>
                </a:solidFill>
                <a:latin typeface="楷体_GB2312"/>
              </a:rPr>
              <a:t>1</a:t>
            </a:r>
            <a:r>
              <a:rPr lang="zh-CN" altLang="en-US" sz="3600" b="1" dirty="0" smtClean="0">
                <a:solidFill>
                  <a:srgbClr val="0000FF"/>
                </a:solidFill>
                <a:latin typeface="楷体_GB2312"/>
              </a:rPr>
              <a:t>，</a:t>
            </a:r>
            <a:r>
              <a:rPr lang="en-US" altLang="zh-CN" sz="3600" b="1" dirty="0" smtClean="0">
                <a:solidFill>
                  <a:srgbClr val="0000FF"/>
                </a:solidFill>
                <a:latin typeface="楷体_GB2312"/>
              </a:rPr>
              <a:t>4</a:t>
            </a:r>
            <a:endParaRPr lang="en-US" altLang="zh-CN" sz="3600" b="1" dirty="0">
              <a:solidFill>
                <a:srgbClr val="0000FF"/>
              </a:solidFill>
              <a:latin typeface="楷体_GB231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4"/>
          <p:cNvSpPr>
            <a:spLocks noChangeArrowheads="1"/>
          </p:cNvSpPr>
          <p:nvPr/>
        </p:nvSpPr>
        <p:spPr bwMode="auto">
          <a:xfrm>
            <a:off x="755650" y="1628507"/>
            <a:ext cx="7200900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zh-CN" altLang="en-US" sz="3600" b="1" dirty="0">
                <a:solidFill>
                  <a:srgbClr val="FFFF66"/>
                </a:solidFill>
                <a:latin typeface="楷体_GB2312"/>
              </a:rPr>
              <a:t>第三次课作业：</a:t>
            </a:r>
            <a:endParaRPr lang="en-US" altLang="zh-CN" sz="3600" b="1" dirty="0">
              <a:solidFill>
                <a:srgbClr val="FFFF66"/>
              </a:solidFill>
              <a:latin typeface="楷体_GB2312"/>
            </a:endParaRPr>
          </a:p>
          <a:p>
            <a:r>
              <a:rPr lang="zh-CN" altLang="en-US" sz="3200" b="1" dirty="0" smtClean="0">
                <a:solidFill>
                  <a:srgbClr val="FFFF66"/>
                </a:solidFill>
                <a:latin typeface="楷体_GB2312"/>
              </a:rPr>
              <a:t>（旋转剖及斜剖，断面图，综合应用）</a:t>
            </a:r>
            <a:endParaRPr lang="zh-CN" altLang="en-US" sz="3200" b="1" dirty="0">
              <a:solidFill>
                <a:srgbClr val="FFFF66"/>
              </a:solidFill>
              <a:latin typeface="楷体_GB2312"/>
            </a:endParaRPr>
          </a:p>
        </p:txBody>
      </p:sp>
      <p:sp>
        <p:nvSpPr>
          <p:cNvPr id="169987" name="Rectangle 5"/>
          <p:cNvSpPr>
            <a:spLocks noChangeArrowheads="1"/>
          </p:cNvSpPr>
          <p:nvPr/>
        </p:nvSpPr>
        <p:spPr bwMode="auto">
          <a:xfrm>
            <a:off x="2274244" y="2781191"/>
            <a:ext cx="157767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altLang="zh-CN" sz="3600" b="1" dirty="0" smtClean="0">
                <a:solidFill>
                  <a:srgbClr val="0000FF"/>
                </a:solidFill>
                <a:latin typeface="楷体_GB2312"/>
              </a:rPr>
              <a:t>P37</a:t>
            </a:r>
            <a:r>
              <a:rPr lang="zh-CN" altLang="en-US" sz="3600" b="1" dirty="0" smtClean="0">
                <a:solidFill>
                  <a:srgbClr val="0000FF"/>
                </a:solidFill>
                <a:latin typeface="楷体_GB2312"/>
              </a:rPr>
              <a:t>：</a:t>
            </a:r>
            <a:r>
              <a:rPr lang="en-US" altLang="zh-CN" sz="3600" b="1" dirty="0" smtClean="0">
                <a:solidFill>
                  <a:srgbClr val="0000FF"/>
                </a:solidFill>
                <a:latin typeface="楷体_GB2312"/>
              </a:rPr>
              <a:t>1</a:t>
            </a:r>
            <a:endParaRPr lang="en-US" altLang="zh-CN" sz="3600" b="1" dirty="0">
              <a:solidFill>
                <a:srgbClr val="0000FF"/>
              </a:solidFill>
              <a:latin typeface="楷体_GB2312"/>
            </a:endParaRPr>
          </a:p>
        </p:txBody>
      </p:sp>
      <p:pic>
        <p:nvPicPr>
          <p:cNvPr id="169988" name="Picture 2" descr="26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250950"/>
            <a:ext cx="6858000" cy="1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9989" name="文本占位符 1"/>
          <p:cNvSpPr txBox="1">
            <a:spLocks/>
          </p:cNvSpPr>
          <p:nvPr/>
        </p:nvSpPr>
        <p:spPr bwMode="auto">
          <a:xfrm>
            <a:off x="1335088" y="260350"/>
            <a:ext cx="316865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9pPr>
          </a:lstStyle>
          <a:p>
            <a:pPr>
              <a:spcBef>
                <a:spcPct val="20000"/>
              </a:spcBef>
            </a:pPr>
            <a:r>
              <a:rPr lang="zh-CN" altLang="en-US" sz="3600" b="1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作　　业</a:t>
            </a:r>
          </a:p>
        </p:txBody>
      </p:sp>
      <p:sp>
        <p:nvSpPr>
          <p:cNvPr id="169990" name="Rectangle 5"/>
          <p:cNvSpPr>
            <a:spLocks noChangeArrowheads="1"/>
          </p:cNvSpPr>
          <p:nvPr/>
        </p:nvSpPr>
        <p:spPr bwMode="auto">
          <a:xfrm>
            <a:off x="2265322" y="3357454"/>
            <a:ext cx="227337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altLang="zh-CN" sz="3600" b="1" dirty="0" smtClean="0">
                <a:solidFill>
                  <a:srgbClr val="0000FF"/>
                </a:solidFill>
                <a:latin typeface="楷体_GB2312"/>
              </a:rPr>
              <a:t>P38</a:t>
            </a:r>
            <a:r>
              <a:rPr lang="zh-CN" altLang="en-US" sz="3600" b="1" dirty="0" smtClean="0">
                <a:solidFill>
                  <a:srgbClr val="0000FF"/>
                </a:solidFill>
                <a:latin typeface="楷体_GB2312"/>
              </a:rPr>
              <a:t>：</a:t>
            </a:r>
            <a:r>
              <a:rPr lang="en-US" altLang="zh-CN" sz="3600" b="1" dirty="0" smtClean="0">
                <a:solidFill>
                  <a:srgbClr val="0000FF"/>
                </a:solidFill>
                <a:latin typeface="楷体_GB2312"/>
              </a:rPr>
              <a:t>1</a:t>
            </a:r>
            <a:r>
              <a:rPr lang="zh-CN" altLang="en-US" sz="3600" b="1" dirty="0" smtClean="0">
                <a:solidFill>
                  <a:srgbClr val="0000FF"/>
                </a:solidFill>
                <a:latin typeface="楷体_GB2312"/>
              </a:rPr>
              <a:t>，</a:t>
            </a:r>
            <a:r>
              <a:rPr lang="en-US" altLang="zh-CN" sz="3600" b="1" dirty="0" smtClean="0">
                <a:solidFill>
                  <a:srgbClr val="0000FF"/>
                </a:solidFill>
                <a:latin typeface="楷体_GB2312"/>
              </a:rPr>
              <a:t>3</a:t>
            </a:r>
            <a:endParaRPr lang="en-US" altLang="zh-CN" sz="3600" b="1" dirty="0">
              <a:solidFill>
                <a:srgbClr val="0000FF"/>
              </a:solidFill>
              <a:latin typeface="楷体_GB2312"/>
            </a:endParaRPr>
          </a:p>
        </p:txBody>
      </p:sp>
      <p:sp>
        <p:nvSpPr>
          <p:cNvPr id="169991" name="Rectangle 5"/>
          <p:cNvSpPr>
            <a:spLocks noChangeArrowheads="1"/>
          </p:cNvSpPr>
          <p:nvPr/>
        </p:nvSpPr>
        <p:spPr bwMode="auto">
          <a:xfrm>
            <a:off x="2273261" y="3982929"/>
            <a:ext cx="227337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altLang="zh-CN" sz="3600" b="1" dirty="0" smtClean="0">
                <a:solidFill>
                  <a:srgbClr val="0000FF"/>
                </a:solidFill>
                <a:latin typeface="楷体_GB2312"/>
              </a:rPr>
              <a:t>P39</a:t>
            </a:r>
            <a:r>
              <a:rPr lang="zh-CN" altLang="en-US" sz="3600" b="1" dirty="0" smtClean="0">
                <a:solidFill>
                  <a:srgbClr val="0000FF"/>
                </a:solidFill>
                <a:latin typeface="楷体_GB2312"/>
              </a:rPr>
              <a:t>：</a:t>
            </a:r>
            <a:r>
              <a:rPr lang="en-US" altLang="zh-CN" sz="3600" b="1" dirty="0">
                <a:solidFill>
                  <a:srgbClr val="0000FF"/>
                </a:solidFill>
                <a:latin typeface="楷体_GB2312"/>
              </a:rPr>
              <a:t>2</a:t>
            </a:r>
            <a:r>
              <a:rPr lang="zh-CN" altLang="en-US" sz="3600" b="1" dirty="0">
                <a:solidFill>
                  <a:srgbClr val="0000FF"/>
                </a:solidFill>
                <a:latin typeface="楷体_GB2312"/>
              </a:rPr>
              <a:t>，</a:t>
            </a:r>
            <a:r>
              <a:rPr lang="en-US" altLang="zh-CN" sz="3600" b="1" dirty="0" smtClean="0">
                <a:solidFill>
                  <a:srgbClr val="0000FF"/>
                </a:solidFill>
                <a:latin typeface="楷体_GB2312"/>
              </a:rPr>
              <a:t>3</a:t>
            </a:r>
            <a:endParaRPr lang="en-US" altLang="zh-CN" sz="3600" b="1" dirty="0">
              <a:solidFill>
                <a:srgbClr val="0000FF"/>
              </a:solidFill>
              <a:latin typeface="楷体_GB231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占位符 1"/>
          <p:cNvSpPr txBox="1">
            <a:spLocks/>
          </p:cNvSpPr>
          <p:nvPr/>
        </p:nvSpPr>
        <p:spPr bwMode="auto">
          <a:xfrm>
            <a:off x="1016000" y="188640"/>
            <a:ext cx="7488238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zh-CN" sz="36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6.3</a:t>
            </a:r>
            <a:r>
              <a:rPr lang="zh-CN" altLang="en-US" sz="3600" b="1" dirty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　</a:t>
            </a:r>
            <a:r>
              <a:rPr lang="zh-CN" altLang="en-US" sz="36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断面图</a:t>
            </a:r>
            <a:endParaRPr lang="zh-CN" altLang="en-US" sz="3600" b="1" dirty="0">
              <a:solidFill>
                <a:schemeClr val="accent2"/>
              </a:solidFill>
              <a:latin typeface="隶书" pitchFamily="49" charset="-122"/>
              <a:ea typeface="隶书" pitchFamily="49" charset="-122"/>
            </a:endParaRPr>
          </a:p>
        </p:txBody>
      </p:sp>
      <p:pic>
        <p:nvPicPr>
          <p:cNvPr id="39942" name="Picture 3" descr="26"/>
          <p:cNvPicPr>
            <a:picLocks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980728"/>
            <a:ext cx="7199312" cy="1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文本占位符 1"/>
          <p:cNvSpPr txBox="1">
            <a:spLocks/>
          </p:cNvSpPr>
          <p:nvPr/>
        </p:nvSpPr>
        <p:spPr bwMode="auto">
          <a:xfrm>
            <a:off x="723900" y="1124744"/>
            <a:ext cx="8015288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9pPr>
          </a:lstStyle>
          <a:p>
            <a:r>
              <a:rPr lang="en-US" altLang="zh-CN" sz="32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6.3.1</a:t>
            </a:r>
            <a:r>
              <a:rPr lang="zh-CN" altLang="en-US" sz="3200" b="1" dirty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　</a:t>
            </a:r>
            <a:r>
              <a:rPr lang="zh-CN" altLang="en-US" sz="32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断面图的概念</a:t>
            </a:r>
            <a:endParaRPr lang="zh-CN" altLang="en-US" sz="3200" b="1" dirty="0">
              <a:solidFill>
                <a:schemeClr val="accent2"/>
              </a:solidFill>
              <a:latin typeface="隶书" pitchFamily="49" charset="-122"/>
              <a:ea typeface="隶书" pitchFamily="49" charset="-122"/>
            </a:endParaRPr>
          </a:p>
        </p:txBody>
      </p:sp>
      <p:sp>
        <p:nvSpPr>
          <p:cNvPr id="13" name="Text Box 22"/>
          <p:cNvSpPr txBox="1">
            <a:spLocks noChangeArrowheads="1"/>
          </p:cNvSpPr>
          <p:nvPr/>
        </p:nvSpPr>
        <p:spPr bwMode="auto">
          <a:xfrm>
            <a:off x="1042988" y="1773238"/>
            <a:ext cx="701040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bIns="0">
            <a:spAutoFit/>
          </a:bodyPr>
          <a:lstStyle>
            <a:defPPr>
              <a:defRPr lang="zh-CN"/>
            </a:defPPr>
            <a:lvl1pPr>
              <a:lnSpc>
                <a:spcPct val="100000"/>
              </a:lnSpc>
              <a:defRPr sz="2800" b="1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  <a:cs typeface="+mn-cs"/>
              </a:defRPr>
            </a:lvl1pPr>
          </a:lstStyle>
          <a:p>
            <a:r>
              <a:rPr lang="en-US" altLang="zh-CN" dirty="0"/>
              <a:t>    </a:t>
            </a:r>
            <a:r>
              <a:rPr lang="zh-CN" altLang="en-US" dirty="0"/>
              <a:t>假想用剖切平面将物体的某处切断，仅画出截断面的图形，称为</a:t>
            </a:r>
            <a:r>
              <a:rPr lang="zh-CN" altLang="en-US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断面图</a:t>
            </a:r>
            <a:r>
              <a:rPr lang="zh-CN" altLang="en-US" dirty="0"/>
              <a:t>。 </a:t>
            </a:r>
          </a:p>
        </p:txBody>
      </p:sp>
      <p:sp>
        <p:nvSpPr>
          <p:cNvPr id="16" name="Text Box 25"/>
          <p:cNvSpPr txBox="1">
            <a:spLocks noChangeArrowheads="1"/>
          </p:cNvSpPr>
          <p:nvPr/>
        </p:nvSpPr>
        <p:spPr bwMode="auto">
          <a:xfrm>
            <a:off x="5651500" y="3644900"/>
            <a:ext cx="3097213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bIns="0">
            <a:spAutoFit/>
          </a:bodyPr>
          <a:lstStyle>
            <a:defPPr>
              <a:defRPr lang="zh-CN"/>
            </a:defPPr>
            <a:lvl1pPr>
              <a:lnSpc>
                <a:spcPct val="100000"/>
              </a:lnSpc>
              <a:defRPr sz="2800" b="1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  <a:cs typeface="+mn-cs"/>
              </a:defRPr>
            </a:lvl1pPr>
          </a:lstStyle>
          <a:p>
            <a:r>
              <a:rPr lang="en-US" altLang="zh-CN" dirty="0"/>
              <a:t>    </a:t>
            </a:r>
            <a:r>
              <a:rPr lang="zh-CN" altLang="en-US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断面图</a:t>
            </a:r>
            <a:r>
              <a:rPr lang="zh-CN" altLang="en-US" dirty="0"/>
              <a:t>主要用来表达机件某部分截断面的结构形状。 </a:t>
            </a:r>
          </a:p>
        </p:txBody>
      </p:sp>
      <p:pic>
        <p:nvPicPr>
          <p:cNvPr id="2" name="断面图的概念.avi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23900" y="2815544"/>
            <a:ext cx="4608512" cy="3456384"/>
          </a:xfrm>
          <a:prstGeom prst="rect">
            <a:avLst/>
          </a:prstGeom>
          <a:ln w="38100">
            <a:solidFill>
              <a:schemeClr val="accent2"/>
            </a:solidFill>
          </a:ln>
        </p:spPr>
      </p:pic>
    </p:spTree>
    <p:extLst>
      <p:ext uri="{BB962C8B-B14F-4D97-AF65-F5344CB8AC3E}">
        <p14:creationId xmlns:p14="http://schemas.microsoft.com/office/powerpoint/2010/main" val="1426127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32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</p:childTnLst>
        </p:cTn>
      </p:par>
    </p:tnLst>
    <p:bldLst>
      <p:bldP spid="12" grpId="1"/>
      <p:bldP spid="11" grpId="0"/>
      <p:bldP spid="13" grpId="0" autoUpdateAnimBg="0"/>
      <p:bldP spid="16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5223" name="Picture 7" descr="11-26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524000"/>
            <a:ext cx="2516188" cy="1871663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5224" name="Text Box 8"/>
          <p:cNvSpPr txBox="1">
            <a:spLocks noChangeArrowheads="1"/>
          </p:cNvSpPr>
          <p:nvPr/>
        </p:nvSpPr>
        <p:spPr bwMode="auto">
          <a:xfrm>
            <a:off x="1264081" y="3573016"/>
            <a:ext cx="3595688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bIns="0">
            <a:spAutoFit/>
          </a:bodyPr>
          <a:lstStyle>
            <a:defPPr>
              <a:defRPr lang="zh-CN"/>
            </a:defPPr>
            <a:lvl1pPr>
              <a:lnSpc>
                <a:spcPct val="100000"/>
              </a:lnSpc>
              <a:defRPr sz="2800" b="1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  <a:cs typeface="+mn-cs"/>
              </a:defRPr>
            </a:lvl1pPr>
          </a:lstStyle>
          <a:p>
            <a:r>
              <a:rPr lang="en-US" altLang="zh-CN" dirty="0">
                <a:effectLst/>
              </a:rPr>
              <a:t>    </a:t>
            </a:r>
            <a:r>
              <a:rPr lang="zh-CN" altLang="en-US" dirty="0">
                <a:solidFill>
                  <a:srgbClr val="FF0000"/>
                </a:solidFill>
                <a:effectLst/>
                <a:latin typeface="隶书" pitchFamily="49" charset="-122"/>
                <a:ea typeface="隶书" pitchFamily="49" charset="-122"/>
              </a:rPr>
              <a:t>断面图</a:t>
            </a:r>
            <a:r>
              <a:rPr lang="zh-CN" altLang="en-US" dirty="0">
                <a:effectLst/>
              </a:rPr>
              <a:t>：是面的投影，仅画出断面的形状。</a:t>
            </a:r>
          </a:p>
        </p:txBody>
      </p:sp>
      <p:sp>
        <p:nvSpPr>
          <p:cNvPr id="66564" name="Text Box 9"/>
          <p:cNvSpPr txBox="1">
            <a:spLocks noChangeArrowheads="1"/>
          </p:cNvSpPr>
          <p:nvPr/>
        </p:nvSpPr>
        <p:spPr bwMode="auto">
          <a:xfrm>
            <a:off x="1371600" y="457200"/>
            <a:ext cx="45688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FF99"/>
                    </a:gs>
                    <a:gs pos="50000">
                      <a:srgbClr val="FFFFFF"/>
                    </a:gs>
                    <a:gs pos="100000">
                      <a:srgbClr val="FFFF99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3600" b="1">
                <a:ea typeface="楷体_GB2312" pitchFamily="49" charset="-122"/>
              </a:rPr>
              <a:t>与剖视图的区别：</a:t>
            </a:r>
          </a:p>
        </p:txBody>
      </p:sp>
      <p:sp>
        <p:nvSpPr>
          <p:cNvPr id="265226" name="Rectangle 10"/>
          <p:cNvSpPr>
            <a:spLocks noChangeArrowheads="1"/>
          </p:cNvSpPr>
          <p:nvPr/>
        </p:nvSpPr>
        <p:spPr bwMode="auto">
          <a:xfrm>
            <a:off x="1295400" y="4872642"/>
            <a:ext cx="3421063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bIns="0">
            <a:spAutoFit/>
          </a:bodyPr>
          <a:lstStyle/>
          <a:p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  <a:cs typeface="+mn-cs"/>
              </a:rPr>
              <a:t>    </a:t>
            </a: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  <a:cs typeface="+mn-cs"/>
              </a:rPr>
              <a:t>剖视图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  <a:cs typeface="+mn-cs"/>
              </a:rPr>
              <a:t>：是体的投影，剖切面之后的结构应画出全部投影。</a:t>
            </a:r>
          </a:p>
        </p:txBody>
      </p:sp>
      <p:pic>
        <p:nvPicPr>
          <p:cNvPr id="66566" name="Picture 11" descr="26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219200"/>
            <a:ext cx="6858000" cy="1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65228" name="Group 12"/>
          <p:cNvGrpSpPr>
            <a:grpSpLocks/>
          </p:cNvGrpSpPr>
          <p:nvPr/>
        </p:nvGrpSpPr>
        <p:grpSpPr bwMode="auto">
          <a:xfrm>
            <a:off x="5257800" y="1524000"/>
            <a:ext cx="3065463" cy="3505200"/>
            <a:chOff x="3312" y="960"/>
            <a:chExt cx="1931" cy="2208"/>
          </a:xfrm>
        </p:grpSpPr>
        <p:pic>
          <p:nvPicPr>
            <p:cNvPr id="66570" name="Picture 13" descr="11-26bc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2" y="960"/>
              <a:ext cx="1931" cy="2208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aphicFrame>
          <p:nvGraphicFramePr>
            <p:cNvPr id="66571" name="Object 14"/>
            <p:cNvGraphicFramePr>
              <a:graphicFrameLocks noChangeAspect="1"/>
            </p:cNvGraphicFramePr>
            <p:nvPr/>
          </p:nvGraphicFramePr>
          <p:xfrm>
            <a:off x="3408" y="2256"/>
            <a:ext cx="446" cy="1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6982" name="Image" r:id="rId6" imgW="555815" imgH="149756" progId="Photoshop.Image.7">
                    <p:embed/>
                  </p:oleObj>
                </mc:Choice>
                <mc:Fallback>
                  <p:oleObj name="Image" r:id="rId6" imgW="555815" imgH="149756" progId="Photoshop.Image.7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08" y="2256"/>
                          <a:ext cx="446" cy="1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bg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FF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6572" name="Object 15"/>
            <p:cNvGraphicFramePr>
              <a:graphicFrameLocks noChangeAspect="1"/>
            </p:cNvGraphicFramePr>
            <p:nvPr/>
          </p:nvGraphicFramePr>
          <p:xfrm>
            <a:off x="4656" y="2208"/>
            <a:ext cx="446" cy="1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6983" name="Image" r:id="rId8" imgW="555815" imgH="149756" progId="Photoshop.Image.7">
                    <p:embed/>
                  </p:oleObj>
                </mc:Choice>
                <mc:Fallback>
                  <p:oleObj name="Image" r:id="rId8" imgW="555815" imgH="149756" progId="Photoshop.Image.7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56" y="2208"/>
                          <a:ext cx="446" cy="1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bg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FF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65232" name="Text Box 16"/>
          <p:cNvSpPr txBox="1">
            <a:spLocks noChangeArrowheads="1"/>
          </p:cNvSpPr>
          <p:nvPr/>
        </p:nvSpPr>
        <p:spPr bwMode="auto">
          <a:xfrm>
            <a:off x="7161213" y="5334000"/>
            <a:ext cx="1146175" cy="458788"/>
          </a:xfrm>
          <a:prstGeom prst="rect">
            <a:avLst/>
          </a:prstGeom>
          <a:gradFill rotWithShape="0">
            <a:gsLst>
              <a:gs pos="0">
                <a:srgbClr val="FFFF99"/>
              </a:gs>
              <a:gs pos="50000">
                <a:srgbClr val="FFFFFF"/>
              </a:gs>
              <a:gs pos="100000">
                <a:srgbClr val="FFFF99"/>
              </a:gs>
            </a:gsLst>
            <a:lin ang="5400000" scaled="1"/>
          </a:gradFill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zh-CN" altLang="en-US" b="1">
                <a:latin typeface="宋体" charset="-122"/>
                <a:ea typeface="楷体_GB2312" pitchFamily="49" charset="-122"/>
              </a:rPr>
              <a:t>剖视图</a:t>
            </a:r>
            <a:endParaRPr lang="zh-CN" altLang="en-US" b="1">
              <a:ea typeface="楷体_GB2312" pitchFamily="49" charset="-122"/>
            </a:endParaRPr>
          </a:p>
        </p:txBody>
      </p:sp>
      <p:sp>
        <p:nvSpPr>
          <p:cNvPr id="265233" name="Text Box 17"/>
          <p:cNvSpPr txBox="1">
            <a:spLocks noChangeArrowheads="1"/>
          </p:cNvSpPr>
          <p:nvPr/>
        </p:nvSpPr>
        <p:spPr bwMode="auto">
          <a:xfrm>
            <a:off x="5232400" y="5334000"/>
            <a:ext cx="1136650" cy="495300"/>
          </a:xfrm>
          <a:prstGeom prst="rect">
            <a:avLst/>
          </a:prstGeom>
          <a:gradFill rotWithShape="0">
            <a:gsLst>
              <a:gs pos="0">
                <a:srgbClr val="FFFF99"/>
              </a:gs>
              <a:gs pos="50000">
                <a:srgbClr val="FFFFFF"/>
              </a:gs>
              <a:gs pos="100000">
                <a:srgbClr val="FFFF99"/>
              </a:gs>
            </a:gsLst>
            <a:lin ang="5400000" scaled="1"/>
          </a:gradFill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algn="ctr" eaLnBrk="1" hangingPunct="1"/>
            <a:r>
              <a:rPr lang="zh-CN" altLang="en-US" b="1">
                <a:solidFill>
                  <a:srgbClr val="FF0000"/>
                </a:solidFill>
                <a:latin typeface="宋体" charset="-122"/>
                <a:ea typeface="楷体_GB2312" pitchFamily="49" charset="-122"/>
              </a:rPr>
              <a:t>断面图</a:t>
            </a:r>
            <a:endParaRPr lang="zh-CN" altLang="en-US" b="1">
              <a:solidFill>
                <a:srgbClr val="FF0000"/>
              </a:solidFill>
              <a:ea typeface="楷体_GB2312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50477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5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5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65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65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65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5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65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5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65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5224" grpId="0" autoUpdateAnimBg="0"/>
      <p:bldP spid="265226" grpId="0" build="p" autoUpdateAnimBg="0"/>
      <p:bldP spid="265232" grpId="0" animBg="1" autoUpdateAnimBg="0"/>
      <p:bldP spid="265233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6" name="Picture 23" descr="26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114425"/>
            <a:ext cx="6858000" cy="1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67289" name="Group 25"/>
          <p:cNvGrpSpPr>
            <a:grpSpLocks/>
          </p:cNvGrpSpPr>
          <p:nvPr/>
        </p:nvGrpSpPr>
        <p:grpSpPr bwMode="auto">
          <a:xfrm>
            <a:off x="1408113" y="1268413"/>
            <a:ext cx="4495800" cy="1274762"/>
            <a:chOff x="960" y="816"/>
            <a:chExt cx="2832" cy="803"/>
          </a:xfrm>
        </p:grpSpPr>
        <p:sp>
          <p:nvSpPr>
            <p:cNvPr id="67604" name="AutoShape 26"/>
            <p:cNvSpPr>
              <a:spLocks/>
            </p:cNvSpPr>
            <p:nvPr/>
          </p:nvSpPr>
          <p:spPr bwMode="auto">
            <a:xfrm>
              <a:off x="1955" y="958"/>
              <a:ext cx="144" cy="576"/>
            </a:xfrm>
            <a:prstGeom prst="leftBrace">
              <a:avLst>
                <a:gd name="adj1" fmla="val 33333"/>
                <a:gd name="adj2" fmla="val 50000"/>
              </a:avLst>
            </a:prstGeom>
            <a:noFill/>
            <a:ln w="317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7605" name="Text Box 27"/>
            <p:cNvSpPr txBox="1">
              <a:spLocks noChangeArrowheads="1"/>
            </p:cNvSpPr>
            <p:nvPr/>
          </p:nvSpPr>
          <p:spPr bwMode="auto">
            <a:xfrm>
              <a:off x="960" y="1021"/>
              <a:ext cx="995" cy="3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bIns="0">
              <a:spAutoFit/>
            </a:bodyPr>
            <a:lstStyle>
              <a:defPPr>
                <a:defRPr lang="zh-CN"/>
              </a:defPPr>
              <a:lvl1pPr>
                <a:lnSpc>
                  <a:spcPct val="100000"/>
                </a:lnSpc>
                <a:defRPr sz="28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楷体" pitchFamily="49" charset="-122"/>
                  <a:ea typeface="楷体" pitchFamily="49" charset="-122"/>
                  <a:cs typeface="+mn-cs"/>
                </a:defRPr>
              </a:lvl1pPr>
            </a:lstStyle>
            <a:p>
              <a:r>
                <a:rPr lang="zh-CN" altLang="en-US" sz="3600" dirty="0">
                  <a:effectLst/>
                </a:rPr>
                <a:t>断面图</a:t>
              </a:r>
            </a:p>
          </p:txBody>
        </p:sp>
        <p:sp>
          <p:nvSpPr>
            <p:cNvPr id="67606" name="Text Box 28"/>
            <p:cNvSpPr txBox="1">
              <a:spLocks noChangeArrowheads="1"/>
            </p:cNvSpPr>
            <p:nvPr/>
          </p:nvSpPr>
          <p:spPr bwMode="auto">
            <a:xfrm>
              <a:off x="2208" y="816"/>
              <a:ext cx="1536" cy="3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bIns="0">
              <a:spAutoFit/>
            </a:bodyPr>
            <a:lstStyle>
              <a:defPPr>
                <a:defRPr lang="zh-CN"/>
              </a:defPPr>
              <a:lvl1pPr>
                <a:lnSpc>
                  <a:spcPct val="100000"/>
                </a:lnSpc>
                <a:defRPr sz="3600" b="1">
                  <a:effectLst/>
                  <a:latin typeface="楷体" pitchFamily="49" charset="-122"/>
                  <a:ea typeface="楷体" pitchFamily="49" charset="-122"/>
                  <a:cs typeface="+mn-cs"/>
                </a:defRPr>
              </a:lvl1pPr>
            </a:lstStyle>
            <a:p>
              <a:r>
                <a:rPr lang="zh-CN" altLang="en-US" dirty="0">
                  <a:solidFill>
                    <a:srgbClr val="FF0000"/>
                  </a:solidFill>
                  <a:latin typeface="隶书" pitchFamily="49" charset="-122"/>
                  <a:ea typeface="隶书" pitchFamily="49" charset="-122"/>
                </a:rPr>
                <a:t>移出</a:t>
              </a:r>
              <a:r>
                <a:rPr lang="zh-CN" altLang="en-US" dirty="0"/>
                <a:t>断面</a:t>
              </a:r>
            </a:p>
          </p:txBody>
        </p:sp>
        <p:sp>
          <p:nvSpPr>
            <p:cNvPr id="67607" name="Text Box 29"/>
            <p:cNvSpPr txBox="1">
              <a:spLocks noChangeArrowheads="1"/>
            </p:cNvSpPr>
            <p:nvPr/>
          </p:nvSpPr>
          <p:spPr bwMode="auto">
            <a:xfrm>
              <a:off x="2208" y="1270"/>
              <a:ext cx="1584" cy="3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bIns="0">
              <a:spAutoFit/>
            </a:bodyPr>
            <a:lstStyle>
              <a:defPPr>
                <a:defRPr lang="zh-CN"/>
              </a:defPPr>
              <a:lvl1pPr>
                <a:lnSpc>
                  <a:spcPct val="100000"/>
                </a:lnSpc>
                <a:defRPr sz="3600" b="1">
                  <a:effectLst/>
                  <a:latin typeface="楷体" pitchFamily="49" charset="-122"/>
                  <a:ea typeface="楷体" pitchFamily="49" charset="-122"/>
                  <a:cs typeface="+mn-cs"/>
                </a:defRPr>
              </a:lvl1pPr>
            </a:lstStyle>
            <a:p>
              <a:r>
                <a:rPr lang="zh-CN" altLang="en-US" dirty="0">
                  <a:solidFill>
                    <a:srgbClr val="FF0000"/>
                  </a:solidFill>
                  <a:latin typeface="隶书" pitchFamily="49" charset="-122"/>
                  <a:ea typeface="隶书" pitchFamily="49" charset="-122"/>
                </a:rPr>
                <a:t>重合</a:t>
              </a:r>
              <a:r>
                <a:rPr lang="zh-CN" altLang="en-US" dirty="0"/>
                <a:t>断面</a:t>
              </a:r>
            </a:p>
          </p:txBody>
        </p:sp>
      </p:grpSp>
      <p:grpSp>
        <p:nvGrpSpPr>
          <p:cNvPr id="267294" name="Group 30"/>
          <p:cNvGrpSpPr>
            <a:grpSpLocks/>
          </p:cNvGrpSpPr>
          <p:nvPr/>
        </p:nvGrpSpPr>
        <p:grpSpPr bwMode="auto">
          <a:xfrm>
            <a:off x="1941513" y="2792413"/>
            <a:ext cx="3429000" cy="2590800"/>
            <a:chOff x="1056" y="2016"/>
            <a:chExt cx="2160" cy="1632"/>
          </a:xfrm>
        </p:grpSpPr>
        <p:sp>
          <p:nvSpPr>
            <p:cNvPr id="67602" name="Rectangle 31"/>
            <p:cNvSpPr>
              <a:spLocks noChangeArrowheads="1"/>
            </p:cNvSpPr>
            <p:nvPr/>
          </p:nvSpPr>
          <p:spPr bwMode="auto">
            <a:xfrm>
              <a:off x="1056" y="2016"/>
              <a:ext cx="2160" cy="1632"/>
            </a:xfrm>
            <a:prstGeom prst="rect">
              <a:avLst/>
            </a:prstGeom>
            <a:solidFill>
              <a:srgbClr val="FFFEFE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pic>
          <p:nvPicPr>
            <p:cNvPr id="67603" name="Picture 32" descr="11-32bc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4803"/>
            <a:stretch>
              <a:fillRect/>
            </a:stretch>
          </p:blipFill>
          <p:spPr bwMode="auto">
            <a:xfrm>
              <a:off x="1104" y="2064"/>
              <a:ext cx="2067" cy="1553"/>
            </a:xfrm>
            <a:prstGeom prst="rect">
              <a:avLst/>
            </a:prstGeom>
            <a:solidFill>
              <a:srgbClr val="FF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67297" name="Text Box 33"/>
          <p:cNvSpPr txBox="1">
            <a:spLocks noChangeArrowheads="1"/>
          </p:cNvSpPr>
          <p:nvPr/>
        </p:nvSpPr>
        <p:spPr bwMode="auto">
          <a:xfrm>
            <a:off x="1331913" y="5535613"/>
            <a:ext cx="2895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2800" b="1">
                <a:latin typeface="宋体" charset="-122"/>
                <a:ea typeface="楷体_GB2312" pitchFamily="49" charset="-122"/>
              </a:rPr>
              <a:t>轮廓绘制线形</a:t>
            </a:r>
            <a:r>
              <a:rPr lang="zh-CN" altLang="en-US" sz="2800" b="1">
                <a:ea typeface="楷体_GB2312" pitchFamily="49" charset="-122"/>
              </a:rPr>
              <a:t> ：</a:t>
            </a:r>
          </a:p>
        </p:txBody>
      </p:sp>
      <p:sp>
        <p:nvSpPr>
          <p:cNvPr id="267298" name="Text Box 34"/>
          <p:cNvSpPr txBox="1">
            <a:spLocks noChangeArrowheads="1"/>
          </p:cNvSpPr>
          <p:nvPr/>
        </p:nvSpPr>
        <p:spPr bwMode="auto">
          <a:xfrm>
            <a:off x="3922713" y="5535613"/>
            <a:ext cx="1447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2800" b="1">
                <a:latin typeface="宋体" charset="-122"/>
                <a:ea typeface="楷体_GB2312" pitchFamily="49" charset="-122"/>
              </a:rPr>
              <a:t>细实线</a:t>
            </a:r>
            <a:r>
              <a:rPr lang="zh-CN" altLang="en-US" sz="2800" b="1">
                <a:ea typeface="楷体_GB2312" pitchFamily="49" charset="-122"/>
              </a:rPr>
              <a:t> </a:t>
            </a:r>
          </a:p>
        </p:txBody>
      </p:sp>
      <p:sp>
        <p:nvSpPr>
          <p:cNvPr id="267299" name="Text Box 35"/>
          <p:cNvSpPr txBox="1">
            <a:spLocks noChangeArrowheads="1"/>
          </p:cNvSpPr>
          <p:nvPr/>
        </p:nvSpPr>
        <p:spPr bwMode="auto">
          <a:xfrm>
            <a:off x="6513513" y="5535613"/>
            <a:ext cx="1250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2800" b="1">
                <a:latin typeface="宋体" charset="-122"/>
                <a:ea typeface="楷体_GB2312" pitchFamily="49" charset="-122"/>
              </a:rPr>
              <a:t>粗实线</a:t>
            </a:r>
          </a:p>
        </p:txBody>
      </p:sp>
      <p:sp>
        <p:nvSpPr>
          <p:cNvPr id="267300" name="Line 36"/>
          <p:cNvSpPr>
            <a:spLocks noChangeShapeType="1"/>
          </p:cNvSpPr>
          <p:nvPr/>
        </p:nvSpPr>
        <p:spPr bwMode="auto">
          <a:xfrm flipH="1" flipV="1">
            <a:off x="3084513" y="4087813"/>
            <a:ext cx="1295400" cy="1524000"/>
          </a:xfrm>
          <a:prstGeom prst="line">
            <a:avLst/>
          </a:prstGeom>
          <a:noFill/>
          <a:ln w="25400">
            <a:solidFill>
              <a:srgbClr val="0066FF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267301" name="Group 37"/>
          <p:cNvGrpSpPr>
            <a:grpSpLocks/>
          </p:cNvGrpSpPr>
          <p:nvPr/>
        </p:nvGrpSpPr>
        <p:grpSpPr bwMode="auto">
          <a:xfrm>
            <a:off x="6056313" y="2106613"/>
            <a:ext cx="2187575" cy="3276600"/>
            <a:chOff x="3888" y="1344"/>
            <a:chExt cx="1378" cy="2064"/>
          </a:xfrm>
        </p:grpSpPr>
        <p:grpSp>
          <p:nvGrpSpPr>
            <p:cNvPr id="67596" name="Group 38"/>
            <p:cNvGrpSpPr>
              <a:grpSpLocks/>
            </p:cNvGrpSpPr>
            <p:nvPr/>
          </p:nvGrpSpPr>
          <p:grpSpPr bwMode="auto">
            <a:xfrm>
              <a:off x="3888" y="1344"/>
              <a:ext cx="1378" cy="2064"/>
              <a:chOff x="3888" y="1344"/>
              <a:chExt cx="1378" cy="2064"/>
            </a:xfrm>
          </p:grpSpPr>
          <p:grpSp>
            <p:nvGrpSpPr>
              <p:cNvPr id="67598" name="Group 39"/>
              <p:cNvGrpSpPr>
                <a:grpSpLocks/>
              </p:cNvGrpSpPr>
              <p:nvPr/>
            </p:nvGrpSpPr>
            <p:grpSpPr bwMode="auto">
              <a:xfrm>
                <a:off x="3888" y="1344"/>
                <a:ext cx="1378" cy="2064"/>
                <a:chOff x="3888" y="1344"/>
                <a:chExt cx="1378" cy="2064"/>
              </a:xfrm>
            </p:grpSpPr>
            <p:graphicFrame>
              <p:nvGraphicFramePr>
                <p:cNvPr id="67600" name="Object 40"/>
                <p:cNvGraphicFramePr>
                  <a:graphicFrameLocks noChangeAspect="1"/>
                </p:cNvGraphicFramePr>
                <p:nvPr/>
              </p:nvGraphicFramePr>
              <p:xfrm>
                <a:off x="3888" y="1344"/>
                <a:ext cx="1378" cy="2064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68006" name="BMP 图象" r:id="rId5" imgW="2523810" imgH="3780952" progId="Paint.Picture">
                        <p:embed/>
                      </p:oleObj>
                    </mc:Choice>
                    <mc:Fallback>
                      <p:oleObj name="BMP 图象" r:id="rId5" imgW="2523810" imgH="3780952" progId="Paint.Picture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6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3888" y="1344"/>
                              <a:ext cx="1378" cy="2064"/>
                            </a:xfrm>
                            <a:prstGeom prst="rect">
                              <a:avLst/>
                            </a:prstGeom>
                            <a:noFill/>
                            <a:ln w="38100">
                              <a:solidFill>
                                <a:srgbClr val="0000FF"/>
                              </a:solidFill>
                              <a:miter lim="800000"/>
                              <a:headEnd/>
                              <a:tailEnd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chemeClr val="bg2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pic>
              <p:nvPicPr>
                <p:cNvPr id="67601" name="Picture 41" descr="8"/>
                <p:cNvPicPr>
                  <a:picLocks noChangeAspect="1" noChangeArrowheads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888" y="1488"/>
                  <a:ext cx="1344" cy="10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sp>
            <p:nvSpPr>
              <p:cNvPr id="67599" name="Rectangle 42"/>
              <p:cNvSpPr>
                <a:spLocks noChangeArrowheads="1"/>
              </p:cNvSpPr>
              <p:nvPr/>
            </p:nvSpPr>
            <p:spPr bwMode="auto">
              <a:xfrm>
                <a:off x="3888" y="1344"/>
                <a:ext cx="1344" cy="14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>
                    <a:solidFill>
                      <a:srgbClr val="00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aphicFrame>
          <p:nvGraphicFramePr>
            <p:cNvPr id="67597" name="Object 43"/>
            <p:cNvGraphicFramePr>
              <a:graphicFrameLocks noChangeAspect="1"/>
            </p:cNvGraphicFramePr>
            <p:nvPr/>
          </p:nvGraphicFramePr>
          <p:xfrm>
            <a:off x="4464" y="2520"/>
            <a:ext cx="446" cy="1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8007" name="Image" r:id="rId8" imgW="555815" imgH="149756" progId="Photoshop.Image.7">
                    <p:embed/>
                  </p:oleObj>
                </mc:Choice>
                <mc:Fallback>
                  <p:oleObj name="Image" r:id="rId8" imgW="555815" imgH="149756" progId="Photoshop.Image.7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64" y="2520"/>
                          <a:ext cx="446" cy="1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bg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FF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67308" name="Line 44"/>
          <p:cNvSpPr>
            <a:spLocks noChangeShapeType="1"/>
          </p:cNvSpPr>
          <p:nvPr/>
        </p:nvSpPr>
        <p:spPr bwMode="auto">
          <a:xfrm flipV="1">
            <a:off x="6437313" y="5002213"/>
            <a:ext cx="381000" cy="762000"/>
          </a:xfrm>
          <a:prstGeom prst="line">
            <a:avLst/>
          </a:prstGeom>
          <a:noFill/>
          <a:ln w="25400">
            <a:solidFill>
              <a:srgbClr val="0066FF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4" name="文本占位符 1"/>
          <p:cNvSpPr txBox="1">
            <a:spLocks/>
          </p:cNvSpPr>
          <p:nvPr/>
        </p:nvSpPr>
        <p:spPr bwMode="auto">
          <a:xfrm>
            <a:off x="971550" y="188566"/>
            <a:ext cx="7488238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36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6.3.2.</a:t>
            </a:r>
            <a:r>
              <a:rPr lang="zh-CN" altLang="en-US" sz="3600" b="1" dirty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　</a:t>
            </a:r>
            <a:r>
              <a:rPr lang="zh-CN" altLang="en-US" sz="36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断面图的种类</a:t>
            </a:r>
            <a:endParaRPr lang="zh-CN" altLang="en-US" sz="3600" b="1" dirty="0">
              <a:solidFill>
                <a:schemeClr val="accent2"/>
              </a:solidFill>
              <a:latin typeface="隶书" pitchFamily="49" charset="-122"/>
              <a:ea typeface="隶书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96468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67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67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67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67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67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67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67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67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97" grpId="0" autoUpdateAnimBg="0"/>
      <p:bldP spid="267298" grpId="0" autoUpdateAnimBg="0"/>
      <p:bldP spid="267299" grpId="0" autoUpdateAnimBg="0"/>
      <p:bldP spid="267300" grpId="0" animBg="1"/>
      <p:bldP spid="267308" grpId="0" animBg="1"/>
      <p:bldP spid="2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607" name="Text Box 199"/>
          <p:cNvSpPr txBox="1">
            <a:spLocks noChangeArrowheads="1"/>
          </p:cNvSpPr>
          <p:nvPr/>
        </p:nvSpPr>
        <p:spPr bwMode="auto">
          <a:xfrm>
            <a:off x="1437892" y="1196752"/>
            <a:ext cx="723900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bIns="0">
            <a:spAutoFit/>
          </a:bodyPr>
          <a:lstStyle>
            <a:defPPr>
              <a:defRPr lang="zh-CN"/>
            </a:defPPr>
            <a:lvl1pPr>
              <a:lnSpc>
                <a:spcPct val="100000"/>
              </a:lnSpc>
              <a:defRPr sz="2800" b="1">
                <a:effectLst/>
                <a:latin typeface="楷体" pitchFamily="49" charset="-122"/>
                <a:ea typeface="楷体" pitchFamily="49" charset="-122"/>
                <a:cs typeface="+mn-cs"/>
              </a:defRPr>
            </a:lvl1pPr>
          </a:lstStyle>
          <a:p>
            <a:r>
              <a:rPr lang="en-US" altLang="zh-CN" dirty="0"/>
              <a:t> </a:t>
            </a:r>
            <a:r>
              <a:rPr lang="zh-CN" altLang="en-US" dirty="0"/>
              <a:t>画在视图之外的断面图称为</a:t>
            </a:r>
            <a:r>
              <a:rPr lang="zh-CN" altLang="en-US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移出断面图</a:t>
            </a:r>
            <a:r>
              <a:rPr lang="zh-CN" altLang="en-US" dirty="0"/>
              <a:t>。 </a:t>
            </a:r>
          </a:p>
        </p:txBody>
      </p:sp>
      <p:pic>
        <p:nvPicPr>
          <p:cNvPr id="14" name="Picture 23" descr="26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908720"/>
            <a:ext cx="6858000" cy="1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文本占位符 1"/>
          <p:cNvSpPr txBox="1">
            <a:spLocks/>
          </p:cNvSpPr>
          <p:nvPr/>
        </p:nvSpPr>
        <p:spPr bwMode="auto">
          <a:xfrm>
            <a:off x="971550" y="116632"/>
            <a:ext cx="7488238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36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1.</a:t>
            </a:r>
            <a:r>
              <a:rPr lang="zh-CN" altLang="en-US" sz="3600" b="1" dirty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　</a:t>
            </a:r>
            <a:r>
              <a:rPr lang="zh-CN" altLang="en-US" sz="36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移出断面图</a:t>
            </a:r>
            <a:endParaRPr lang="zh-CN" altLang="en-US" sz="3600" b="1" dirty="0">
              <a:solidFill>
                <a:schemeClr val="accent2"/>
              </a:solidFill>
              <a:latin typeface="隶书" pitchFamily="49" charset="-122"/>
              <a:ea typeface="隶书" pitchFamily="49" charset="-122"/>
            </a:endParaRPr>
          </a:p>
        </p:txBody>
      </p:sp>
      <p:sp>
        <p:nvSpPr>
          <p:cNvPr id="16" name="Text Box 198"/>
          <p:cNvSpPr txBox="1">
            <a:spLocks noChangeArrowheads="1"/>
          </p:cNvSpPr>
          <p:nvPr/>
        </p:nvSpPr>
        <p:spPr bwMode="auto">
          <a:xfrm>
            <a:off x="899592" y="1772816"/>
            <a:ext cx="4114800" cy="11916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bIns="0">
            <a:spAutoFit/>
          </a:bodyPr>
          <a:lstStyle>
            <a:defPPr>
              <a:defRPr lang="zh-CN"/>
            </a:defPPr>
            <a:lvl1pPr>
              <a:lnSpc>
                <a:spcPct val="100000"/>
              </a:lnSpc>
              <a:defRPr sz="2800" b="1">
                <a:effectLst/>
                <a:latin typeface="楷体" pitchFamily="49" charset="-122"/>
                <a:ea typeface="楷体" pitchFamily="49" charset="-122"/>
                <a:cs typeface="+mn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zh-CN" dirty="0"/>
              <a:t>    </a:t>
            </a:r>
            <a:r>
              <a:rPr lang="zh-CN" altLang="en-US" dirty="0"/>
              <a:t>移出断面图的轮廓线用</a:t>
            </a:r>
            <a:r>
              <a:rPr lang="zh-CN" altLang="en-US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粗实线</a:t>
            </a:r>
            <a:r>
              <a:rPr lang="zh-CN" altLang="en-US" dirty="0"/>
              <a:t>绘制。 </a:t>
            </a:r>
          </a:p>
        </p:txBody>
      </p:sp>
      <p:grpSp>
        <p:nvGrpSpPr>
          <p:cNvPr id="17" name="Group 200"/>
          <p:cNvGrpSpPr>
            <a:grpSpLocks/>
          </p:cNvGrpSpPr>
          <p:nvPr/>
        </p:nvGrpSpPr>
        <p:grpSpPr bwMode="auto">
          <a:xfrm>
            <a:off x="5383213" y="2287588"/>
            <a:ext cx="2492375" cy="3733800"/>
            <a:chOff x="3792" y="1440"/>
            <a:chExt cx="1570" cy="2352"/>
          </a:xfrm>
        </p:grpSpPr>
        <p:grpSp>
          <p:nvGrpSpPr>
            <p:cNvPr id="18" name="Group 201"/>
            <p:cNvGrpSpPr>
              <a:grpSpLocks/>
            </p:cNvGrpSpPr>
            <p:nvPr/>
          </p:nvGrpSpPr>
          <p:grpSpPr bwMode="auto">
            <a:xfrm>
              <a:off x="3792" y="1440"/>
              <a:ext cx="1570" cy="2352"/>
              <a:chOff x="3888" y="1344"/>
              <a:chExt cx="1378" cy="2064"/>
            </a:xfrm>
          </p:grpSpPr>
          <p:grpSp>
            <p:nvGrpSpPr>
              <p:cNvPr id="20" name="Group 202"/>
              <p:cNvGrpSpPr>
                <a:grpSpLocks/>
              </p:cNvGrpSpPr>
              <p:nvPr/>
            </p:nvGrpSpPr>
            <p:grpSpPr bwMode="auto">
              <a:xfrm>
                <a:off x="3888" y="1344"/>
                <a:ext cx="1378" cy="2064"/>
                <a:chOff x="3888" y="1344"/>
                <a:chExt cx="1378" cy="2064"/>
              </a:xfrm>
            </p:grpSpPr>
            <p:graphicFrame>
              <p:nvGraphicFramePr>
                <p:cNvPr id="22" name="Object 203"/>
                <p:cNvGraphicFramePr>
                  <a:graphicFrameLocks noChangeAspect="1"/>
                </p:cNvGraphicFramePr>
                <p:nvPr/>
              </p:nvGraphicFramePr>
              <p:xfrm>
                <a:off x="3888" y="1344"/>
                <a:ext cx="1378" cy="2064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69032" name="BMP 图象" r:id="rId4" imgW="2523810" imgH="3780952" progId="Paint.Picture">
                        <p:embed/>
                      </p:oleObj>
                    </mc:Choice>
                    <mc:Fallback>
                      <p:oleObj name="BMP 图象" r:id="rId4" imgW="2523810" imgH="3780952" progId="Paint.Picture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5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3888" y="1344"/>
                              <a:ext cx="1378" cy="2064"/>
                            </a:xfrm>
                            <a:prstGeom prst="rect">
                              <a:avLst/>
                            </a:prstGeom>
                            <a:noFill/>
                            <a:ln w="38100">
                              <a:solidFill>
                                <a:srgbClr val="0000FF"/>
                              </a:solidFill>
                              <a:miter lim="800000"/>
                              <a:headEnd/>
                              <a:tailEnd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chemeClr val="bg2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pic>
              <p:nvPicPr>
                <p:cNvPr id="23" name="Picture 204" descr="8"/>
                <p:cNvPicPr>
                  <a:picLocks noChangeAspect="1" noChangeArrowheads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888" y="1488"/>
                  <a:ext cx="1344" cy="10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sp>
            <p:nvSpPr>
              <p:cNvPr id="21" name="Rectangle 205"/>
              <p:cNvSpPr>
                <a:spLocks noChangeArrowheads="1"/>
              </p:cNvSpPr>
              <p:nvPr/>
            </p:nvSpPr>
            <p:spPr bwMode="auto">
              <a:xfrm>
                <a:off x="3888" y="1344"/>
                <a:ext cx="1344" cy="14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>
                    <a:solidFill>
                      <a:srgbClr val="00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aphicFrame>
          <p:nvGraphicFramePr>
            <p:cNvPr id="19" name="Object 206"/>
            <p:cNvGraphicFramePr>
              <a:graphicFrameLocks noChangeAspect="1"/>
            </p:cNvGraphicFramePr>
            <p:nvPr/>
          </p:nvGraphicFramePr>
          <p:xfrm>
            <a:off x="4416" y="2784"/>
            <a:ext cx="446" cy="1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9033" name="Image" r:id="rId7" imgW="555815" imgH="149756" progId="Photoshop.Image.7">
                    <p:embed/>
                  </p:oleObj>
                </mc:Choice>
                <mc:Fallback>
                  <p:oleObj name="Image" r:id="rId7" imgW="555815" imgH="149756" progId="Photoshop.Image.7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16" y="2784"/>
                          <a:ext cx="446" cy="1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bg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FF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24" name="Picture 207" descr="11-26a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0813" y="3278188"/>
            <a:ext cx="3276600" cy="2436812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091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73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3607" grpId="0" autoUpdateAnimBg="0"/>
      <p:bldP spid="15" grpId="0" build="p"/>
      <p:bldP spid="16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743853" y="949951"/>
            <a:ext cx="77042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defPPr>
              <a:defRPr lang="zh-CN"/>
            </a:defPPr>
            <a:lvl1pPr marL="342900" indent="-342900">
              <a:buClr>
                <a:srgbClr val="FF0000"/>
              </a:buClr>
              <a:buFont typeface="Wingdings" pitchFamily="2" charset="2"/>
              <a:buChar char="Ø"/>
              <a:defRPr sz="2800" b="1">
                <a:latin typeface="楷体" pitchFamily="49" charset="-122"/>
                <a:ea typeface="楷体" pitchFamily="49" charset="-122"/>
              </a:defRPr>
            </a:lvl1pPr>
          </a:lstStyle>
          <a:p>
            <a:r>
              <a:rPr lang="zh-CN" altLang="en-US" dirty="0" smtClean="0"/>
              <a:t> </a:t>
            </a:r>
            <a:r>
              <a:rPr lang="zh-CN" altLang="en-US" sz="3200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画法</a:t>
            </a:r>
            <a:r>
              <a:rPr lang="zh-CN" altLang="en-US" dirty="0" smtClean="0"/>
              <a:t>：</a:t>
            </a:r>
            <a:endParaRPr lang="zh-CN" altLang="en-US" dirty="0"/>
          </a:p>
        </p:txBody>
      </p:sp>
      <p:pic>
        <p:nvPicPr>
          <p:cNvPr id="17" name="Picture 23" descr="26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908720"/>
            <a:ext cx="6858000" cy="1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文本占位符 1"/>
          <p:cNvSpPr txBox="1">
            <a:spLocks/>
          </p:cNvSpPr>
          <p:nvPr/>
        </p:nvSpPr>
        <p:spPr bwMode="auto">
          <a:xfrm>
            <a:off x="971550" y="116632"/>
            <a:ext cx="7488238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36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1.</a:t>
            </a:r>
            <a:r>
              <a:rPr lang="zh-CN" altLang="en-US" sz="3600" b="1" dirty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　</a:t>
            </a:r>
            <a:r>
              <a:rPr lang="zh-CN" altLang="en-US" sz="36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移出断面图</a:t>
            </a:r>
            <a:endParaRPr lang="zh-CN" altLang="en-US" sz="3600" b="1" dirty="0">
              <a:solidFill>
                <a:schemeClr val="accent2"/>
              </a:solidFill>
              <a:latin typeface="隶书" pitchFamily="49" charset="-122"/>
              <a:ea typeface="隶书" pitchFamily="49" charset="-122"/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77159" name="ShockwaveFlash1" r:id="rId2" imgW="7201905" imgH="4627347"/>
        </mc:Choice>
        <mc:Fallback>
          <p:control name="ShockwaveFlash1" r:id="rId2" imgW="7201905" imgH="4627347">
            <p:pic>
              <p:nvPicPr>
                <p:cNvPr id="0" name="ShockwaveFlash1"/>
                <p:cNvPicPr preferRelativeResize="0">
                  <a:picLocks noChangeAspect="1" noChangeArrowheads="1" noChangeShapeType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258888" y="1700213"/>
                  <a:ext cx="7200900" cy="46275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2736234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743853" y="949951"/>
            <a:ext cx="77042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defPPr>
              <a:defRPr lang="zh-CN"/>
            </a:defPPr>
            <a:lvl1pPr marL="342900" indent="-342900">
              <a:buClr>
                <a:srgbClr val="FF0000"/>
              </a:buClr>
              <a:buFont typeface="Wingdings" pitchFamily="2" charset="2"/>
              <a:buChar char="Ø"/>
              <a:defRPr sz="2800" b="1">
                <a:latin typeface="楷体" pitchFamily="49" charset="-122"/>
                <a:ea typeface="楷体" pitchFamily="49" charset="-122"/>
              </a:defRPr>
            </a:lvl1pPr>
          </a:lstStyle>
          <a:p>
            <a:r>
              <a:rPr lang="zh-CN" altLang="en-US" dirty="0" smtClean="0"/>
              <a:t> </a:t>
            </a:r>
            <a:r>
              <a:rPr lang="zh-CN" altLang="en-US" sz="3200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配置</a:t>
            </a:r>
            <a:r>
              <a:rPr lang="zh-CN" altLang="en-US" dirty="0" smtClean="0"/>
              <a:t>：</a:t>
            </a:r>
            <a:endParaRPr lang="zh-CN" altLang="en-US" dirty="0"/>
          </a:p>
        </p:txBody>
      </p:sp>
      <p:pic>
        <p:nvPicPr>
          <p:cNvPr id="17" name="Picture 23" descr="26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908720"/>
            <a:ext cx="6858000" cy="1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文本占位符 1"/>
          <p:cNvSpPr txBox="1">
            <a:spLocks/>
          </p:cNvSpPr>
          <p:nvPr/>
        </p:nvSpPr>
        <p:spPr bwMode="auto">
          <a:xfrm>
            <a:off x="971550" y="116632"/>
            <a:ext cx="7488238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36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1.</a:t>
            </a:r>
            <a:r>
              <a:rPr lang="zh-CN" altLang="en-US" sz="3600" b="1" dirty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　</a:t>
            </a:r>
            <a:r>
              <a:rPr lang="zh-CN" altLang="en-US" sz="36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移出断面图</a:t>
            </a:r>
            <a:endParaRPr lang="zh-CN" altLang="en-US" sz="3600" b="1" dirty="0">
              <a:solidFill>
                <a:schemeClr val="accent2"/>
              </a:solidFill>
              <a:latin typeface="隶书" pitchFamily="49" charset="-122"/>
              <a:ea typeface="隶书" pitchFamily="49" charset="-122"/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78184" name="ShockwaveFlash1" r:id="rId2" imgW="7487695" imgH="4787943"/>
        </mc:Choice>
        <mc:Fallback>
          <p:control name="ShockwaveFlash1" r:id="rId2" imgW="7487695" imgH="4787943">
            <p:pic>
              <p:nvPicPr>
                <p:cNvPr id="0" name="ShockwaveFlash1"/>
                <p:cNvPicPr preferRelativeResize="0">
                  <a:picLocks noChangeAspect="1" noChangeArrowheads="1" noChangeShapeType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258888" y="1557338"/>
                  <a:ext cx="7488237" cy="47879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1538619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743853" y="949951"/>
            <a:ext cx="77042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defPPr>
              <a:defRPr lang="zh-CN"/>
            </a:defPPr>
            <a:lvl1pPr marL="342900" indent="-342900">
              <a:buClr>
                <a:srgbClr val="FF0000"/>
              </a:buClr>
              <a:buFont typeface="Wingdings" pitchFamily="2" charset="2"/>
              <a:buChar char="Ø"/>
              <a:defRPr sz="2800" b="1">
                <a:latin typeface="楷体" pitchFamily="49" charset="-122"/>
                <a:ea typeface="楷体" pitchFamily="49" charset="-122"/>
              </a:defRPr>
            </a:lvl1pPr>
          </a:lstStyle>
          <a:p>
            <a:r>
              <a:rPr lang="zh-CN" altLang="en-US" dirty="0" smtClean="0"/>
              <a:t> </a:t>
            </a:r>
            <a:r>
              <a:rPr lang="zh-CN" altLang="en-US" sz="3200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标注</a:t>
            </a:r>
            <a:r>
              <a:rPr lang="zh-CN" altLang="en-US" dirty="0" smtClean="0"/>
              <a:t>：</a:t>
            </a:r>
            <a:endParaRPr lang="zh-CN" altLang="en-US" dirty="0"/>
          </a:p>
        </p:txBody>
      </p:sp>
      <p:pic>
        <p:nvPicPr>
          <p:cNvPr id="17" name="Picture 23" descr="26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908720"/>
            <a:ext cx="6858000" cy="1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文本占位符 1"/>
          <p:cNvSpPr txBox="1">
            <a:spLocks/>
          </p:cNvSpPr>
          <p:nvPr/>
        </p:nvSpPr>
        <p:spPr bwMode="auto">
          <a:xfrm>
            <a:off x="971550" y="116632"/>
            <a:ext cx="7488238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36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1.</a:t>
            </a:r>
            <a:r>
              <a:rPr lang="zh-CN" altLang="en-US" sz="3600" b="1" dirty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　</a:t>
            </a:r>
            <a:r>
              <a:rPr lang="zh-CN" altLang="en-US" sz="36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移出断面图</a:t>
            </a:r>
            <a:endParaRPr lang="zh-CN" altLang="en-US" sz="3600" b="1" dirty="0">
              <a:solidFill>
                <a:schemeClr val="accent2"/>
              </a:solidFill>
              <a:latin typeface="隶书" pitchFamily="49" charset="-122"/>
              <a:ea typeface="隶书" pitchFamily="49" charset="-122"/>
            </a:endParaRPr>
          </a:p>
        </p:txBody>
      </p:sp>
      <p:pic>
        <p:nvPicPr>
          <p:cNvPr id="17920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8028" y="1052736"/>
            <a:ext cx="5935069" cy="5224282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879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9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607" name="Text Box 199"/>
          <p:cNvSpPr txBox="1">
            <a:spLocks noChangeArrowheads="1"/>
          </p:cNvSpPr>
          <p:nvPr/>
        </p:nvSpPr>
        <p:spPr bwMode="auto">
          <a:xfrm>
            <a:off x="899592" y="983050"/>
            <a:ext cx="7776864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bIns="0">
            <a:spAutoFit/>
          </a:bodyPr>
          <a:lstStyle>
            <a:defPPr>
              <a:defRPr lang="zh-CN"/>
            </a:defPPr>
            <a:lvl1pPr>
              <a:lnSpc>
                <a:spcPct val="100000"/>
              </a:lnSpc>
              <a:defRPr sz="2800" b="1">
                <a:effectLst/>
                <a:latin typeface="楷体" pitchFamily="49" charset="-122"/>
                <a:ea typeface="楷体" pitchFamily="49" charset="-122"/>
                <a:cs typeface="+mn-cs"/>
              </a:defRPr>
            </a:lvl1pPr>
          </a:lstStyle>
          <a:p>
            <a:r>
              <a:rPr lang="zh-CN" altLang="en-US" dirty="0" smtClean="0"/>
              <a:t>    在</a:t>
            </a:r>
            <a:r>
              <a:rPr lang="zh-CN" altLang="en-US" dirty="0"/>
              <a:t>不影响图形清晰的条件下，断面也可按投影关系画在视图内</a:t>
            </a:r>
            <a:r>
              <a:rPr lang="zh-CN" altLang="en-US" dirty="0" smtClean="0"/>
              <a:t>。 </a:t>
            </a:r>
            <a:endParaRPr lang="zh-CN" altLang="en-US" dirty="0"/>
          </a:p>
        </p:txBody>
      </p:sp>
      <p:pic>
        <p:nvPicPr>
          <p:cNvPr id="14" name="Picture 23" descr="26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908720"/>
            <a:ext cx="6858000" cy="1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文本占位符 1"/>
          <p:cNvSpPr txBox="1">
            <a:spLocks/>
          </p:cNvSpPr>
          <p:nvPr/>
        </p:nvSpPr>
        <p:spPr bwMode="auto">
          <a:xfrm>
            <a:off x="971550" y="116632"/>
            <a:ext cx="7488238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36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2.</a:t>
            </a:r>
            <a:r>
              <a:rPr lang="zh-CN" altLang="en-US" sz="3600" b="1" dirty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　</a:t>
            </a:r>
            <a:r>
              <a:rPr lang="zh-CN" altLang="en-US" sz="36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重合断面图</a:t>
            </a:r>
            <a:endParaRPr lang="zh-CN" altLang="en-US" sz="3600" b="1" dirty="0">
              <a:solidFill>
                <a:schemeClr val="accent2"/>
              </a:solidFill>
              <a:latin typeface="隶书" pitchFamily="49" charset="-122"/>
              <a:ea typeface="隶书" pitchFamily="49" charset="-122"/>
            </a:endParaRPr>
          </a:p>
        </p:txBody>
      </p:sp>
      <p:sp>
        <p:nvSpPr>
          <p:cNvPr id="16" name="Text Box 198"/>
          <p:cNvSpPr txBox="1">
            <a:spLocks noChangeArrowheads="1"/>
          </p:cNvSpPr>
          <p:nvPr/>
        </p:nvSpPr>
        <p:spPr bwMode="auto">
          <a:xfrm>
            <a:off x="899592" y="1772816"/>
            <a:ext cx="6912768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bIns="0">
            <a:spAutoFit/>
          </a:bodyPr>
          <a:lstStyle>
            <a:defPPr>
              <a:defRPr lang="zh-CN"/>
            </a:defPPr>
            <a:lvl1pPr>
              <a:lnSpc>
                <a:spcPct val="100000"/>
              </a:lnSpc>
              <a:defRPr sz="2800" b="1">
                <a:effectLst/>
                <a:latin typeface="楷体" pitchFamily="49" charset="-122"/>
                <a:ea typeface="楷体" pitchFamily="49" charset="-122"/>
                <a:cs typeface="+mn-cs"/>
              </a:defRPr>
            </a:lvl1pPr>
          </a:lstStyle>
          <a:p>
            <a:r>
              <a:rPr lang="en-US" altLang="zh-CN" dirty="0"/>
              <a:t>    </a:t>
            </a:r>
            <a:r>
              <a:rPr lang="zh-CN" altLang="en-US" dirty="0" smtClean="0"/>
              <a:t>画</a:t>
            </a:r>
            <a:r>
              <a:rPr lang="zh-CN" altLang="en-US" dirty="0"/>
              <a:t>在视图内的</a:t>
            </a:r>
            <a:r>
              <a:rPr lang="zh-CN" altLang="en-US" dirty="0" smtClean="0"/>
              <a:t>断面图称为</a:t>
            </a:r>
            <a:r>
              <a:rPr lang="zh-CN" altLang="en-US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重合</a:t>
            </a:r>
            <a:r>
              <a:rPr lang="zh-CN" altLang="en-US" dirty="0" smtClean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断面图 </a:t>
            </a:r>
            <a:r>
              <a:rPr lang="zh-CN" altLang="en-US" dirty="0"/>
              <a:t>。</a:t>
            </a:r>
            <a:r>
              <a:rPr lang="zh-CN" altLang="en-US" dirty="0" smtClean="0"/>
              <a:t> </a:t>
            </a:r>
            <a:endParaRPr lang="zh-CN" altLang="en-US" dirty="0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80233" name="ShockwaveFlash1" r:id="rId2" imgW="7992591" imgH="4032839"/>
        </mc:Choice>
        <mc:Fallback>
          <p:control name="ShockwaveFlash1" r:id="rId2" imgW="7992591" imgH="4032839">
            <p:pic>
              <p:nvPicPr>
                <p:cNvPr id="0" name="ShockwaveFlash1"/>
                <p:cNvPicPr preferRelativeResize="0">
                  <a:picLocks noChangeAspect="1" noChangeArrowheads="1" noChangeShapeType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84213" y="2276475"/>
                  <a:ext cx="7993062" cy="4032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298050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73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3607" grpId="0" autoUpdateAnimBg="0"/>
      <p:bldP spid="15" grpId="0" build="p"/>
      <p:bldP spid="16" grpId="0" autoUpdateAnimBg="0"/>
    </p:bldLst>
  </p:timing>
</p:sld>
</file>

<file path=ppt/theme/theme1.xml><?xml version="1.0" encoding="utf-8"?>
<a:theme xmlns:a="http://schemas.openxmlformats.org/drawingml/2006/main" name="默认设计模板">
  <a:themeElements>
    <a:clrScheme name="默认设计模板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默认设计模板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楷体_GB2312" pitchFamily="49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14217</TotalTime>
  <Words>366</Words>
  <Application>Microsoft Office PowerPoint</Application>
  <PresentationFormat>全屏显示(4:3)</PresentationFormat>
  <Paragraphs>60</Paragraphs>
  <Slides>15</Slides>
  <Notes>1</Notes>
  <HiddenSlides>0</HiddenSlides>
  <MMClips>1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15</vt:i4>
      </vt:variant>
    </vt:vector>
  </HeadingPairs>
  <TitlesOfParts>
    <vt:vector size="18" baseType="lpstr">
      <vt:lpstr>默认设计模板</vt:lpstr>
      <vt:lpstr>Image</vt:lpstr>
      <vt:lpstr>BMP 图象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888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CM</dc:creator>
  <cp:lastModifiedBy>Admin</cp:lastModifiedBy>
  <cp:revision>515</cp:revision>
  <dcterms:created xsi:type="dcterms:W3CDTF">2003-08-24T06:37:01Z</dcterms:created>
  <dcterms:modified xsi:type="dcterms:W3CDTF">2017-03-15T03:11:44Z</dcterms:modified>
</cp:coreProperties>
</file>