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ctiveX/activeX1.xml" ContentType="application/vnd.ms-office.activeX+xml"/>
  <Override PartName="/ppt/notesSlides/notesSlide7.xml" ContentType="application/vnd.openxmlformats-officedocument.presentationml.notesSlide+xml"/>
  <Override PartName="/ppt/activeX/activeX2.xml" ContentType="application/vnd.ms-office.activeX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980" r:id="rId3"/>
    <p:sldId id="981" r:id="rId4"/>
    <p:sldId id="982" r:id="rId5"/>
    <p:sldId id="983" r:id="rId6"/>
    <p:sldId id="984" r:id="rId7"/>
    <p:sldId id="985" r:id="rId8"/>
    <p:sldId id="986" r:id="rId9"/>
    <p:sldId id="987" r:id="rId10"/>
    <p:sldId id="396" r:id="rId11"/>
    <p:sldId id="605" r:id="rId12"/>
    <p:sldId id="606" r:id="rId13"/>
    <p:sldId id="26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99"/>
    <a:srgbClr val="FF9933"/>
    <a:srgbClr val="00C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5E73AA33-A188-4326-AA18-4E3DA258EE73}" type="datetimeFigureOut">
              <a:rPr lang="zh-CN" altLang="en-US"/>
              <a:pPr>
                <a:defRPr/>
              </a:pPr>
              <a:t>2017/3/15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62B2CDBC-60C4-4870-AE2A-5D1BD09A02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101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3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fld id="{5EB26995-EE0D-4C73-B764-7B49A5314D72}" type="slidenum">
              <a:rPr lang="zh-CN" altLang="en-US" sz="1200" smtClean="0"/>
              <a:pPr eaLnBrk="1" hangingPunct="1"/>
              <a:t>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B2CDBC-60C4-4870-AE2A-5D1BD09A027D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705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B2CDBC-60C4-4870-AE2A-5D1BD09A027D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705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B2CDBC-60C4-4870-AE2A-5D1BD09A027D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705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B2CDBC-60C4-4870-AE2A-5D1BD09A027D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705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B2CDBC-60C4-4870-AE2A-5D1BD09A027D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705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B2CDBC-60C4-4870-AE2A-5D1BD09A027D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705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B2CDBC-60C4-4870-AE2A-5D1BD09A027D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70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83074" y="5229200"/>
            <a:ext cx="3325813" cy="57298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</a:t>
            </a:r>
            <a:r>
              <a:rPr lang="zh-CN" altLang="en-US" sz="28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自动化</a:t>
            </a:r>
            <a:endParaRPr lang="zh-CN" altLang="en-US" sz="28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350946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86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324549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19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F12FAA69-4403-4906-B0E6-6B0112D13BF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3686461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10A41D6F-436B-4F66-8946-536428E915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062886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0" y="0"/>
            <a:ext cx="554038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ea typeface="华文新魏" pitchFamily="2" charset="-122"/>
                <a:cs typeface="+mn-cs"/>
              </a:rPr>
              <a:t> 　机械制图</a:t>
            </a:r>
            <a:r>
              <a:rPr lang="zh-CN" altLang="en-US" dirty="0" smtClean="0">
                <a:ea typeface="宋体" charset="-122"/>
                <a:cs typeface="+mn-cs"/>
              </a:rPr>
              <a:t>  　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第</a:t>
            </a:r>
            <a:r>
              <a:rPr lang="en-US" altLang="zh-CN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6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章　机件的表达方法</a:t>
            </a:r>
            <a:r>
              <a:rPr lang="zh-CN" altLang="en-US" dirty="0" smtClean="0">
                <a:ea typeface="宋体" charset="-122"/>
                <a:cs typeface="+mn-cs"/>
              </a:rPr>
              <a:t>    </a:t>
            </a:r>
            <a:r>
              <a:rPr lang="zh-CN" altLang="en-US" sz="1800" dirty="0" smtClean="0">
                <a:latin typeface="华文新魏" pitchFamily="2" charset="-122"/>
                <a:ea typeface="华文新魏" pitchFamily="2" charset="-122"/>
                <a:cs typeface="+mn-cs"/>
              </a:rPr>
              <a:t>佛山科学技术学院</a:t>
            </a:r>
            <a:r>
              <a:rPr lang="zh-CN" altLang="en-US" sz="1200" dirty="0" smtClean="0">
                <a:latin typeface="宋体" charset="-122"/>
                <a:ea typeface="宋体" charset="-122"/>
                <a:cs typeface="+mn-cs"/>
              </a:rPr>
              <a:t> </a:t>
            </a:r>
          </a:p>
        </p:txBody>
      </p:sp>
      <p:sp>
        <p:nvSpPr>
          <p:cNvPr id="18435" name="Rectangle 21"/>
          <p:cNvSpPr>
            <a:spLocks noChangeArrowheads="1"/>
          </p:cNvSpPr>
          <p:nvPr userDrawn="1"/>
        </p:nvSpPr>
        <p:spPr bwMode="auto">
          <a:xfrm>
            <a:off x="-7938" y="-7938"/>
            <a:ext cx="457201" cy="6872288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1" r:id="rId4"/>
    <p:sldLayoutId id="2147483715" r:id="rId5"/>
    <p:sldLayoutId id="214748371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2.gif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2.gif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24579" name="Text Box 52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5" name="WordArt 53"/>
          <p:cNvSpPr>
            <a:spLocks noChangeArrowheads="1" noChangeShapeType="1" noTextEdit="1"/>
          </p:cNvSpPr>
          <p:nvPr/>
        </p:nvSpPr>
        <p:spPr bwMode="auto">
          <a:xfrm>
            <a:off x="1043608" y="698500"/>
            <a:ext cx="2016224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>
              <a:defRPr/>
            </a:pP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第</a:t>
            </a:r>
            <a:r>
              <a:rPr lang="en-US" altLang="zh-CN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6</a:t>
            </a: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章</a:t>
            </a:r>
          </a:p>
        </p:txBody>
      </p:sp>
      <p:sp>
        <p:nvSpPr>
          <p:cNvPr id="24581" name="WordArt 54" descr="白色大理石"/>
          <p:cNvSpPr>
            <a:spLocks noChangeArrowheads="1" noChangeShapeType="1" noTextEdit="1"/>
          </p:cNvSpPr>
          <p:nvPr/>
        </p:nvSpPr>
        <p:spPr bwMode="auto">
          <a:xfrm>
            <a:off x="3635375" y="668338"/>
            <a:ext cx="4321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机件的表达方法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4"/>
          <p:cNvSpPr>
            <a:spLocks noChangeArrowheads="1"/>
          </p:cNvSpPr>
          <p:nvPr/>
        </p:nvSpPr>
        <p:spPr bwMode="auto">
          <a:xfrm>
            <a:off x="755650" y="1628775"/>
            <a:ext cx="72009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solidFill>
                  <a:srgbClr val="FFFF66"/>
                </a:solidFill>
                <a:latin typeface="楷体_GB2312"/>
              </a:rPr>
              <a:t>第一次课作业：</a:t>
            </a:r>
            <a:endParaRPr lang="en-US" altLang="zh-CN" sz="3600" b="1" dirty="0">
              <a:solidFill>
                <a:srgbClr val="FFFF66"/>
              </a:solidFill>
              <a:latin typeface="楷体_GB2312"/>
            </a:endParaRPr>
          </a:p>
          <a:p>
            <a:r>
              <a:rPr lang="zh-CN" altLang="en-US" sz="3200" b="1" dirty="0" smtClean="0">
                <a:solidFill>
                  <a:srgbClr val="FFFF66"/>
                </a:solidFill>
                <a:latin typeface="楷体_GB2312"/>
              </a:rPr>
              <a:t>（视图，剖视图</a:t>
            </a:r>
            <a:r>
              <a:rPr lang="en-US" altLang="zh-CN" sz="3200" b="1" dirty="0" smtClean="0">
                <a:solidFill>
                  <a:srgbClr val="FFFF66"/>
                </a:solidFill>
                <a:latin typeface="楷体_GB2312"/>
              </a:rPr>
              <a:t>1</a:t>
            </a:r>
            <a:r>
              <a:rPr lang="zh-CN" altLang="en-US" sz="3200" b="1" dirty="0" smtClean="0">
                <a:solidFill>
                  <a:srgbClr val="FFFF66"/>
                </a:solidFill>
                <a:latin typeface="楷体_GB2312"/>
              </a:rPr>
              <a:t>，全剖视图）</a:t>
            </a:r>
            <a:endParaRPr lang="zh-CN" altLang="en-US" sz="3200" b="1" dirty="0">
              <a:solidFill>
                <a:srgbClr val="FFFF66"/>
              </a:solidFill>
              <a:latin typeface="楷体_GB2312"/>
            </a:endParaRPr>
          </a:p>
        </p:txBody>
      </p:sp>
      <p:sp>
        <p:nvSpPr>
          <p:cNvPr id="167939" name="Rectangle 5"/>
          <p:cNvSpPr>
            <a:spLocks noChangeArrowheads="1"/>
          </p:cNvSpPr>
          <p:nvPr/>
        </p:nvSpPr>
        <p:spPr bwMode="auto">
          <a:xfrm>
            <a:off x="1619210" y="2997091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P30</a:t>
            </a:r>
            <a:r>
              <a:rPr lang="zh-CN" altLang="en-US" sz="3600" b="1" dirty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～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4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pic>
        <p:nvPicPr>
          <p:cNvPr id="167940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1" name="文本占位符 1"/>
          <p:cNvSpPr txBox="1">
            <a:spLocks/>
          </p:cNvSpPr>
          <p:nvPr/>
        </p:nvSpPr>
        <p:spPr bwMode="auto">
          <a:xfrm>
            <a:off x="1335088" y="260350"/>
            <a:ext cx="3168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作　　业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48590" y="3643422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～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6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37256" y="4294837"/>
            <a:ext cx="20425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P32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2,3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5358" y="4870901"/>
            <a:ext cx="20425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P33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2,3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4"/>
          <p:cNvSpPr>
            <a:spLocks noChangeArrowheads="1"/>
          </p:cNvSpPr>
          <p:nvPr/>
        </p:nvSpPr>
        <p:spPr bwMode="auto">
          <a:xfrm>
            <a:off x="755650" y="1628507"/>
            <a:ext cx="813683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3600" b="1" dirty="0">
                <a:solidFill>
                  <a:srgbClr val="FFFF66"/>
                </a:solidFill>
                <a:latin typeface="楷体_GB2312"/>
              </a:rPr>
              <a:t>第二次课作业：</a:t>
            </a:r>
            <a:endParaRPr lang="en-US" altLang="zh-CN" sz="3600" b="1" dirty="0">
              <a:solidFill>
                <a:srgbClr val="FFFF66"/>
              </a:solidFill>
              <a:latin typeface="楷体_GB2312"/>
            </a:endParaRPr>
          </a:p>
          <a:p>
            <a:r>
              <a:rPr lang="zh-CN" altLang="en-US" sz="3200" b="1" dirty="0" smtClean="0">
                <a:solidFill>
                  <a:srgbClr val="FFFF66"/>
                </a:solidFill>
                <a:latin typeface="楷体_GB2312"/>
              </a:rPr>
              <a:t>（半剖视图，局部剖视图，阶梯剖及旋转剖）</a:t>
            </a:r>
            <a:endParaRPr lang="zh-CN" altLang="en-US" sz="3200" b="1" dirty="0">
              <a:solidFill>
                <a:srgbClr val="FFFF66"/>
              </a:solidFill>
              <a:latin typeface="楷体_GB2312"/>
            </a:endParaRPr>
          </a:p>
        </p:txBody>
      </p:sp>
      <p:sp>
        <p:nvSpPr>
          <p:cNvPr id="168963" name="Rectangle 5"/>
          <p:cNvSpPr>
            <a:spLocks noChangeArrowheads="1"/>
          </p:cNvSpPr>
          <p:nvPr/>
        </p:nvSpPr>
        <p:spPr bwMode="auto">
          <a:xfrm>
            <a:off x="2316123" y="2997091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P34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，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4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pic>
        <p:nvPicPr>
          <p:cNvPr id="168964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5" name="文本占位符 1"/>
          <p:cNvSpPr txBox="1">
            <a:spLocks/>
          </p:cNvSpPr>
          <p:nvPr/>
        </p:nvSpPr>
        <p:spPr bwMode="auto">
          <a:xfrm>
            <a:off x="1335088" y="260350"/>
            <a:ext cx="3168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作　　业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5461" y="3574757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P35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，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4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39752" y="4149080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P36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，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4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4"/>
          <p:cNvSpPr>
            <a:spLocks noChangeArrowheads="1"/>
          </p:cNvSpPr>
          <p:nvPr/>
        </p:nvSpPr>
        <p:spPr bwMode="auto">
          <a:xfrm>
            <a:off x="755650" y="1628507"/>
            <a:ext cx="72009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solidFill>
                  <a:srgbClr val="FFFF66"/>
                </a:solidFill>
                <a:latin typeface="楷体_GB2312"/>
              </a:rPr>
              <a:t>第三次课作业：</a:t>
            </a:r>
            <a:endParaRPr lang="en-US" altLang="zh-CN" sz="3600" b="1" dirty="0">
              <a:solidFill>
                <a:srgbClr val="FFFF66"/>
              </a:solidFill>
              <a:latin typeface="楷体_GB2312"/>
            </a:endParaRPr>
          </a:p>
          <a:p>
            <a:r>
              <a:rPr lang="zh-CN" altLang="en-US" sz="3200" b="1" dirty="0" smtClean="0">
                <a:solidFill>
                  <a:srgbClr val="FFFF66"/>
                </a:solidFill>
                <a:latin typeface="楷体_GB2312"/>
              </a:rPr>
              <a:t>（旋转剖及斜剖，断面图，综合应用）</a:t>
            </a:r>
            <a:endParaRPr lang="zh-CN" altLang="en-US" sz="3200" b="1" dirty="0">
              <a:solidFill>
                <a:srgbClr val="FFFF66"/>
              </a:solidFill>
              <a:latin typeface="楷体_GB2312"/>
            </a:endParaRPr>
          </a:p>
        </p:txBody>
      </p:sp>
      <p:sp>
        <p:nvSpPr>
          <p:cNvPr id="169987" name="Rectangle 5"/>
          <p:cNvSpPr>
            <a:spLocks noChangeArrowheads="1"/>
          </p:cNvSpPr>
          <p:nvPr/>
        </p:nvSpPr>
        <p:spPr bwMode="auto">
          <a:xfrm>
            <a:off x="2274244" y="2781191"/>
            <a:ext cx="15776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P37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1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pic>
        <p:nvPicPr>
          <p:cNvPr id="169988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9" name="文本占位符 1"/>
          <p:cNvSpPr txBox="1">
            <a:spLocks/>
          </p:cNvSpPr>
          <p:nvPr/>
        </p:nvSpPr>
        <p:spPr bwMode="auto">
          <a:xfrm>
            <a:off x="1335088" y="260350"/>
            <a:ext cx="3168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作　　业</a:t>
            </a:r>
          </a:p>
        </p:txBody>
      </p:sp>
      <p:sp>
        <p:nvSpPr>
          <p:cNvPr id="169990" name="Rectangle 5"/>
          <p:cNvSpPr>
            <a:spLocks noChangeArrowheads="1"/>
          </p:cNvSpPr>
          <p:nvPr/>
        </p:nvSpPr>
        <p:spPr bwMode="auto">
          <a:xfrm>
            <a:off x="2265322" y="3357454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P38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，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3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sp>
        <p:nvSpPr>
          <p:cNvPr id="169991" name="Rectangle 5"/>
          <p:cNvSpPr>
            <a:spLocks noChangeArrowheads="1"/>
          </p:cNvSpPr>
          <p:nvPr/>
        </p:nvSpPr>
        <p:spPr bwMode="auto">
          <a:xfrm>
            <a:off x="2273261" y="3982929"/>
            <a:ext cx="22733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P39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楷体_GB2312"/>
              </a:rPr>
              <a:t>，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3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6.5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表达方法的综合应用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39942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728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907256" y="1196752"/>
            <a:ext cx="770572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>
                <a:effectLst/>
              </a:rPr>
              <a:t>    </a:t>
            </a:r>
            <a:r>
              <a:rPr lang="zh-CN" altLang="en-US" dirty="0" smtClean="0">
                <a:effectLst/>
              </a:rPr>
              <a:t>在</a:t>
            </a:r>
            <a:r>
              <a:rPr lang="zh-CN" altLang="en-US" dirty="0">
                <a:effectLst/>
              </a:rPr>
              <a:t>绘制机械图样</a:t>
            </a:r>
            <a:r>
              <a:rPr lang="zh-CN" altLang="en-US" dirty="0" smtClean="0">
                <a:effectLst/>
              </a:rPr>
              <a:t>时，为</a:t>
            </a:r>
            <a:r>
              <a:rPr lang="zh-CN" altLang="en-US" dirty="0">
                <a:effectLst/>
              </a:rPr>
              <a:t>将机件的</a:t>
            </a:r>
            <a:r>
              <a:rPr lang="zh-CN" altLang="en-US" dirty="0" smtClean="0">
                <a:solidFill>
                  <a:schemeClr val="accent2"/>
                </a:solidFill>
                <a:effectLst/>
                <a:latin typeface="隶书" pitchFamily="49" charset="-122"/>
                <a:ea typeface="隶书" pitchFamily="49" charset="-122"/>
              </a:rPr>
              <a:t>内、外</a:t>
            </a:r>
            <a:r>
              <a:rPr lang="zh-CN" altLang="en-US" dirty="0">
                <a:solidFill>
                  <a:schemeClr val="accent2"/>
                </a:solidFill>
                <a:effectLst/>
                <a:latin typeface="隶书" pitchFamily="49" charset="-122"/>
                <a:ea typeface="隶书" pitchFamily="49" charset="-122"/>
              </a:rPr>
              <a:t>结构</a:t>
            </a:r>
            <a:r>
              <a:rPr lang="zh-CN" altLang="en-US" dirty="0">
                <a:effectLst/>
              </a:rPr>
              <a:t>和</a:t>
            </a:r>
            <a:r>
              <a:rPr lang="zh-CN" altLang="en-US" dirty="0">
                <a:solidFill>
                  <a:schemeClr val="accent2"/>
                </a:solidFill>
                <a:effectLst/>
                <a:latin typeface="隶书" pitchFamily="49" charset="-122"/>
                <a:ea typeface="隶书" pitchFamily="49" charset="-122"/>
              </a:rPr>
              <a:t>形状</a:t>
            </a:r>
            <a:r>
              <a:rPr lang="zh-CN" altLang="en-US" dirty="0">
                <a:effectLst/>
              </a:rPr>
              <a:t>清晰完整地表达</a:t>
            </a:r>
            <a:r>
              <a:rPr lang="zh-CN" altLang="en-US" dirty="0" smtClean="0">
                <a:effectLst/>
              </a:rPr>
              <a:t>出来，可根据</a:t>
            </a:r>
            <a:r>
              <a:rPr lang="zh-CN" altLang="en-US" dirty="0">
                <a:effectLst/>
              </a:rPr>
              <a:t>机件的</a:t>
            </a:r>
            <a:r>
              <a:rPr lang="zh-CN" altLang="en-US" dirty="0" smtClean="0">
                <a:effectLst/>
              </a:rPr>
              <a:t>结构，综合</a:t>
            </a:r>
            <a:r>
              <a:rPr lang="zh-CN" altLang="en-US" dirty="0">
                <a:effectLst/>
              </a:rPr>
              <a:t>运用各种</a:t>
            </a:r>
            <a:r>
              <a:rPr lang="zh-CN" altLang="en-US" dirty="0">
                <a:solidFill>
                  <a:schemeClr val="accent2"/>
                </a:solidFill>
                <a:effectLst/>
                <a:latin typeface="隶书" pitchFamily="49" charset="-122"/>
                <a:ea typeface="隶书" pitchFamily="49" charset="-122"/>
              </a:rPr>
              <a:t>视图</a:t>
            </a:r>
            <a:r>
              <a:rPr lang="zh-CN" altLang="en-US" dirty="0" smtClean="0">
                <a:effectLst/>
              </a:rPr>
              <a:t>、</a:t>
            </a:r>
            <a:r>
              <a:rPr lang="zh-CN" altLang="en-US" dirty="0">
                <a:solidFill>
                  <a:schemeClr val="accent2"/>
                </a:solidFill>
                <a:effectLst/>
                <a:latin typeface="隶书" pitchFamily="49" charset="-122"/>
                <a:ea typeface="隶书" pitchFamily="49" charset="-122"/>
              </a:rPr>
              <a:t>剖视图</a:t>
            </a:r>
            <a:r>
              <a:rPr lang="zh-CN" altLang="en-US" dirty="0">
                <a:effectLst/>
              </a:rPr>
              <a:t>和</a:t>
            </a:r>
            <a:r>
              <a:rPr lang="zh-CN" altLang="en-US" dirty="0">
                <a:solidFill>
                  <a:schemeClr val="accent2"/>
                </a:solidFill>
                <a:effectLst/>
                <a:latin typeface="隶书" pitchFamily="49" charset="-122"/>
                <a:ea typeface="隶书" pitchFamily="49" charset="-122"/>
              </a:rPr>
              <a:t>断面图</a:t>
            </a:r>
            <a:r>
              <a:rPr lang="zh-CN" altLang="en-US" dirty="0" smtClean="0">
                <a:effectLst/>
              </a:rPr>
              <a:t>等方法。</a:t>
            </a:r>
            <a:endParaRPr lang="zh-CN" altLang="en-US" dirty="0">
              <a:effectLst/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899592" y="2569547"/>
            <a:ext cx="770572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>
                <a:effectLst/>
              </a:rPr>
              <a:t>    一</a:t>
            </a:r>
            <a:r>
              <a:rPr lang="zh-CN" altLang="en-US" dirty="0">
                <a:effectLst/>
              </a:rPr>
              <a:t>个机件往往可以有</a:t>
            </a:r>
            <a:r>
              <a:rPr lang="zh-CN" altLang="en-US" dirty="0">
                <a:solidFill>
                  <a:schemeClr val="accent2"/>
                </a:solidFill>
                <a:effectLst/>
                <a:latin typeface="隶书" pitchFamily="49" charset="-122"/>
                <a:ea typeface="隶书" pitchFamily="49" charset="-122"/>
              </a:rPr>
              <a:t>多种</a:t>
            </a:r>
            <a:r>
              <a:rPr lang="zh-CN" altLang="en-US" dirty="0">
                <a:effectLst/>
              </a:rPr>
              <a:t>不同的</a:t>
            </a:r>
            <a:r>
              <a:rPr lang="zh-CN" altLang="en-US" dirty="0">
                <a:solidFill>
                  <a:schemeClr val="accent2"/>
                </a:solidFill>
                <a:effectLst/>
                <a:latin typeface="隶书" pitchFamily="49" charset="-122"/>
                <a:ea typeface="隶书" pitchFamily="49" charset="-122"/>
              </a:rPr>
              <a:t>表达方法</a:t>
            </a:r>
            <a:r>
              <a:rPr lang="zh-CN" altLang="en-US" dirty="0" smtClean="0">
                <a:effectLst/>
              </a:rPr>
              <a:t>，通常</a:t>
            </a:r>
            <a:r>
              <a:rPr lang="zh-CN" altLang="en-US" dirty="0">
                <a:effectLst/>
              </a:rPr>
              <a:t>经过</a:t>
            </a:r>
            <a:r>
              <a:rPr lang="zh-CN" altLang="en-US" dirty="0">
                <a:solidFill>
                  <a:schemeClr val="accent2"/>
                </a:solidFill>
                <a:effectLst/>
                <a:latin typeface="隶书" pitchFamily="49" charset="-122"/>
                <a:ea typeface="隶书" pitchFamily="49" charset="-122"/>
              </a:rPr>
              <a:t>比较</a:t>
            </a:r>
            <a:r>
              <a:rPr lang="zh-CN" altLang="en-US" dirty="0" smtClean="0">
                <a:effectLst/>
              </a:rPr>
              <a:t>分析，</a:t>
            </a:r>
            <a:r>
              <a:rPr lang="zh-CN" altLang="en-US" dirty="0">
                <a:solidFill>
                  <a:schemeClr val="accent2"/>
                </a:solidFill>
                <a:effectLst/>
                <a:latin typeface="隶书" pitchFamily="49" charset="-122"/>
                <a:ea typeface="隶书" pitchFamily="49" charset="-122"/>
              </a:rPr>
              <a:t>选择</a:t>
            </a:r>
            <a:r>
              <a:rPr lang="zh-CN" altLang="en-US" dirty="0">
                <a:effectLst/>
              </a:rPr>
              <a:t>出一组既能</a:t>
            </a:r>
            <a:r>
              <a:rPr lang="zh-CN" altLang="en-US" dirty="0" smtClean="0">
                <a:effectLst/>
              </a:rPr>
              <a:t>完整、清晰、简明</a:t>
            </a:r>
            <a:r>
              <a:rPr lang="zh-CN" altLang="en-US" dirty="0">
                <a:effectLst/>
              </a:rPr>
              <a:t>地表示出机件各部分内外结构</a:t>
            </a:r>
            <a:r>
              <a:rPr lang="zh-CN" altLang="en-US" dirty="0" smtClean="0">
                <a:effectLst/>
              </a:rPr>
              <a:t>形状，又</a:t>
            </a:r>
            <a:r>
              <a:rPr lang="zh-CN" altLang="en-US" dirty="0">
                <a:effectLst/>
              </a:rPr>
              <a:t>使看图</a:t>
            </a:r>
            <a:r>
              <a:rPr lang="zh-CN" altLang="en-US" dirty="0" smtClean="0">
                <a:effectLst/>
              </a:rPr>
              <a:t>方便，绘图</a:t>
            </a:r>
            <a:r>
              <a:rPr lang="zh-CN" altLang="en-US" dirty="0">
                <a:effectLst/>
              </a:rPr>
              <a:t>简单的</a:t>
            </a:r>
            <a:r>
              <a:rPr lang="zh-CN" altLang="en-US" dirty="0">
                <a:solidFill>
                  <a:schemeClr val="accent2"/>
                </a:solidFill>
                <a:effectLst/>
                <a:latin typeface="隶书" pitchFamily="49" charset="-122"/>
                <a:ea typeface="隶书" pitchFamily="49" charset="-122"/>
              </a:rPr>
              <a:t>最佳方法</a:t>
            </a:r>
            <a:r>
              <a:rPr lang="zh-CN" altLang="en-US" dirty="0" smtClean="0">
                <a:effectLst/>
              </a:rPr>
              <a:t>。</a:t>
            </a:r>
            <a:endParaRPr lang="zh-CN" altLang="en-US" dirty="0">
              <a:effectLst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898723" y="4441755"/>
            <a:ext cx="770572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/>
              <a:t>    在</a:t>
            </a:r>
            <a:r>
              <a:rPr lang="zh-CN" altLang="en-US" dirty="0"/>
              <a:t>选用表达方案</a:t>
            </a:r>
            <a:r>
              <a:rPr lang="zh-CN" altLang="en-US" dirty="0" smtClean="0"/>
              <a:t>时，要</a:t>
            </a:r>
            <a:r>
              <a:rPr lang="zh-CN" altLang="en-US" dirty="0"/>
              <a:t>使每个图形都具有明确的表达</a:t>
            </a:r>
            <a:r>
              <a:rPr lang="zh-CN" altLang="en-US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目的</a:t>
            </a:r>
            <a:r>
              <a:rPr lang="zh-CN" altLang="en-US" dirty="0" smtClean="0"/>
              <a:t>，又要注意</a:t>
            </a:r>
            <a:r>
              <a:rPr lang="zh-CN" altLang="en-US" dirty="0"/>
              <a:t>它们之间的相互</a:t>
            </a:r>
            <a:r>
              <a:rPr lang="zh-CN" altLang="en-US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联系</a:t>
            </a:r>
            <a:r>
              <a:rPr lang="zh-CN" altLang="en-US" dirty="0" smtClean="0"/>
              <a:t>，避免</a:t>
            </a:r>
            <a:r>
              <a:rPr lang="zh-CN" altLang="en-US" dirty="0"/>
              <a:t>过多的重复</a:t>
            </a:r>
            <a:r>
              <a:rPr lang="zh-CN" altLang="en-US" dirty="0" smtClean="0"/>
              <a:t>表达，还</a:t>
            </a:r>
            <a:r>
              <a:rPr lang="zh-CN" altLang="en-US" dirty="0"/>
              <a:t>应</a:t>
            </a:r>
            <a:r>
              <a:rPr lang="zh-CN" altLang="en-US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结合尺寸</a:t>
            </a:r>
            <a:r>
              <a:rPr lang="zh-CN" altLang="en-US" dirty="0"/>
              <a:t>标注等综合</a:t>
            </a:r>
            <a:r>
              <a:rPr lang="zh-CN" altLang="en-US" dirty="0" smtClean="0"/>
              <a:t>考虑，以</a:t>
            </a:r>
            <a:r>
              <a:rPr lang="zh-CN" altLang="en-US" dirty="0"/>
              <a:t>方便读图</a:t>
            </a:r>
            <a:r>
              <a:rPr lang="zh-CN" altLang="en-US" dirty="0" smtClean="0"/>
              <a:t>和简化作图。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240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  <p:bldP spid="13" grpId="0" autoUpdateAnimBg="0"/>
      <p:bldP spid="14" grpId="0" autoUpdateAnimBg="0"/>
      <p:bldP spid="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表达方法的运用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6" name="Text Box 198"/>
          <p:cNvSpPr txBox="1">
            <a:spLocks noChangeArrowheads="1"/>
          </p:cNvSpPr>
          <p:nvPr/>
        </p:nvSpPr>
        <p:spPr bwMode="auto">
          <a:xfrm>
            <a:off x="904264" y="1340768"/>
            <a:ext cx="770018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dirty="0" smtClean="0"/>
              <a:t>    </a:t>
            </a:r>
            <a:r>
              <a:rPr lang="zh-CN" altLang="en-US" dirty="0" smtClean="0"/>
              <a:t>要</a:t>
            </a:r>
            <a:r>
              <a:rPr lang="zh-CN" altLang="en-US" dirty="0"/>
              <a:t>正确合理地选用基本</a:t>
            </a:r>
            <a:r>
              <a:rPr lang="zh-CN" altLang="en-US" dirty="0" smtClean="0"/>
              <a:t>视图、局部</a:t>
            </a:r>
            <a:r>
              <a:rPr lang="zh-CN" altLang="en-US" dirty="0"/>
              <a:t>视图和斜视图等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各种视图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880356" y="980728"/>
            <a:ext cx="7992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marL="342900" indent="-342900"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  <a:cs typeface="+mn-cs"/>
              </a:rPr>
              <a:t>机件外形的表达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6" name="Text Box 198"/>
          <p:cNvSpPr txBox="1">
            <a:spLocks noChangeArrowheads="1"/>
          </p:cNvSpPr>
          <p:nvPr/>
        </p:nvSpPr>
        <p:spPr bwMode="auto">
          <a:xfrm>
            <a:off x="904265" y="2638073"/>
            <a:ext cx="770018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/>
              <a:t>    首先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选择主视图</a:t>
            </a:r>
            <a:r>
              <a:rPr lang="zh-CN" altLang="en-US" dirty="0" smtClean="0"/>
              <a:t>，然后</a:t>
            </a:r>
            <a:r>
              <a:rPr lang="zh-CN" altLang="en-US" dirty="0"/>
              <a:t>再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配置其他视图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27" name="Text Box 198"/>
          <p:cNvSpPr txBox="1">
            <a:spLocks noChangeArrowheads="1"/>
          </p:cNvSpPr>
          <p:nvPr/>
        </p:nvSpPr>
        <p:spPr bwMode="auto">
          <a:xfrm>
            <a:off x="1120289" y="3862209"/>
            <a:ext cx="770018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/>
              <a:t>   最</a:t>
            </a:r>
            <a:r>
              <a:rPr lang="zh-CN" altLang="en-US" dirty="0"/>
              <a:t>常用的是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剖视图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99592" y="3194973"/>
            <a:ext cx="7992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marL="342900" indent="-342900"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  <a:cs typeface="+mn-cs"/>
              </a:rPr>
              <a:t>机件内部形状的表达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0" name="Text Box 198"/>
          <p:cNvSpPr txBox="1">
            <a:spLocks noChangeArrowheads="1"/>
          </p:cNvSpPr>
          <p:nvPr/>
        </p:nvSpPr>
        <p:spPr bwMode="auto">
          <a:xfrm>
            <a:off x="976273" y="4437112"/>
            <a:ext cx="770018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dirty="0" smtClean="0"/>
              <a:t>    根据</a:t>
            </a:r>
            <a:r>
              <a:rPr lang="zh-CN" altLang="en-US" dirty="0"/>
              <a:t>机件的内部形状</a:t>
            </a:r>
            <a:r>
              <a:rPr lang="zh-CN" altLang="en-US" dirty="0" smtClean="0"/>
              <a:t>特点，协调</a:t>
            </a:r>
            <a:r>
              <a:rPr lang="zh-CN" altLang="en-US" dirty="0"/>
              <a:t>视图与</a:t>
            </a:r>
            <a:r>
              <a:rPr lang="zh-CN" altLang="en-US" dirty="0" smtClean="0"/>
              <a:t>剖视图的关系，选择</a:t>
            </a:r>
            <a:r>
              <a:rPr lang="zh-CN" altLang="en-US" dirty="0"/>
              <a:t>必要</a:t>
            </a:r>
            <a:r>
              <a:rPr lang="zh-CN" altLang="en-US" dirty="0" smtClean="0"/>
              <a:t>的、合适</a:t>
            </a:r>
            <a:r>
              <a:rPr lang="zh-CN" altLang="en-US" dirty="0"/>
              <a:t>的</a:t>
            </a:r>
            <a:r>
              <a:rPr lang="zh-CN" altLang="en-US" dirty="0" smtClean="0"/>
              <a:t>剖视图。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883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autoUpdateAnimBg="0"/>
      <p:bldP spid="25" grpId="0"/>
      <p:bldP spid="26" grpId="0" autoUpdateAnimBg="0"/>
      <p:bldP spid="27" grpId="0" autoUpdateAnimBg="0"/>
      <p:bldP spid="28" grpId="0"/>
      <p:bldP spid="3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表达方法的运用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6" name="Text Box 198"/>
          <p:cNvSpPr txBox="1">
            <a:spLocks noChangeArrowheads="1"/>
          </p:cNvSpPr>
          <p:nvPr/>
        </p:nvSpPr>
        <p:spPr bwMode="auto">
          <a:xfrm>
            <a:off x="904264" y="1488266"/>
            <a:ext cx="770018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dirty="0" smtClean="0"/>
              <a:t>    </a:t>
            </a:r>
            <a:r>
              <a:rPr lang="zh-CN" altLang="en-US" dirty="0" smtClean="0"/>
              <a:t>为</a:t>
            </a:r>
            <a:r>
              <a:rPr lang="zh-CN" altLang="en-US" dirty="0"/>
              <a:t>使图形</a:t>
            </a:r>
            <a:r>
              <a:rPr lang="zh-CN" altLang="en-US" dirty="0" smtClean="0"/>
              <a:t>清晰，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通常</a:t>
            </a:r>
            <a:r>
              <a:rPr lang="zh-CN" altLang="en-US" dirty="0"/>
              <a:t>采用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移出断面图</a:t>
            </a:r>
            <a:r>
              <a:rPr lang="zh-CN" altLang="en-US" dirty="0"/>
              <a:t>表达机件的断面</a:t>
            </a:r>
            <a:r>
              <a:rPr lang="zh-CN" altLang="en-US" dirty="0" smtClean="0"/>
              <a:t>形状；</a:t>
            </a:r>
            <a:endParaRPr lang="zh-CN" altLang="en-US" dirty="0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880356" y="980728"/>
            <a:ext cx="7992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marL="342900" indent="-342900"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  <a:cs typeface="+mn-cs"/>
              </a:rPr>
              <a:t>机件断面形状的表达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6" name="Text Box 198"/>
          <p:cNvSpPr txBox="1">
            <a:spLocks noChangeArrowheads="1"/>
          </p:cNvSpPr>
          <p:nvPr/>
        </p:nvSpPr>
        <p:spPr bwMode="auto">
          <a:xfrm>
            <a:off x="904265" y="2785571"/>
            <a:ext cx="77001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/>
              <a:t>    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型材</a:t>
            </a:r>
            <a:r>
              <a:rPr lang="zh-CN" altLang="en-US" dirty="0"/>
              <a:t>、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肋板</a:t>
            </a:r>
            <a:r>
              <a:rPr lang="zh-CN" altLang="en-US" dirty="0"/>
              <a:t>等简单形体一般选用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重合断面图</a:t>
            </a:r>
            <a:r>
              <a:rPr lang="zh-CN" altLang="en-US" dirty="0"/>
              <a:t>。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99592" y="3504490"/>
            <a:ext cx="7992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marL="342900" indent="-342900"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  <a:cs typeface="+mn-cs"/>
              </a:rPr>
              <a:t>机件上特殊结构的表达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0" name="Text Box 198"/>
          <p:cNvSpPr txBox="1">
            <a:spLocks noChangeArrowheads="1"/>
          </p:cNvSpPr>
          <p:nvPr/>
        </p:nvSpPr>
        <p:spPr bwMode="auto">
          <a:xfrm>
            <a:off x="976273" y="4152562"/>
            <a:ext cx="770018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dirty="0" smtClean="0"/>
              <a:t>    机件</a:t>
            </a:r>
            <a:r>
              <a:rPr lang="zh-CN" altLang="en-US" dirty="0"/>
              <a:t>上的</a:t>
            </a:r>
            <a:r>
              <a:rPr lang="zh-CN" altLang="en-US" dirty="0" smtClean="0"/>
              <a:t>肋、孔、槽</a:t>
            </a:r>
            <a:r>
              <a:rPr lang="zh-CN" altLang="en-US" dirty="0"/>
              <a:t>和齿等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特殊结构</a:t>
            </a:r>
            <a:r>
              <a:rPr lang="zh-CN" altLang="en-US" dirty="0" smtClean="0"/>
              <a:t>，应选</a:t>
            </a:r>
            <a:r>
              <a:rPr lang="zh-CN" altLang="en-US" dirty="0"/>
              <a:t>择各种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简化画法</a:t>
            </a:r>
            <a:r>
              <a:rPr lang="zh-CN" altLang="en-US" dirty="0"/>
              <a:t>或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规定画法</a:t>
            </a:r>
            <a:r>
              <a:rPr lang="zh-CN" altLang="en-US" dirty="0"/>
              <a:t>进行</a:t>
            </a:r>
            <a:r>
              <a:rPr lang="zh-CN" altLang="en-US" dirty="0" smtClean="0"/>
              <a:t>表达。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80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25" grpId="0"/>
      <p:bldP spid="26" grpId="0" autoUpdateAnimBg="0"/>
      <p:bldP spid="28" grpId="0"/>
      <p:bldP spid="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视图选择的方法和步骤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6" name="Text Box 198"/>
          <p:cNvSpPr txBox="1">
            <a:spLocks noChangeArrowheads="1"/>
          </p:cNvSpPr>
          <p:nvPr/>
        </p:nvSpPr>
        <p:spPr bwMode="auto">
          <a:xfrm>
            <a:off x="904264" y="1559114"/>
            <a:ext cx="770018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 smtClean="0"/>
              <a:t>    </a:t>
            </a:r>
            <a:r>
              <a:rPr lang="zh-CN" altLang="en-US" dirty="0" smtClean="0"/>
              <a:t>选择</a:t>
            </a:r>
            <a:r>
              <a:rPr lang="zh-CN" altLang="en-US" dirty="0"/>
              <a:t>视图</a:t>
            </a:r>
            <a:r>
              <a:rPr lang="zh-CN" altLang="en-US" dirty="0" smtClean="0"/>
              <a:t>之前，先对</a:t>
            </a:r>
            <a:r>
              <a:rPr lang="zh-CN" altLang="en-US" dirty="0"/>
              <a:t>机件进行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形体分析</a:t>
            </a:r>
            <a:r>
              <a:rPr lang="zh-CN" altLang="en-US" dirty="0" smtClean="0"/>
              <a:t>，以了解</a:t>
            </a:r>
            <a:r>
              <a:rPr lang="zh-CN" altLang="en-US" dirty="0"/>
              <a:t>机件的形状结构</a:t>
            </a:r>
            <a:r>
              <a:rPr lang="zh-CN" altLang="en-US" dirty="0" smtClean="0"/>
              <a:t>特征。</a:t>
            </a:r>
            <a:endParaRPr lang="zh-CN" altLang="en-US" dirty="0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880356" y="980728"/>
            <a:ext cx="7992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marL="342900" indent="-342900"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  <a:cs typeface="+mn-cs"/>
              </a:rPr>
              <a:t>形体分析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99592" y="2636912"/>
            <a:ext cx="7992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marL="342900" indent="-342900"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  <a:cs typeface="+mn-cs"/>
              </a:rPr>
              <a:t>选择主视图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0" name="Text Box 198"/>
          <p:cNvSpPr txBox="1">
            <a:spLocks noChangeArrowheads="1"/>
          </p:cNvSpPr>
          <p:nvPr/>
        </p:nvSpPr>
        <p:spPr bwMode="auto">
          <a:xfrm>
            <a:off x="976273" y="3288466"/>
            <a:ext cx="770018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/>
              <a:t>    </a:t>
            </a:r>
            <a:r>
              <a:rPr lang="zh-CN" altLang="en-US" dirty="0" smtClean="0"/>
              <a:t>通常</a:t>
            </a:r>
            <a:r>
              <a:rPr lang="zh-CN" altLang="en-US" dirty="0"/>
              <a:t>选择最能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反映</a:t>
            </a:r>
            <a:r>
              <a:rPr lang="zh-CN" altLang="en-US" dirty="0"/>
              <a:t>机件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形状特征</a:t>
            </a:r>
            <a:r>
              <a:rPr lang="zh-CN" altLang="en-US" dirty="0"/>
              <a:t>和相对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位置特征</a:t>
            </a:r>
            <a:r>
              <a:rPr lang="zh-CN" altLang="en-US" dirty="0"/>
              <a:t>的方向作为主视图的投影</a:t>
            </a:r>
            <a:r>
              <a:rPr lang="zh-CN" altLang="en-US" dirty="0" smtClean="0"/>
              <a:t>方向；同时应使</a:t>
            </a:r>
            <a:r>
              <a:rPr lang="zh-CN" altLang="en-US" dirty="0"/>
              <a:t>机件的主要轴线或平面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平行于</a:t>
            </a:r>
            <a:r>
              <a:rPr lang="zh-CN" altLang="en-US" dirty="0"/>
              <a:t>基本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投影面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10" name="Text Box 198"/>
          <p:cNvSpPr txBox="1">
            <a:spLocks noChangeArrowheads="1"/>
          </p:cNvSpPr>
          <p:nvPr/>
        </p:nvSpPr>
        <p:spPr bwMode="auto">
          <a:xfrm>
            <a:off x="964981" y="4725144"/>
            <a:ext cx="770018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/>
              <a:t>    主视图</a:t>
            </a:r>
            <a:r>
              <a:rPr lang="zh-CN" altLang="en-US" dirty="0"/>
              <a:t>要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尽量多地反映</a:t>
            </a:r>
            <a:r>
              <a:rPr lang="zh-CN" altLang="en-US" dirty="0"/>
              <a:t>机件的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结构形状</a:t>
            </a:r>
            <a:r>
              <a:rPr lang="zh-CN" altLang="en-US" dirty="0" smtClean="0"/>
              <a:t>，并根据内、外</a:t>
            </a:r>
            <a:r>
              <a:rPr lang="zh-CN" altLang="en-US" dirty="0"/>
              <a:t>结构的复杂程度决定在主视图中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是否采用剖视图</a:t>
            </a:r>
            <a:r>
              <a:rPr lang="zh-CN" altLang="en-US" dirty="0" smtClean="0"/>
              <a:t>，采用</a:t>
            </a:r>
            <a:r>
              <a:rPr lang="zh-CN" altLang="en-US" dirty="0"/>
              <a:t>何种</a:t>
            </a:r>
            <a:r>
              <a:rPr lang="zh-CN" altLang="en-US" dirty="0" smtClean="0"/>
              <a:t>剖视图。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486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autoUpdateAnimBg="0"/>
      <p:bldP spid="25" grpId="0"/>
      <p:bldP spid="28" grpId="0"/>
      <p:bldP spid="30" grpId="0" autoUpdateAnimBg="0"/>
      <p:bldP spid="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视图选择的方法和步骤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99592" y="1124744"/>
            <a:ext cx="7992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marL="342900" indent="-342900"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  <a:cs typeface="+mn-cs"/>
              </a:rPr>
              <a:t>选择其他视图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0" name="Text Box 198"/>
          <p:cNvSpPr txBox="1">
            <a:spLocks noChangeArrowheads="1"/>
          </p:cNvSpPr>
          <p:nvPr/>
        </p:nvSpPr>
        <p:spPr bwMode="auto">
          <a:xfrm>
            <a:off x="976273" y="1776298"/>
            <a:ext cx="770018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/>
              <a:t>    为了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补充</a:t>
            </a:r>
            <a:r>
              <a:rPr lang="zh-CN" altLang="en-US" dirty="0" smtClean="0"/>
              <a:t>表达</a:t>
            </a:r>
            <a:r>
              <a:rPr lang="zh-CN" altLang="en-US" dirty="0"/>
              <a:t>主视图上尚未表达清楚的</a:t>
            </a:r>
            <a:r>
              <a:rPr lang="zh-CN" altLang="en-US" dirty="0" smtClean="0"/>
              <a:t>结构，应</a:t>
            </a:r>
            <a:r>
              <a:rPr lang="zh-CN" altLang="en-US" dirty="0"/>
              <a:t>根据机件的特点全面考虑所需要的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其他视图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10" name="Text Box 198"/>
          <p:cNvSpPr txBox="1">
            <a:spLocks noChangeArrowheads="1"/>
          </p:cNvSpPr>
          <p:nvPr/>
        </p:nvSpPr>
        <p:spPr bwMode="auto">
          <a:xfrm>
            <a:off x="964980" y="3717032"/>
            <a:ext cx="770018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 marL="457200" indent="-457200">
              <a:buClr>
                <a:srgbClr val="FF0000"/>
              </a:buClr>
              <a:buFont typeface="Wingdings" pitchFamily="2" charset="2"/>
              <a:buChar char="ü"/>
            </a:pPr>
            <a:r>
              <a:rPr lang="zh-CN" altLang="en-US" dirty="0"/>
              <a:t>优先选用基本</a:t>
            </a:r>
            <a:r>
              <a:rPr lang="zh-CN" altLang="en-US" dirty="0" smtClean="0"/>
              <a:t>视图，或</a:t>
            </a:r>
            <a:r>
              <a:rPr lang="zh-CN" altLang="en-US" dirty="0"/>
              <a:t>在基本视图上进行</a:t>
            </a:r>
            <a:r>
              <a:rPr lang="zh-CN" altLang="en-US" dirty="0" smtClean="0"/>
              <a:t>剖切；</a:t>
            </a:r>
            <a:endParaRPr lang="zh-CN" altLang="en-US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611560" y="2649532"/>
            <a:ext cx="1081087" cy="9366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FF99"/>
                </a:solidFill>
                <a:ea typeface="华文行楷" pitchFamily="2" charset="-122"/>
              </a:rPr>
              <a:t>注意</a:t>
            </a:r>
          </a:p>
        </p:txBody>
      </p:sp>
      <p:sp>
        <p:nvSpPr>
          <p:cNvPr id="11" name="Text Box 198"/>
          <p:cNvSpPr txBox="1">
            <a:spLocks noChangeArrowheads="1"/>
          </p:cNvSpPr>
          <p:nvPr/>
        </p:nvSpPr>
        <p:spPr bwMode="auto">
          <a:xfrm>
            <a:off x="937378" y="4300319"/>
            <a:ext cx="770018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 marL="457200" indent="-457200">
              <a:buClr>
                <a:srgbClr val="FF0000"/>
              </a:buClr>
              <a:buFont typeface="Wingdings" pitchFamily="2" charset="2"/>
              <a:buChar char="ü"/>
            </a:pPr>
            <a:r>
              <a:rPr lang="zh-CN" altLang="en-US" dirty="0" smtClean="0"/>
              <a:t>所</a:t>
            </a:r>
            <a:r>
              <a:rPr lang="zh-CN" altLang="en-US" dirty="0"/>
              <a:t>选择的每一个视图都应有表达</a:t>
            </a:r>
            <a:r>
              <a:rPr lang="zh-CN" altLang="en-US" dirty="0" smtClean="0"/>
              <a:t>重点，具有</a:t>
            </a:r>
            <a:r>
              <a:rPr lang="zh-CN" altLang="en-US" dirty="0"/>
              <a:t>其他视图不能取代</a:t>
            </a:r>
            <a:r>
              <a:rPr lang="zh-CN" altLang="en-US" dirty="0" smtClean="0"/>
              <a:t>的作用；</a:t>
            </a:r>
            <a:endParaRPr lang="zh-CN" altLang="en-US" dirty="0"/>
          </a:p>
        </p:txBody>
      </p:sp>
      <p:sp>
        <p:nvSpPr>
          <p:cNvPr id="12" name="Text Box 198"/>
          <p:cNvSpPr txBox="1">
            <a:spLocks noChangeArrowheads="1"/>
          </p:cNvSpPr>
          <p:nvPr/>
        </p:nvSpPr>
        <p:spPr bwMode="auto">
          <a:xfrm>
            <a:off x="899592" y="5303530"/>
            <a:ext cx="770018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 marL="457200" indent="-457200">
              <a:buClr>
                <a:srgbClr val="FF0000"/>
              </a:buClr>
              <a:buFont typeface="Wingdings" pitchFamily="2" charset="2"/>
              <a:buChar char="ü"/>
            </a:pPr>
            <a:r>
              <a:rPr lang="zh-CN" altLang="en-US" dirty="0" smtClean="0"/>
              <a:t>其他</a:t>
            </a:r>
            <a:r>
              <a:rPr lang="zh-CN" altLang="en-US" dirty="0"/>
              <a:t>视图</a:t>
            </a:r>
            <a:r>
              <a:rPr lang="zh-CN" altLang="en-US" dirty="0" smtClean="0"/>
              <a:t>要“少而精”，避免</a:t>
            </a:r>
            <a:r>
              <a:rPr lang="zh-CN" altLang="en-US" dirty="0"/>
              <a:t>重复画出已在其他视图中表达清楚的</a:t>
            </a:r>
            <a:r>
              <a:rPr lang="zh-CN" altLang="en-US" dirty="0" smtClean="0"/>
              <a:t>结构。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049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视图选择的方法和步骤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0" name="Text Box 198"/>
          <p:cNvSpPr txBox="1">
            <a:spLocks noChangeArrowheads="1"/>
          </p:cNvSpPr>
          <p:nvPr/>
        </p:nvSpPr>
        <p:spPr bwMode="auto">
          <a:xfrm>
            <a:off x="976273" y="1124744"/>
            <a:ext cx="770018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dirty="0" smtClean="0"/>
              <a:t>    经过分析，一般</a:t>
            </a:r>
            <a:r>
              <a:rPr lang="zh-CN" altLang="en-US" dirty="0"/>
              <a:t>可拟定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几套表达方法</a:t>
            </a:r>
            <a:r>
              <a:rPr lang="zh-CN" altLang="en-US" dirty="0" smtClean="0"/>
              <a:t>，再</a:t>
            </a:r>
            <a:r>
              <a:rPr lang="zh-CN" altLang="en-US" dirty="0"/>
              <a:t>根据表达方法的确定</a:t>
            </a:r>
            <a:r>
              <a:rPr lang="zh-CN" altLang="en-US" dirty="0" smtClean="0"/>
              <a:t>原则，选择</a:t>
            </a:r>
            <a:r>
              <a:rPr lang="zh-CN" altLang="en-US" dirty="0"/>
              <a:t>一套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最佳</a:t>
            </a:r>
            <a:r>
              <a:rPr lang="zh-CN" altLang="en-US" dirty="0"/>
              <a:t>的表达</a:t>
            </a:r>
            <a:r>
              <a:rPr lang="zh-CN" altLang="en-US" dirty="0" smtClean="0"/>
              <a:t>方法。</a:t>
            </a:r>
            <a:endParaRPr lang="zh-CN" altLang="en-US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26617" y="3068439"/>
            <a:ext cx="1081087" cy="9366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zh-CN" altLang="en-US" b="1" dirty="0" smtClean="0">
                <a:solidFill>
                  <a:srgbClr val="FFFF99"/>
                </a:solidFill>
                <a:ea typeface="华文行楷" pitchFamily="2" charset="-122"/>
              </a:rPr>
              <a:t>原则</a:t>
            </a:r>
            <a:endParaRPr lang="zh-CN" altLang="en-US" b="1" dirty="0">
              <a:solidFill>
                <a:srgbClr val="FFFF99"/>
              </a:solidFill>
              <a:ea typeface="华文行楷" pitchFamily="2" charset="-122"/>
            </a:endParaRPr>
          </a:p>
        </p:txBody>
      </p:sp>
      <p:sp>
        <p:nvSpPr>
          <p:cNvPr id="13" name="Text Box 198"/>
          <p:cNvSpPr txBox="1">
            <a:spLocks noChangeArrowheads="1"/>
          </p:cNvSpPr>
          <p:nvPr/>
        </p:nvSpPr>
        <p:spPr bwMode="auto">
          <a:xfrm>
            <a:off x="1026708" y="4221088"/>
            <a:ext cx="770018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dirty="0" smtClean="0"/>
              <a:t>    在完整、清晰</a:t>
            </a:r>
            <a:r>
              <a:rPr lang="zh-CN" altLang="en-US" dirty="0"/>
              <a:t>地表达机件各部分内外结构形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状及相对位置的前提</a:t>
            </a:r>
            <a:r>
              <a:rPr lang="zh-CN" altLang="en-US" dirty="0" smtClean="0"/>
              <a:t>下，力求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看图方便</a:t>
            </a:r>
            <a:r>
              <a:rPr lang="zh-CN" altLang="en-US" dirty="0" smtClean="0"/>
              <a:t>，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绘图简单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991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  <p:bldP spid="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3" descr="2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3.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表达方法的选择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91494" name="ShockwaveFlash1" r:id="rId2" imgW="7668695" imgH="5280381"/>
        </mc:Choice>
        <mc:Fallback>
          <p:control name="ShockwaveFlash1" r:id="rId2" imgW="7668695" imgH="5280381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1052513"/>
                  <a:ext cx="7669213" cy="52800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1728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3" descr="2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3.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表达方法的选择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92519" name="ShockwaveFlash1" r:id="rId2" imgW="7921714" imgH="5216288"/>
        </mc:Choice>
        <mc:Fallback>
          <p:control name="ShockwaveFlash1" r:id="rId2" imgW="7921714" imgH="5216288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1092200"/>
                  <a:ext cx="7921625" cy="5216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80336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14216</TotalTime>
  <Words>634</Words>
  <Application>Microsoft Office PowerPoint</Application>
  <PresentationFormat>全屏显示(4:3)</PresentationFormat>
  <Paragraphs>66</Paragraphs>
  <Slides>13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516</cp:revision>
  <dcterms:created xsi:type="dcterms:W3CDTF">2003-08-24T06:37:01Z</dcterms:created>
  <dcterms:modified xsi:type="dcterms:W3CDTF">2017-03-15T03:16:39Z</dcterms:modified>
</cp:coreProperties>
</file>