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1.bin" ContentType="application/vnd.ms-office.activeX"/>
  <Override PartName="/ppt/activeX/activeX2.xml" ContentType="application/vnd.ms-office.activeX+xml"/>
  <Override PartName="/ppt/activeX/activeX2.bin" ContentType="application/vnd.ms-office.activeX"/>
  <Override PartName="/ppt/activeX/activeX3.xml" ContentType="application/vnd.ms-office.activeX+xml"/>
  <Override PartName="/ppt/activeX/activeX3.bin" ContentType="application/vnd.ms-office.active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988" r:id="rId3"/>
    <p:sldId id="990" r:id="rId4"/>
    <p:sldId id="991" r:id="rId5"/>
    <p:sldId id="994" r:id="rId6"/>
    <p:sldId id="993" r:id="rId7"/>
    <p:sldId id="995" r:id="rId8"/>
    <p:sldId id="996" r:id="rId9"/>
    <p:sldId id="268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99"/>
    <a:srgbClr val="FF9933"/>
    <a:srgbClr val="00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5E73AA33-A188-4326-AA18-4E3DA258EE73}" type="datetimeFigureOut">
              <a:rPr lang="zh-CN" altLang="en-US"/>
              <a:pPr>
                <a:defRPr/>
              </a:pPr>
              <a:t>2017/3/15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62B2CDBC-60C4-4870-AE2A-5D1BD09A02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101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3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fld id="{5EB26995-EE0D-4C73-B764-7B49A5314D72}" type="slidenum">
              <a:rPr lang="zh-CN" altLang="en-US" sz="1200" smtClean="0"/>
              <a:pPr eaLnBrk="1" hangingPunct="1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4" y="5229200"/>
            <a:ext cx="3325813" cy="57298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</a:t>
            </a:r>
            <a:r>
              <a:rPr lang="zh-CN" altLang="en-US" sz="28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自动化</a:t>
            </a:r>
            <a:endParaRPr lang="zh-CN" altLang="en-US" sz="28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350946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8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324549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F12FAA69-4403-4906-B0E6-6B0112D13BF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686461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10A41D6F-436B-4F66-8946-536428E915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62886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0" y="0"/>
            <a:ext cx="554038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  <a:cs typeface="+mn-cs"/>
              </a:rPr>
              <a:t> 　机械制图</a:t>
            </a:r>
            <a:r>
              <a:rPr lang="zh-CN" altLang="en-US" dirty="0" smtClean="0">
                <a:ea typeface="宋体" charset="-122"/>
                <a:cs typeface="+mn-cs"/>
              </a:rPr>
              <a:t>  　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6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章　机件的表达方法</a:t>
            </a:r>
            <a:r>
              <a:rPr lang="zh-CN" altLang="en-US" dirty="0" smtClean="0">
                <a:ea typeface="宋体" charset="-122"/>
                <a:cs typeface="+mn-cs"/>
              </a:rPr>
              <a:t>   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  <a:cs typeface="+mn-cs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  <a:cs typeface="+mn-cs"/>
              </a:rPr>
              <a:t> </a:t>
            </a:r>
          </a:p>
        </p:txBody>
      </p:sp>
      <p:sp>
        <p:nvSpPr>
          <p:cNvPr id="18435" name="Rectangle 21"/>
          <p:cNvSpPr>
            <a:spLocks noChangeArrowheads="1"/>
          </p:cNvSpPr>
          <p:nvPr userDrawn="1"/>
        </p:nvSpPr>
        <p:spPr bwMode="auto">
          <a:xfrm>
            <a:off x="-7938" y="-7938"/>
            <a:ext cx="457201" cy="6872288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gif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24579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2016224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第</a:t>
            </a:r>
            <a:r>
              <a:rPr lang="en-US" altLang="zh-CN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6</a:t>
            </a: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章</a:t>
            </a:r>
          </a:p>
        </p:txBody>
      </p:sp>
      <p:sp>
        <p:nvSpPr>
          <p:cNvPr id="24581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3635375" y="668338"/>
            <a:ext cx="4321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机件的表达方法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6.6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第三角画法简介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39942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827584" y="1556792"/>
            <a:ext cx="409679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>
                <a:effectLst/>
              </a:rPr>
              <a:t>    世界各国的技术图样有两种画法，</a:t>
            </a:r>
            <a:r>
              <a:rPr lang="zh-CN" altLang="en-US" dirty="0">
                <a:solidFill>
                  <a:srgbClr val="FF0000"/>
                </a:solidFill>
                <a:effectLst/>
                <a:latin typeface="隶书" pitchFamily="49" charset="-122"/>
                <a:ea typeface="隶书" pitchFamily="49" charset="-122"/>
              </a:rPr>
              <a:t>第一角画法</a:t>
            </a:r>
            <a:r>
              <a:rPr lang="zh-CN" altLang="en-US" dirty="0" smtClean="0">
                <a:effectLst/>
              </a:rPr>
              <a:t>和</a:t>
            </a:r>
            <a:r>
              <a:rPr lang="zh-CN" altLang="en-US" dirty="0">
                <a:solidFill>
                  <a:srgbClr val="FF0000"/>
                </a:solidFill>
                <a:effectLst/>
                <a:latin typeface="隶书" pitchFamily="49" charset="-122"/>
                <a:ea typeface="隶书" pitchFamily="49" charset="-122"/>
              </a:rPr>
              <a:t>第三角画法</a:t>
            </a:r>
            <a:r>
              <a:rPr lang="zh-CN" altLang="en-US" dirty="0" smtClean="0">
                <a:effectLst/>
              </a:rPr>
              <a:t>。</a:t>
            </a:r>
            <a:endParaRPr lang="zh-CN" altLang="en-US" dirty="0">
              <a:effectLst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898723" y="5231522"/>
            <a:ext cx="77057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 为便于国际间技术交流，应了解第三角画法的有关知识。</a:t>
            </a:r>
            <a:endParaRPr lang="zh-CN" altLang="en-US" dirty="0"/>
          </a:p>
        </p:txBody>
      </p:sp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870" y="1749879"/>
            <a:ext cx="3312368" cy="297526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827584" y="3001854"/>
            <a:ext cx="40967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>
                <a:effectLst/>
              </a:rPr>
              <a:t>    我国国家标准规定，优先采用</a:t>
            </a:r>
            <a:r>
              <a:rPr lang="zh-CN" altLang="en-US" dirty="0" smtClean="0">
                <a:solidFill>
                  <a:srgbClr val="FF0000"/>
                </a:solidFill>
                <a:effectLst/>
                <a:latin typeface="隶书" pitchFamily="49" charset="-122"/>
                <a:ea typeface="隶书" pitchFamily="49" charset="-122"/>
              </a:rPr>
              <a:t>第一角画法</a:t>
            </a:r>
            <a:r>
              <a:rPr lang="zh-CN" altLang="en-US" dirty="0" smtClean="0">
                <a:effectLst/>
              </a:rPr>
              <a:t>。</a:t>
            </a:r>
            <a:endParaRPr lang="zh-CN" altLang="en-US" dirty="0">
              <a:effectLst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835248" y="3935378"/>
            <a:ext cx="40967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>
                <a:effectLst/>
              </a:rPr>
              <a:t>    美国、日本等国家采用</a:t>
            </a:r>
            <a:r>
              <a:rPr lang="zh-CN" altLang="en-US" dirty="0" smtClean="0">
                <a:solidFill>
                  <a:srgbClr val="FF0000"/>
                </a:solidFill>
                <a:effectLst/>
                <a:latin typeface="隶书" pitchFamily="49" charset="-122"/>
                <a:ea typeface="隶书" pitchFamily="49" charset="-122"/>
              </a:rPr>
              <a:t>第三角画法</a:t>
            </a:r>
            <a:r>
              <a:rPr lang="zh-CN" altLang="en-US" dirty="0" smtClean="0">
                <a:effectLst/>
              </a:rPr>
              <a:t>。</a:t>
            </a:r>
            <a:endParaRPr lang="zh-CN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295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  <p:bldP spid="13" grpId="0" autoUpdateAnimBg="0"/>
      <p:bldP spid="15" grpId="0" autoUpdateAnimBg="0"/>
      <p:bldP spid="8" grpId="0" autoUpdateAnimBg="0"/>
      <p:bldP spid="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971550" y="1484784"/>
            <a:ext cx="403225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 smtClean="0"/>
              <a:t>三个相互</a:t>
            </a:r>
            <a:r>
              <a:rPr lang="zh-CN" altLang="en-US" dirty="0"/>
              <a:t>垂直的投影面，把空间</a:t>
            </a:r>
            <a:r>
              <a:rPr lang="zh-CN" altLang="en-US" dirty="0" smtClean="0"/>
              <a:t>分成八个区域，每个区域称为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一个分角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4427538" y="4292600"/>
            <a:ext cx="403225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第一角投影法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zh-CN" altLang="en-US" dirty="0" smtClean="0"/>
              <a:t>把</a:t>
            </a:r>
            <a:r>
              <a:rPr lang="zh-CN" altLang="en-US" dirty="0"/>
              <a:t>机件放</a:t>
            </a:r>
            <a:r>
              <a:rPr lang="zh-CN" altLang="en-US" dirty="0" smtClean="0"/>
              <a:t>在第一</a:t>
            </a:r>
            <a:r>
              <a:rPr lang="zh-CN" altLang="en-US" dirty="0"/>
              <a:t>分角表达。</a:t>
            </a:r>
          </a:p>
        </p:txBody>
      </p:sp>
      <p:sp>
        <p:nvSpPr>
          <p:cNvPr id="391174" name="Text Box 6"/>
          <p:cNvSpPr txBox="1">
            <a:spLocks noChangeArrowheads="1"/>
          </p:cNvSpPr>
          <p:nvPr/>
        </p:nvSpPr>
        <p:spPr bwMode="auto">
          <a:xfrm>
            <a:off x="4427538" y="5270500"/>
            <a:ext cx="403225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第三角投影法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zh-CN" altLang="en-US" dirty="0" smtClean="0"/>
              <a:t>把</a:t>
            </a:r>
            <a:r>
              <a:rPr lang="zh-CN" altLang="en-US" dirty="0"/>
              <a:t>机件放</a:t>
            </a:r>
            <a:r>
              <a:rPr lang="zh-CN" altLang="en-US" dirty="0" smtClean="0"/>
              <a:t>在第三</a:t>
            </a:r>
            <a:r>
              <a:rPr lang="zh-CN" altLang="en-US" dirty="0"/>
              <a:t>分角表达。</a:t>
            </a:r>
          </a:p>
        </p:txBody>
      </p:sp>
      <p:sp>
        <p:nvSpPr>
          <p:cNvPr id="391175" name="AutoShape 7"/>
          <p:cNvSpPr>
            <a:spLocks/>
          </p:cNvSpPr>
          <p:nvPr/>
        </p:nvSpPr>
        <p:spPr bwMode="auto">
          <a:xfrm>
            <a:off x="4211960" y="4365625"/>
            <a:ext cx="144463" cy="1943100"/>
          </a:xfrm>
          <a:prstGeom prst="leftBrace">
            <a:avLst>
              <a:gd name="adj1" fmla="val 112088"/>
              <a:gd name="adj2" fmla="val 51472"/>
            </a:avLst>
          </a:prstGeom>
          <a:noFill/>
          <a:ln w="381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91179" name="Group 11"/>
          <p:cNvGrpSpPr>
            <a:grpSpLocks/>
          </p:cNvGrpSpPr>
          <p:nvPr/>
        </p:nvGrpSpPr>
        <p:grpSpPr bwMode="auto">
          <a:xfrm>
            <a:off x="827088" y="3284538"/>
            <a:ext cx="3187700" cy="3198812"/>
            <a:chOff x="612" y="2069"/>
            <a:chExt cx="2008" cy="2015"/>
          </a:xfrm>
        </p:grpSpPr>
        <p:graphicFrame>
          <p:nvGraphicFramePr>
            <p:cNvPr id="98314" name="Object 12"/>
            <p:cNvGraphicFramePr>
              <a:graphicFrameLocks noChangeAspect="1"/>
            </p:cNvGraphicFramePr>
            <p:nvPr/>
          </p:nvGraphicFramePr>
          <p:xfrm>
            <a:off x="612" y="2069"/>
            <a:ext cx="2008" cy="2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77" name="位图图像" r:id="rId4" imgW="8104762" imgH="8133333" progId="Paint.Picture">
                    <p:embed/>
                  </p:oleObj>
                </mc:Choice>
                <mc:Fallback>
                  <p:oleObj name="位图图像" r:id="rId4" imgW="8104762" imgH="813333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2069"/>
                          <a:ext cx="2008" cy="20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315" name="Rectangle 13"/>
            <p:cNvSpPr>
              <a:spLocks noChangeArrowheads="1"/>
            </p:cNvSpPr>
            <p:nvPr/>
          </p:nvSpPr>
          <p:spPr bwMode="auto">
            <a:xfrm flipV="1">
              <a:off x="612" y="2069"/>
              <a:ext cx="1996" cy="199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机件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在投影体系中的位置</a:t>
            </a:r>
          </a:p>
          <a:p>
            <a:pPr>
              <a:spcBef>
                <a:spcPct val="20000"/>
              </a:spcBef>
            </a:pP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39879"/>
            <a:ext cx="3312368" cy="297526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5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2" grpId="0" autoUpdateAnimBg="0"/>
      <p:bldP spid="391173" grpId="0" autoUpdateAnimBg="0"/>
      <p:bldP spid="391174" grpId="0" autoUpdateAnimBg="0"/>
      <p:bldP spid="391175" grpId="0" animBg="1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196" name="Group 4"/>
          <p:cNvGrpSpPr>
            <a:grpSpLocks/>
          </p:cNvGrpSpPr>
          <p:nvPr/>
        </p:nvGrpSpPr>
        <p:grpSpPr bwMode="auto">
          <a:xfrm>
            <a:off x="539750" y="1196975"/>
            <a:ext cx="4032250" cy="2597151"/>
            <a:chOff x="340" y="754"/>
            <a:chExt cx="2540" cy="1636"/>
          </a:xfrm>
        </p:grpSpPr>
        <p:sp>
          <p:nvSpPr>
            <p:cNvPr id="99340" name="Text Box 5"/>
            <p:cNvSpPr txBox="1">
              <a:spLocks noChangeArrowheads="1"/>
            </p:cNvSpPr>
            <p:nvPr/>
          </p:nvSpPr>
          <p:spPr bwMode="auto">
            <a:xfrm>
              <a:off x="340" y="754"/>
              <a:ext cx="2540" cy="1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 dirty="0">
                  <a:solidFill>
                    <a:srgbClr val="FF0000"/>
                  </a:solidFill>
                  <a:latin typeface="隶书" pitchFamily="49" charset="-122"/>
                  <a:ea typeface="隶书" pitchFamily="49" charset="-122"/>
                </a:rPr>
                <a:t>第一角投影法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：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    机件放在投影面和观察者之间，在投影方向上是人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    机件    图；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    得到的三视图分别称为主视图、俯视图和左视图。</a:t>
              </a:r>
              <a:endParaRPr lang="zh-CN" altLang="en-US" b="1" dirty="0">
                <a:latin typeface="宋体" charset="-122"/>
                <a:ea typeface="楷体_GB2312" pitchFamily="49" charset="-122"/>
              </a:endParaRPr>
            </a:p>
          </p:txBody>
        </p:sp>
        <p:sp>
          <p:nvSpPr>
            <p:cNvPr id="99341" name="Line 6"/>
            <p:cNvSpPr>
              <a:spLocks noChangeShapeType="1"/>
            </p:cNvSpPr>
            <p:nvPr/>
          </p:nvSpPr>
          <p:spPr bwMode="auto">
            <a:xfrm>
              <a:off x="431" y="1706"/>
              <a:ext cx="318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42" name="Line 7"/>
            <p:cNvSpPr>
              <a:spLocks noChangeShapeType="1"/>
            </p:cNvSpPr>
            <p:nvPr/>
          </p:nvSpPr>
          <p:spPr bwMode="auto">
            <a:xfrm>
              <a:off x="1202" y="1706"/>
              <a:ext cx="318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92200" name="Group 8"/>
          <p:cNvGrpSpPr>
            <a:grpSpLocks/>
          </p:cNvGrpSpPr>
          <p:nvPr/>
        </p:nvGrpSpPr>
        <p:grpSpPr bwMode="auto">
          <a:xfrm>
            <a:off x="539750" y="3806825"/>
            <a:ext cx="4032250" cy="2570163"/>
            <a:chOff x="340" y="2398"/>
            <a:chExt cx="2540" cy="1619"/>
          </a:xfrm>
        </p:grpSpPr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340" y="2398"/>
              <a:ext cx="2540" cy="16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zh-CN" altLang="en-US" sz="2800" b="1" dirty="0">
                  <a:solidFill>
                    <a:srgbClr val="FF0000"/>
                  </a:solidFill>
                  <a:latin typeface="隶书" pitchFamily="49" charset="-122"/>
                  <a:ea typeface="隶书" pitchFamily="49" charset="-122"/>
                </a:rPr>
                <a:t>第三角投影法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：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    投影面在机件放和观察者之间，在投影方向上是人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    图    机件；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    得到的三视图分别称为前视图、顶视图和右视图。</a:t>
              </a:r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>
              <a:off x="431" y="3339"/>
              <a:ext cx="318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39" name="Line 11"/>
            <p:cNvSpPr>
              <a:spLocks noChangeShapeType="1"/>
            </p:cNvSpPr>
            <p:nvPr/>
          </p:nvSpPr>
          <p:spPr bwMode="auto">
            <a:xfrm>
              <a:off x="1020" y="3339"/>
              <a:ext cx="318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92204" name="Group 12"/>
          <p:cNvGrpSpPr>
            <a:grpSpLocks/>
          </p:cNvGrpSpPr>
          <p:nvPr/>
        </p:nvGrpSpPr>
        <p:grpSpPr bwMode="auto">
          <a:xfrm>
            <a:off x="4716463" y="1700213"/>
            <a:ext cx="4049712" cy="4064000"/>
            <a:chOff x="2971" y="1071"/>
            <a:chExt cx="2551" cy="2560"/>
          </a:xfrm>
        </p:grpSpPr>
        <p:graphicFrame>
          <p:nvGraphicFramePr>
            <p:cNvPr id="99335" name="Object 13"/>
            <p:cNvGraphicFramePr>
              <a:graphicFrameLocks noChangeAspect="1"/>
            </p:cNvGraphicFramePr>
            <p:nvPr/>
          </p:nvGraphicFramePr>
          <p:xfrm>
            <a:off x="2971" y="1071"/>
            <a:ext cx="2551" cy="2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597" name="位图图像" r:id="rId3" imgW="8104762" imgH="8133333" progId="Paint.Picture">
                    <p:embed/>
                  </p:oleObj>
                </mc:Choice>
                <mc:Fallback>
                  <p:oleObj name="位图图像" r:id="rId3" imgW="8104762" imgH="813333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071"/>
                          <a:ext cx="2551" cy="2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9336" name="Rectangle 14"/>
            <p:cNvSpPr>
              <a:spLocks noChangeArrowheads="1"/>
            </p:cNvSpPr>
            <p:nvPr/>
          </p:nvSpPr>
          <p:spPr bwMode="auto">
            <a:xfrm flipV="1">
              <a:off x="2971" y="1071"/>
              <a:ext cx="2540" cy="2541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15" name="Picture 2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占位符 1"/>
          <p:cNvSpPr txBox="1">
            <a:spLocks/>
          </p:cNvSpPr>
          <p:nvPr/>
        </p:nvSpPr>
        <p:spPr bwMode="auto">
          <a:xfrm>
            <a:off x="755576" y="188566"/>
            <a:ext cx="8064946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投影面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、机件与观察者的相对位置关系</a:t>
            </a:r>
          </a:p>
          <a:p>
            <a:pPr>
              <a:spcBef>
                <a:spcPct val="20000"/>
              </a:spcBef>
            </a:pP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75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9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9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1"/>
          <p:cNvSpPr txBox="1">
            <a:spLocks/>
          </p:cNvSpPr>
          <p:nvPr/>
        </p:nvSpPr>
        <p:spPr bwMode="auto">
          <a:xfrm>
            <a:off x="755576" y="188566"/>
            <a:ext cx="8064946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3.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第三角投影的形成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899592" y="1124744"/>
            <a:ext cx="7992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+mn-cs"/>
              </a:rPr>
              <a:t>三视图的形成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11560" y="5447546"/>
            <a:ext cx="842493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r>
              <a:rPr lang="zh-CN" altLang="en-US" sz="2800" b="1" dirty="0">
                <a:latin typeface="楷体" pitchFamily="49" charset="-122"/>
                <a:ea typeface="楷体" pitchFamily="49" charset="-122"/>
                <a:cs typeface="+mn-cs"/>
              </a:rPr>
              <a:t>第三角画法的三视图同样具有下述特征：主、俯视图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长对正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  <a:cs typeface="+mn-cs"/>
              </a:rPr>
              <a:t>；主、右视图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高平齐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  <a:cs typeface="+mn-cs"/>
              </a:rPr>
              <a:t>；俯、右视图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宽相等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  <a:cs typeface="+mn-cs"/>
              </a:rPr>
              <a:t>。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98662" name="ShockwaveFlash1" r:id="rId2" imgW="6912457" imgH="3694261"/>
        </mc:Choice>
        <mc:Fallback>
          <p:control name="ShockwaveFlash1" r:id="rId2" imgW="6912457" imgH="3694261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3350" y="1700213"/>
                  <a:ext cx="6911975" cy="3694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62259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99592" y="1052736"/>
            <a:ext cx="7992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  <a:cs typeface="+mn-cs"/>
              </a:rPr>
              <a:t>六视图的形成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pic>
        <p:nvPicPr>
          <p:cNvPr id="13" name="Picture 2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占位符 1"/>
          <p:cNvSpPr txBox="1">
            <a:spLocks/>
          </p:cNvSpPr>
          <p:nvPr/>
        </p:nvSpPr>
        <p:spPr bwMode="auto">
          <a:xfrm>
            <a:off x="755576" y="188566"/>
            <a:ext cx="8064946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3.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第三角投影的形成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97639" name="ShockwaveFlash1" r:id="rId2" imgW="7523810" imgH="4592906"/>
        </mc:Choice>
        <mc:Fallback>
          <p:control name="ShockwaveFlash1" r:id="rId2" imgW="7523810" imgH="4592906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1700213"/>
                  <a:ext cx="7524750" cy="4592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0763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占位符 1"/>
          <p:cNvSpPr txBox="1">
            <a:spLocks/>
          </p:cNvSpPr>
          <p:nvPr/>
        </p:nvSpPr>
        <p:spPr bwMode="auto">
          <a:xfrm>
            <a:off x="755576" y="188566"/>
            <a:ext cx="8064946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4.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第三角画法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与第一角画法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的对比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684213" y="5447546"/>
            <a:ext cx="7848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defRPr sz="2800" b="1"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/>
              <a:t>    </a:t>
            </a:r>
            <a:r>
              <a:rPr lang="zh-CN" altLang="en-US" dirty="0" smtClean="0"/>
              <a:t>第三</a:t>
            </a:r>
            <a:r>
              <a:rPr lang="zh-CN" altLang="en-US" dirty="0"/>
              <a:t>角投影和第一角投影的区别就是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视图位置不同</a:t>
            </a:r>
            <a:r>
              <a:rPr lang="zh-CN" altLang="en-US" dirty="0"/>
              <a:t>，其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投影规律</a:t>
            </a:r>
            <a:r>
              <a:rPr lang="zh-CN" altLang="en-US" dirty="0"/>
              <a:t>是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一样</a:t>
            </a:r>
            <a:r>
              <a:rPr lang="zh-CN" altLang="en-US" dirty="0"/>
              <a:t>的。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99687" name="ShockwaveFlash1" r:id="rId2" imgW="6769638" imgH="4188260"/>
        </mc:Choice>
        <mc:Fallback>
          <p:control name="ShockwaveFlash1" r:id="rId2" imgW="6769638" imgH="4188260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1913" y="1196975"/>
                  <a:ext cx="6769100" cy="4187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9243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占位符 1"/>
          <p:cNvSpPr txBox="1">
            <a:spLocks/>
          </p:cNvSpPr>
          <p:nvPr/>
        </p:nvSpPr>
        <p:spPr bwMode="auto">
          <a:xfrm>
            <a:off x="755576" y="188566"/>
            <a:ext cx="8064946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5.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投影识别符号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764477" y="1199074"/>
            <a:ext cx="7848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defRPr sz="2800" b="1"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 为了</a:t>
            </a:r>
            <a:r>
              <a:rPr lang="zh-CN" altLang="en-US" dirty="0"/>
              <a:t>识别第三角画法与第一角画法，国家标准规定了相应的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识别符号</a:t>
            </a:r>
            <a:r>
              <a:rPr lang="zh-CN" altLang="en-US" dirty="0"/>
              <a:t>，如下图所示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2007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82" y="2276078"/>
            <a:ext cx="7446963" cy="23050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09695" y="4797152"/>
            <a:ext cx="8070849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/>
          <a:p>
            <a:r>
              <a:rPr lang="zh-CN" altLang="en-US" sz="2800" b="1" dirty="0">
                <a:latin typeface="华文楷体" pitchFamily="2" charset="-122"/>
                <a:ea typeface="华文楷体" pitchFamily="2" charset="-122"/>
                <a:cs typeface="+mn-cs"/>
              </a:rPr>
              <a:t> 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+mn-cs"/>
              </a:rPr>
              <a:t>       我国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cs typeface="+mn-cs"/>
              </a:rPr>
              <a:t>采用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第一角画法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+mn-cs"/>
              </a:rPr>
              <a:t>，在图样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cs typeface="+mn-cs"/>
              </a:rPr>
              <a:t>中其识别符号可以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省略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cs typeface="+mn-cs"/>
              </a:rPr>
              <a:t>不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+mn-cs"/>
              </a:rPr>
              <a:t>画；采用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第三角画法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+mn-cs"/>
              </a:rPr>
              <a:t>时，须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cs typeface="+mn-cs"/>
              </a:rPr>
              <a:t>在标题栏右下角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+mn-cs"/>
              </a:rPr>
              <a:t>的“投影符号”栏中，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画出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+mn-cs"/>
              </a:rPr>
              <a:t>识别符号。</a:t>
            </a:r>
            <a:endParaRPr lang="zh-CN" altLang="en-US" sz="2800" b="1" dirty="0"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53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14215</TotalTime>
  <Words>299</Words>
  <Application>Microsoft Office PowerPoint</Application>
  <PresentationFormat>全屏显示(4:3)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默认设计模板</vt:lpstr>
      <vt:lpstr>位图图像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515</cp:revision>
  <dcterms:created xsi:type="dcterms:W3CDTF">2003-08-24T06:37:01Z</dcterms:created>
  <dcterms:modified xsi:type="dcterms:W3CDTF">2017-03-15T03:18:12Z</dcterms:modified>
</cp:coreProperties>
</file>