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1.bin" ContentType="application/vnd.ms-office.activeX"/>
  <Override PartName="/ppt/activeX/activeX2.xml" ContentType="application/vnd.ms-office.activeX+xml"/>
  <Override PartName="/ppt/activeX/activeX2.bin" ContentType="application/vnd.ms-office.activeX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1231" r:id="rId3"/>
    <p:sldId id="1233" r:id="rId4"/>
    <p:sldId id="1234" r:id="rId5"/>
    <p:sldId id="1235" r:id="rId6"/>
    <p:sldId id="1236" r:id="rId7"/>
    <p:sldId id="1237" r:id="rId8"/>
    <p:sldId id="1238" r:id="rId9"/>
    <p:sldId id="1240" r:id="rId10"/>
    <p:sldId id="1241" r:id="rId11"/>
    <p:sldId id="1242" r:id="rId12"/>
    <p:sldId id="1243" r:id="rId13"/>
    <p:sldId id="1251" r:id="rId14"/>
    <p:sldId id="1252" r:id="rId15"/>
    <p:sldId id="1253" r:id="rId16"/>
    <p:sldId id="26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/>
        <a:cs typeface="楷体_GB2312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9999"/>
    <a:srgbClr val="00CCFF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4" autoAdjust="0"/>
  </p:normalViewPr>
  <p:slideViewPr>
    <p:cSldViewPr>
      <p:cViewPr varScale="1">
        <p:scale>
          <a:sx n="79" d="100"/>
          <a:sy n="79" d="100"/>
        </p:scale>
        <p:origin x="-1061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5E73AA33-A188-4326-AA18-4E3DA258EE73}" type="datetimeFigureOut">
              <a:rPr lang="zh-CN" altLang="en-US"/>
              <a:pPr>
                <a:defRPr/>
              </a:pPr>
              <a:t>2018/3/22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62B2CDBC-60C4-4870-AE2A-5D1BD09A027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101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3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73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fld id="{5EB26995-EE0D-4C73-B764-7B49A5314D72}" type="slidenum">
              <a:rPr lang="zh-CN" altLang="en-US" sz="1200" smtClean="0"/>
              <a:pPr eaLnBrk="1" hangingPunct="1"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uchio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339975"/>
            <a:ext cx="32766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26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1600200" y="4038600"/>
            <a:ext cx="2362200" cy="1905000"/>
            <a:chOff x="960" y="2640"/>
            <a:chExt cx="1488" cy="1200"/>
          </a:xfrm>
        </p:grpSpPr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1344" y="2976"/>
              <a:ext cx="672" cy="6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1728" y="3360"/>
              <a:ext cx="720" cy="480"/>
            </a:xfrm>
            <a:prstGeom prst="rect">
              <a:avLst/>
            </a:prstGeom>
            <a:solidFill>
              <a:srgbClr val="FF99FF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12"/>
            <p:cNvSpPr>
              <a:spLocks noChangeArrowheads="1"/>
            </p:cNvSpPr>
            <p:nvPr/>
          </p:nvSpPr>
          <p:spPr bwMode="auto">
            <a:xfrm>
              <a:off x="960" y="2640"/>
              <a:ext cx="720" cy="672"/>
            </a:xfrm>
            <a:prstGeom prst="triangle">
              <a:avLst>
                <a:gd name="adj" fmla="val 50000"/>
              </a:avLst>
            </a:prstGeom>
            <a:solidFill>
              <a:srgbClr val="FFFF00">
                <a:alpha val="50195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/>
              <a:endParaRPr kumimoji="0" lang="zh-CN" alt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8" name="WordArt 17"/>
          <p:cNvSpPr>
            <a:spLocks noChangeArrowheads="1" noChangeShapeType="1" noTextEdit="1"/>
          </p:cNvSpPr>
          <p:nvPr userDrawn="1"/>
        </p:nvSpPr>
        <p:spPr bwMode="auto">
          <a:xfrm>
            <a:off x="4283074" y="5229200"/>
            <a:ext cx="3325813" cy="53706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机械设计制造及其自动化</a:t>
            </a:r>
          </a:p>
        </p:txBody>
      </p:sp>
      <p:sp>
        <p:nvSpPr>
          <p:cNvPr id="9" name="WordArt 18"/>
          <p:cNvSpPr>
            <a:spLocks noChangeArrowheads="1" noChangeShapeType="1" noTextEdit="1"/>
          </p:cNvSpPr>
          <p:nvPr userDrawn="1"/>
        </p:nvSpPr>
        <p:spPr bwMode="auto">
          <a:xfrm>
            <a:off x="7783513" y="5292725"/>
            <a:ext cx="771525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28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华文行楷"/>
                <a:ea typeface="华文行楷"/>
              </a:rPr>
              <a:t>专业</a:t>
            </a:r>
          </a:p>
        </p:txBody>
      </p:sp>
    </p:spTree>
    <p:extLst>
      <p:ext uri="{BB962C8B-B14F-4D97-AF65-F5344CB8AC3E}">
        <p14:creationId xmlns:p14="http://schemas.microsoft.com/office/powerpoint/2010/main" val="350946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下一页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2" descr="目录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40080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3" descr="上一页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400800"/>
            <a:ext cx="838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86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1403350" y="549275"/>
            <a:ext cx="685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5400">
                <a:solidFill>
                  <a:srgbClr val="0000FF"/>
                </a:solidFill>
                <a:latin typeface="隶书" pitchFamily="49" charset="-122"/>
                <a:ea typeface="隶书" pitchFamily="49" charset="-122"/>
              </a:rPr>
              <a:t>本  章  结  束</a:t>
            </a:r>
          </a:p>
        </p:txBody>
      </p:sp>
      <p:pic>
        <p:nvPicPr>
          <p:cNvPr id="3" name="Picture 4" descr="26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tuchiok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2286000"/>
            <a:ext cx="3581400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275263"/>
            <a:ext cx="4176712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WordArt 7"/>
          <p:cNvSpPr>
            <a:spLocks noChangeArrowheads="1" noChangeShapeType="1" noTextEdit="1"/>
          </p:cNvSpPr>
          <p:nvPr userDrawn="1"/>
        </p:nvSpPr>
        <p:spPr bwMode="auto">
          <a:xfrm>
            <a:off x="5853113" y="5516563"/>
            <a:ext cx="2376487" cy="265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825600"/>
                    </a:gs>
                    <a:gs pos="13000">
                      <a:srgbClr val="FFA800"/>
                    </a:gs>
                    <a:gs pos="28000">
                      <a:srgbClr val="825600"/>
                    </a:gs>
                    <a:gs pos="42999">
                      <a:srgbClr val="FFA800"/>
                    </a:gs>
                    <a:gs pos="58000">
                      <a:srgbClr val="825600"/>
                    </a:gs>
                    <a:gs pos="72000">
                      <a:srgbClr val="FFA800"/>
                    </a:gs>
                    <a:gs pos="87000">
                      <a:srgbClr val="825600"/>
                    </a:gs>
                    <a:gs pos="100000">
                      <a:srgbClr val="FFA800"/>
                    </a:gs>
                  </a:gsLst>
                  <a:lin ang="2700000" scaled="1"/>
                </a:gradFill>
                <a:latin typeface="宋体"/>
                <a:ea typeface="宋体"/>
              </a:rPr>
              <a:t>机电工程学院</a:t>
            </a:r>
          </a:p>
        </p:txBody>
      </p:sp>
    </p:spTree>
    <p:extLst>
      <p:ext uri="{BB962C8B-B14F-4D97-AF65-F5344CB8AC3E}">
        <p14:creationId xmlns:p14="http://schemas.microsoft.com/office/powerpoint/2010/main" val="324549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F12FAA69-4403-4906-B0E6-6B0112D13BF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3686461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50288" y="6234113"/>
            <a:ext cx="623887" cy="327025"/>
          </a:xfrm>
          <a:prstGeom prst="rect">
            <a:avLst/>
          </a:prstGeom>
        </p:spPr>
        <p:txBody>
          <a:bodyPr/>
          <a:lstStyle>
            <a:lvl1pPr algn="ctr">
              <a:defRPr>
                <a:ea typeface="楷体_GB2312" pitchFamily="49" charset="-122"/>
                <a:cs typeface="+mn-cs"/>
              </a:defRPr>
            </a:lvl1pPr>
          </a:lstStyle>
          <a:p>
            <a:pPr>
              <a:defRPr/>
            </a:pPr>
            <a:fld id="{10A41D6F-436B-4F66-8946-536428E915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062886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99"/>
            </a:gs>
            <a:gs pos="100000">
              <a:srgbClr val="00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 userDrawn="1"/>
        </p:nvSpPr>
        <p:spPr bwMode="auto">
          <a:xfrm>
            <a:off x="1216" y="0"/>
            <a:ext cx="55399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1800" b="1" dirty="0">
                <a:ea typeface="华文新魏" pitchFamily="2" charset="-122"/>
                <a:cs typeface="+mn-cs"/>
              </a:rPr>
              <a:t> 　机械制图</a:t>
            </a:r>
            <a:r>
              <a:rPr lang="zh-CN" altLang="en-US" dirty="0">
                <a:ea typeface="宋体" charset="-122"/>
                <a:cs typeface="+mn-cs"/>
              </a:rPr>
              <a:t>  　</a:t>
            </a:r>
            <a:r>
              <a:rPr lang="zh-CN" altLang="en-US" sz="1800" dirty="0">
                <a:latin typeface="仿宋_GB2312" pitchFamily="49" charset="-122"/>
                <a:ea typeface="仿宋_GB2312" pitchFamily="49" charset="-122"/>
                <a:cs typeface="+mn-cs"/>
              </a:rPr>
              <a:t>第</a:t>
            </a:r>
            <a:r>
              <a:rPr lang="en-US" altLang="zh-CN" sz="1800" dirty="0">
                <a:latin typeface="仿宋_GB2312" pitchFamily="49" charset="-122"/>
                <a:ea typeface="仿宋_GB2312" pitchFamily="49" charset="-122"/>
                <a:cs typeface="+mn-cs"/>
              </a:rPr>
              <a:t>7</a:t>
            </a:r>
            <a:r>
              <a:rPr lang="zh-CN" altLang="en-US" sz="1800" dirty="0">
                <a:latin typeface="仿宋_GB2312" pitchFamily="49" charset="-122"/>
                <a:ea typeface="仿宋_GB2312" pitchFamily="49" charset="-122"/>
                <a:cs typeface="+mn-cs"/>
              </a:rPr>
              <a:t>章　标准件与常用件</a:t>
            </a:r>
            <a:r>
              <a:rPr lang="zh-CN" altLang="en-US" dirty="0">
                <a:ea typeface="宋体" charset="-122"/>
                <a:cs typeface="+mn-cs"/>
              </a:rPr>
              <a:t>     </a:t>
            </a:r>
            <a:r>
              <a:rPr lang="zh-CN" altLang="en-US" sz="1800" dirty="0">
                <a:latin typeface="华文新魏" pitchFamily="2" charset="-122"/>
                <a:ea typeface="华文新魏" pitchFamily="2" charset="-122"/>
                <a:cs typeface="+mn-cs"/>
              </a:rPr>
              <a:t>佛山科学技术学院</a:t>
            </a:r>
            <a:r>
              <a:rPr lang="zh-CN" altLang="en-US" sz="1200" dirty="0">
                <a:latin typeface="宋体" charset="-122"/>
                <a:ea typeface="宋体" charset="-122"/>
                <a:cs typeface="+mn-cs"/>
              </a:rPr>
              <a:t> </a:t>
            </a:r>
          </a:p>
        </p:txBody>
      </p:sp>
      <p:sp>
        <p:nvSpPr>
          <p:cNvPr id="18435" name="Rectangle 21"/>
          <p:cNvSpPr>
            <a:spLocks noChangeArrowheads="1"/>
          </p:cNvSpPr>
          <p:nvPr userDrawn="1"/>
        </p:nvSpPr>
        <p:spPr bwMode="auto">
          <a:xfrm>
            <a:off x="-7097" y="-1242"/>
            <a:ext cx="457201" cy="6872288"/>
          </a:xfrm>
          <a:prstGeom prst="rect">
            <a:avLst/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pn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pn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png"/><Relationship Id="rId18" Type="http://schemas.openxmlformats.org/officeDocument/2006/relationships/image" Target="../media/image15.jpeg"/><Relationship Id="rId3" Type="http://schemas.openxmlformats.org/officeDocument/2006/relationships/image" Target="../media/image2.gif"/><Relationship Id="rId7" Type="http://schemas.openxmlformats.org/officeDocument/2006/relationships/image" Target="../media/image9.png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png"/><Relationship Id="rId5" Type="http://schemas.openxmlformats.org/officeDocument/2006/relationships/image" Target="../media/image8.png"/><Relationship Id="rId15" Type="http://schemas.openxmlformats.org/officeDocument/2006/relationships/image" Target="../media/image13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gif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gif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gif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gif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0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24579" name="Text Box 52"/>
          <p:cNvSpPr txBox="1">
            <a:spLocks noChangeArrowheads="1"/>
          </p:cNvSpPr>
          <p:nvPr/>
        </p:nvSpPr>
        <p:spPr bwMode="auto">
          <a:xfrm>
            <a:off x="3717925" y="63023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 eaLnBrk="1" hangingPunct="1"/>
            <a:endParaRPr lang="zh-CN" altLang="zh-CN">
              <a:ea typeface="宋体" pitchFamily="2" charset="-122"/>
            </a:endParaRPr>
          </a:p>
        </p:txBody>
      </p:sp>
      <p:sp>
        <p:nvSpPr>
          <p:cNvPr id="5" name="WordArt 53"/>
          <p:cNvSpPr>
            <a:spLocks noChangeArrowheads="1" noChangeShapeType="1" noTextEdit="1"/>
          </p:cNvSpPr>
          <p:nvPr/>
        </p:nvSpPr>
        <p:spPr bwMode="auto">
          <a:xfrm>
            <a:off x="1043608" y="698500"/>
            <a:ext cx="2016224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第</a:t>
            </a:r>
            <a:r>
              <a:rPr lang="en-US" altLang="zh-CN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7</a:t>
            </a:r>
            <a:r>
              <a:rPr lang="zh-CN" altLang="en-US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隶书"/>
                <a:ea typeface="隶书"/>
                <a:cs typeface="+mn-cs"/>
              </a:rPr>
              <a:t>章</a:t>
            </a:r>
          </a:p>
        </p:txBody>
      </p:sp>
      <p:sp>
        <p:nvSpPr>
          <p:cNvPr id="24581" name="WordArt 54" descr="白色大理石"/>
          <p:cNvSpPr>
            <a:spLocks noChangeArrowheads="1" noChangeShapeType="1" noTextEdit="1"/>
          </p:cNvSpPr>
          <p:nvPr/>
        </p:nvSpPr>
        <p:spPr bwMode="auto">
          <a:xfrm>
            <a:off x="3635375" y="668338"/>
            <a:ext cx="4321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zh-CN" altLang="en-US" sz="4800" kern="10" dirty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隶书"/>
                <a:ea typeface="隶书"/>
              </a:rPr>
              <a:t>标准件与常用件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/>
          <p:cNvSpPr txBox="1">
            <a:spLocks noChangeArrowheads="1"/>
          </p:cNvSpPr>
          <p:nvPr/>
        </p:nvSpPr>
        <p:spPr bwMode="auto">
          <a:xfrm>
            <a:off x="684213" y="2349500"/>
            <a:ext cx="3527425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２．螺旋弹簧可均画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成右旋，但对左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旋的螺旋弹簧，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不论画成左旋或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右旋，一律要注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出旋向</a:t>
            </a:r>
            <a:r>
              <a:rPr lang="zh-CN" altLang="en-US" sz="2800" b="1">
                <a:ea typeface="楷体_GB2312" pitchFamily="49" charset="-122"/>
              </a:rPr>
              <a:t>“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左</a:t>
            </a:r>
            <a:r>
              <a:rPr lang="zh-CN" altLang="en-US" sz="2800" b="1">
                <a:ea typeface="楷体_GB2312" pitchFamily="49" charset="-122"/>
              </a:rPr>
              <a:t>”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字。 </a:t>
            </a:r>
          </a:p>
        </p:txBody>
      </p:sp>
      <p:grpSp>
        <p:nvGrpSpPr>
          <p:cNvPr id="104451" name="Group 5"/>
          <p:cNvGrpSpPr>
            <a:grpSpLocks/>
          </p:cNvGrpSpPr>
          <p:nvPr/>
        </p:nvGrpSpPr>
        <p:grpSpPr bwMode="auto">
          <a:xfrm>
            <a:off x="4643438" y="1628775"/>
            <a:ext cx="3244850" cy="2105025"/>
            <a:chOff x="2925" y="1026"/>
            <a:chExt cx="2044" cy="1326"/>
          </a:xfrm>
        </p:grpSpPr>
        <p:pic>
          <p:nvPicPr>
            <p:cNvPr id="104458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1026"/>
              <a:ext cx="2044" cy="1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459" name="Rectangle 7"/>
            <p:cNvSpPr>
              <a:spLocks noChangeArrowheads="1"/>
            </p:cNvSpPr>
            <p:nvPr/>
          </p:nvSpPr>
          <p:spPr bwMode="auto">
            <a:xfrm flipV="1">
              <a:off x="2925" y="1026"/>
              <a:ext cx="2042" cy="131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4452" name="Group 8"/>
          <p:cNvGrpSpPr>
            <a:grpSpLocks/>
          </p:cNvGrpSpPr>
          <p:nvPr/>
        </p:nvGrpSpPr>
        <p:grpSpPr bwMode="auto">
          <a:xfrm>
            <a:off x="4716463" y="4005263"/>
            <a:ext cx="3048000" cy="2105025"/>
            <a:chOff x="2971" y="2523"/>
            <a:chExt cx="1920" cy="1326"/>
          </a:xfrm>
        </p:grpSpPr>
        <p:pic>
          <p:nvPicPr>
            <p:cNvPr id="104456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2523"/>
              <a:ext cx="1920" cy="1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457" name="Rectangle 10"/>
            <p:cNvSpPr>
              <a:spLocks noChangeArrowheads="1"/>
            </p:cNvSpPr>
            <p:nvPr/>
          </p:nvSpPr>
          <p:spPr bwMode="auto">
            <a:xfrm flipV="1">
              <a:off x="2971" y="2523"/>
              <a:ext cx="1905" cy="131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12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16013" y="368300"/>
            <a:ext cx="619283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117600" indent="-1117600"/>
            <a:r>
              <a:rPr lang="en-US" altLang="zh-CN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7.6.3</a:t>
            </a:r>
            <a:r>
              <a:rPr lang="zh-CN" altLang="en-US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 弹簧的规定画法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11361" y="1268413"/>
            <a:ext cx="51847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32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单个弹簧的画法</a:t>
            </a:r>
          </a:p>
        </p:txBody>
      </p:sp>
    </p:spTree>
    <p:extLst>
      <p:ext uri="{BB962C8B-B14F-4D97-AF65-F5344CB8AC3E}">
        <p14:creationId xmlns:p14="http://schemas.microsoft.com/office/powerpoint/2010/main" val="402076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6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46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6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6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6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6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4"/>
          <p:cNvGrpSpPr>
            <a:grpSpLocks/>
          </p:cNvGrpSpPr>
          <p:nvPr/>
        </p:nvGrpSpPr>
        <p:grpSpPr bwMode="auto">
          <a:xfrm>
            <a:off x="5072063" y="1628775"/>
            <a:ext cx="3244850" cy="2105025"/>
            <a:chOff x="2925" y="1026"/>
            <a:chExt cx="2044" cy="1326"/>
          </a:xfrm>
        </p:grpSpPr>
        <p:pic>
          <p:nvPicPr>
            <p:cNvPr id="10548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1026"/>
              <a:ext cx="2044" cy="1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5483" name="Rectangle 6"/>
            <p:cNvSpPr>
              <a:spLocks noChangeArrowheads="1"/>
            </p:cNvSpPr>
            <p:nvPr/>
          </p:nvSpPr>
          <p:spPr bwMode="auto">
            <a:xfrm flipV="1">
              <a:off x="2925" y="1026"/>
              <a:ext cx="2042" cy="131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05475" name="Group 7"/>
          <p:cNvGrpSpPr>
            <a:grpSpLocks/>
          </p:cNvGrpSpPr>
          <p:nvPr/>
        </p:nvGrpSpPr>
        <p:grpSpPr bwMode="auto">
          <a:xfrm>
            <a:off x="5145088" y="4005263"/>
            <a:ext cx="3048000" cy="2105025"/>
            <a:chOff x="2971" y="2523"/>
            <a:chExt cx="1920" cy="1326"/>
          </a:xfrm>
        </p:grpSpPr>
        <p:pic>
          <p:nvPicPr>
            <p:cNvPr id="105480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2523"/>
              <a:ext cx="1920" cy="1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5481" name="Rectangle 9"/>
            <p:cNvSpPr>
              <a:spLocks noChangeArrowheads="1"/>
            </p:cNvSpPr>
            <p:nvPr/>
          </p:nvSpPr>
          <p:spPr bwMode="auto">
            <a:xfrm flipV="1">
              <a:off x="2971" y="2523"/>
              <a:ext cx="1905" cy="131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7850" name="Text Box 10"/>
          <p:cNvSpPr txBox="1">
            <a:spLocks noChangeArrowheads="1"/>
          </p:cNvSpPr>
          <p:nvPr/>
        </p:nvSpPr>
        <p:spPr bwMode="auto">
          <a:xfrm>
            <a:off x="827088" y="2349500"/>
            <a:ext cx="40322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３．螺旋弹簧有效圈数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多于四圈时，中间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各圈可省略不画。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当中间各圈省略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后，可适当缩短弹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簧的长度，并将两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端用细点画线连起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来。 </a:t>
            </a:r>
          </a:p>
        </p:txBody>
      </p:sp>
      <p:pic>
        <p:nvPicPr>
          <p:cNvPr id="12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16013" y="368300"/>
            <a:ext cx="619283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117600" indent="-1117600"/>
            <a:r>
              <a:rPr lang="en-US" altLang="zh-CN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7.6.3</a:t>
            </a:r>
            <a:r>
              <a:rPr lang="zh-CN" altLang="en-US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 弹簧的规定画法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11361" y="1268413"/>
            <a:ext cx="51847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32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单个弹簧的画法</a:t>
            </a:r>
          </a:p>
        </p:txBody>
      </p:sp>
    </p:spTree>
    <p:extLst>
      <p:ext uri="{BB962C8B-B14F-4D97-AF65-F5344CB8AC3E}">
        <p14:creationId xmlns:p14="http://schemas.microsoft.com/office/powerpoint/2010/main" val="265745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16013" y="368300"/>
            <a:ext cx="619283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117600" indent="-1117600"/>
            <a:r>
              <a:rPr lang="en-US" altLang="zh-CN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7.6.3</a:t>
            </a:r>
            <a:r>
              <a:rPr lang="zh-CN" altLang="en-US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 弹簧的规定画法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611361" y="1196752"/>
            <a:ext cx="51847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32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单个弹簧的画法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85714" name="ShockwaveFlash1" r:id="rId2" imgW="6912000" imgH="4608360"/>
        </mc:Choice>
        <mc:Fallback>
          <p:control name="ShockwaveFlash1" r:id="rId2" imgW="6912000" imgH="4608360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03350" y="1700213"/>
                  <a:ext cx="6911975" cy="4608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54005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2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5795" name="Rectangle 3"/>
          <p:cNvSpPr>
            <a:spLocks noChangeArrowheads="1"/>
          </p:cNvSpPr>
          <p:nvPr/>
        </p:nvSpPr>
        <p:spPr bwMode="auto">
          <a:xfrm>
            <a:off x="1116013" y="368300"/>
            <a:ext cx="619283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117600" indent="-1117600"/>
            <a:r>
              <a:rPr lang="en-US" altLang="zh-CN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7.6.3</a:t>
            </a:r>
            <a:r>
              <a:rPr lang="zh-CN" altLang="en-US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 弹簧的规定画法</a:t>
            </a:r>
          </a:p>
        </p:txBody>
      </p:sp>
      <p:sp>
        <p:nvSpPr>
          <p:cNvPr id="545807" name="Rectangle 15"/>
          <p:cNvSpPr>
            <a:spLocks noChangeArrowheads="1"/>
          </p:cNvSpPr>
          <p:nvPr/>
        </p:nvSpPr>
        <p:spPr bwMode="auto">
          <a:xfrm>
            <a:off x="611361" y="1124744"/>
            <a:ext cx="51847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32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弹簧在装配体中的画法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89806" name="ShockwaveFlash1" r:id="rId2" imgW="6767640" imgH="4641840"/>
        </mc:Choice>
        <mc:Fallback>
          <p:control name="ShockwaveFlash1" r:id="rId2" imgW="6767640" imgH="4641840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6375" y="1700213"/>
                  <a:ext cx="6767513" cy="46418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1231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0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16013" y="368300"/>
            <a:ext cx="619283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117600" indent="-1117600"/>
            <a:r>
              <a:rPr lang="en-US" altLang="zh-CN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7.6.4</a:t>
            </a:r>
            <a:r>
              <a:rPr lang="zh-CN" altLang="en-US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 弹簧的零件图</a:t>
            </a:r>
          </a:p>
        </p:txBody>
      </p:sp>
      <p:pic>
        <p:nvPicPr>
          <p:cNvPr id="290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75828"/>
            <a:ext cx="7776864" cy="503349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262781" y="4869160"/>
            <a:ext cx="4287255" cy="1188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    弹簧的参数应直接标注在图形上</a:t>
            </a:r>
            <a:r>
              <a:rPr lang="en-US" altLang="zh-CN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,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当直接标注有困难时可在“技术要求”中说明；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5550036" y="1916832"/>
            <a:ext cx="2566852" cy="244827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706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16013" y="368300"/>
            <a:ext cx="619283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117600" indent="-1117600"/>
            <a:r>
              <a:rPr lang="en-US" altLang="zh-CN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7.6.4</a:t>
            </a:r>
            <a:r>
              <a:rPr lang="zh-CN" altLang="en-US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 弹簧的零件图</a:t>
            </a:r>
          </a:p>
        </p:txBody>
      </p:sp>
      <p:pic>
        <p:nvPicPr>
          <p:cNvPr id="290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75828"/>
            <a:ext cx="7776864" cy="503349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2578526" y="1484312"/>
            <a:ext cx="1655763" cy="1152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69903" y="4725144"/>
            <a:ext cx="4311651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zh-CN"/>
            </a:defPPr>
            <a:lvl1pPr>
              <a:defRPr>
                <a:solidFill>
                  <a:srgbClr val="FF0000"/>
                </a:solidFill>
                <a:latin typeface="隶书" pitchFamily="49" charset="-122"/>
                <a:ea typeface="隶书" pitchFamily="49" charset="-122"/>
              </a:defRPr>
            </a:lvl1pPr>
          </a:lstStyle>
          <a:p>
            <a:r>
              <a:rPr lang="zh-CN" altLang="en-US" dirty="0"/>
              <a:t>    当需要表明弹簧的力学性能时，须用图解表示；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当只需表明刚度时，可在技术要求中说明。</a:t>
            </a:r>
          </a:p>
        </p:txBody>
      </p:sp>
    </p:spTree>
    <p:extLst>
      <p:ext uri="{BB962C8B-B14F-4D97-AF65-F5344CB8AC3E}">
        <p14:creationId xmlns:p14="http://schemas.microsoft.com/office/powerpoint/2010/main" val="89110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占位符 1"/>
          <p:cNvSpPr txBox="1">
            <a:spLocks/>
          </p:cNvSpPr>
          <p:nvPr/>
        </p:nvSpPr>
        <p:spPr bwMode="auto">
          <a:xfrm>
            <a:off x="1016000" y="116632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弹  簧</a:t>
            </a:r>
          </a:p>
        </p:txBody>
      </p:sp>
      <p:pic>
        <p:nvPicPr>
          <p:cNvPr id="39942" name="Picture 3" descr="26"/>
          <p:cNvPicPr>
            <a:picLocks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占位符 1"/>
          <p:cNvSpPr txBox="1">
            <a:spLocks/>
          </p:cNvSpPr>
          <p:nvPr/>
        </p:nvSpPr>
        <p:spPr bwMode="auto">
          <a:xfrm>
            <a:off x="971550" y="1124744"/>
            <a:ext cx="748823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7.6.1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弹簧的用途和类型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042988" y="1773238"/>
            <a:ext cx="7620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 b="1"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dirty="0"/>
              <a:t>    </a:t>
            </a:r>
            <a:r>
              <a:rPr lang="zh-CN" altLang="en-US" dirty="0"/>
              <a:t>弹簧是一种常用零件，是一种能储存能量的零件，可用来减震、夹紧、储能和测量等 。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 flipV="1">
            <a:off x="900113" y="2852738"/>
            <a:ext cx="7488237" cy="331311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1619250" y="2997200"/>
          <a:ext cx="811213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15" name="位图图像" r:id="rId4" imgW="2381582" imgH="4525007" progId="Paint.Picture">
                  <p:embed/>
                </p:oleObj>
              </mc:Choice>
              <mc:Fallback>
                <p:oleObj name="位图图像" r:id="rId4" imgW="2381582" imgH="452500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997200"/>
                        <a:ext cx="811213" cy="154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3203575" y="2997200"/>
          <a:ext cx="77787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16" name="位图图像" r:id="rId6" imgW="1943371" imgH="7059010" progId="Paint.Picture">
                  <p:embed/>
                </p:oleObj>
              </mc:Choice>
              <mc:Fallback>
                <p:oleObj name="位图图像" r:id="rId6" imgW="1943371" imgH="70590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997200"/>
                        <a:ext cx="77787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4284663" y="2997200"/>
          <a:ext cx="741362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17" name="位图图像" r:id="rId8" imgW="2429214" imgH="5172797" progId="Paint.Picture">
                  <p:embed/>
                </p:oleObj>
              </mc:Choice>
              <mc:Fallback>
                <p:oleObj name="位图图像" r:id="rId8" imgW="2429214" imgH="5172797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997200"/>
                        <a:ext cx="741362" cy="157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5508625" y="2997200"/>
          <a:ext cx="1068388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18" name="位图图像" r:id="rId10" imgW="3104762" imgH="4610744" progId="Paint.Picture">
                  <p:embed/>
                </p:oleObj>
              </mc:Choice>
              <mc:Fallback>
                <p:oleObj name="位图图像" r:id="rId10" imgW="3104762" imgH="46107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997200"/>
                        <a:ext cx="1068388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1258888" y="4668838"/>
          <a:ext cx="1657350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19" name="位图图像" r:id="rId12" imgW="5200000" imgH="4210638" progId="Paint.Picture">
                  <p:embed/>
                </p:oleObj>
              </mc:Choice>
              <mc:Fallback>
                <p:oleObj name="位图图像" r:id="rId12" imgW="5200000" imgH="421063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668838"/>
                        <a:ext cx="1657350" cy="1341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5472113" y="4724400"/>
          <a:ext cx="1439862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20" name="位图图像" r:id="rId14" imgW="5923810" imgH="5296639" progId="Paint.Picture">
                  <p:embed/>
                </p:oleObj>
              </mc:Choice>
              <mc:Fallback>
                <p:oleObj name="位图图像" r:id="rId14" imgW="5923810" imgH="529663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113" y="4724400"/>
                        <a:ext cx="1439862" cy="1287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6911975" y="3536950"/>
          <a:ext cx="1343025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721" name="位图图像" r:id="rId16" imgW="3753374" imgH="5571429" progId="Paint.Picture">
                  <p:embed/>
                </p:oleObj>
              </mc:Choice>
              <mc:Fallback>
                <p:oleObj name="位图图像" r:id="rId16" imgW="3753374" imgH="557142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975" y="3536950"/>
                        <a:ext cx="1343025" cy="199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4140200" y="4437063"/>
            <a:ext cx="1152525" cy="1643062"/>
            <a:chOff x="2608" y="2795"/>
            <a:chExt cx="726" cy="1035"/>
          </a:xfrm>
        </p:grpSpPr>
        <p:pic>
          <p:nvPicPr>
            <p:cNvPr id="23" name="Picture 14" descr="扭簧"/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0000F8"/>
                </a:clrFrom>
                <a:clrTo>
                  <a:srgbClr val="0000F8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2795"/>
              <a:ext cx="695" cy="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2812" y="3657"/>
              <a:ext cx="52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200" b="1"/>
                <a:t>扭转弹簧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810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 build="p" autoUpdateAnimBg="0" advAuto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Text Box 2"/>
          <p:cNvSpPr txBox="1">
            <a:spLocks noChangeArrowheads="1"/>
          </p:cNvSpPr>
          <p:nvPr/>
        </p:nvSpPr>
        <p:spPr bwMode="auto">
          <a:xfrm>
            <a:off x="827088" y="3978424"/>
            <a:ext cx="187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弹簧的分类 </a:t>
            </a:r>
          </a:p>
        </p:txBody>
      </p:sp>
      <p:sp>
        <p:nvSpPr>
          <p:cNvPr id="542723" name="AutoShape 3"/>
          <p:cNvSpPr>
            <a:spLocks/>
          </p:cNvSpPr>
          <p:nvPr/>
        </p:nvSpPr>
        <p:spPr bwMode="auto">
          <a:xfrm>
            <a:off x="2503488" y="2835424"/>
            <a:ext cx="152400" cy="2895600"/>
          </a:xfrm>
          <a:prstGeom prst="leftBrace">
            <a:avLst>
              <a:gd name="adj1" fmla="val 158333"/>
              <a:gd name="adj2" fmla="val 50000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>
            <a:off x="2732088" y="2911624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螺旋弹簧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/>
        </p:nvSpPr>
        <p:spPr bwMode="auto">
          <a:xfrm>
            <a:off x="2808288" y="4054624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涡卷弹簧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/>
        </p:nvSpPr>
        <p:spPr bwMode="auto">
          <a:xfrm>
            <a:off x="2808288" y="4664224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板弹簧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/>
        </p:nvSpPr>
        <p:spPr bwMode="auto">
          <a:xfrm>
            <a:off x="2808288" y="5273824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碟形弹簧</a:t>
            </a:r>
          </a:p>
        </p:txBody>
      </p:sp>
      <p:sp>
        <p:nvSpPr>
          <p:cNvPr id="542728" name="AutoShape 8"/>
          <p:cNvSpPr>
            <a:spLocks/>
          </p:cNvSpPr>
          <p:nvPr/>
        </p:nvSpPr>
        <p:spPr bwMode="auto">
          <a:xfrm>
            <a:off x="4103688" y="2378224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729" name="Text Box 9"/>
          <p:cNvSpPr txBox="1">
            <a:spLocks noChangeArrowheads="1"/>
          </p:cNvSpPr>
          <p:nvPr/>
        </p:nvSpPr>
        <p:spPr bwMode="auto">
          <a:xfrm>
            <a:off x="4392613" y="2170261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根据外形不同</a:t>
            </a:r>
          </a:p>
        </p:txBody>
      </p:sp>
      <p:sp>
        <p:nvSpPr>
          <p:cNvPr id="542730" name="Text Box 10"/>
          <p:cNvSpPr txBox="1">
            <a:spLocks noChangeArrowheads="1"/>
          </p:cNvSpPr>
          <p:nvPr/>
        </p:nvSpPr>
        <p:spPr bwMode="auto">
          <a:xfrm>
            <a:off x="4332288" y="3521224"/>
            <a:ext cx="20732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根据工作时承受外力的不同</a:t>
            </a:r>
          </a:p>
        </p:txBody>
      </p:sp>
      <p:sp>
        <p:nvSpPr>
          <p:cNvPr id="542731" name="AutoShape 11"/>
          <p:cNvSpPr>
            <a:spLocks/>
          </p:cNvSpPr>
          <p:nvPr/>
        </p:nvSpPr>
        <p:spPr bwMode="auto">
          <a:xfrm>
            <a:off x="6389688" y="1921024"/>
            <a:ext cx="152400" cy="990600"/>
          </a:xfrm>
          <a:prstGeom prst="leftBrace">
            <a:avLst>
              <a:gd name="adj1" fmla="val 54167"/>
              <a:gd name="adj2" fmla="val 50000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732" name="Text Box 12"/>
          <p:cNvSpPr txBox="1">
            <a:spLocks noChangeArrowheads="1"/>
          </p:cNvSpPr>
          <p:nvPr/>
        </p:nvSpPr>
        <p:spPr bwMode="auto">
          <a:xfrm>
            <a:off x="6542088" y="1844824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圆柱螺旋弹簧</a:t>
            </a:r>
          </a:p>
        </p:txBody>
      </p:sp>
      <p:sp>
        <p:nvSpPr>
          <p:cNvPr id="542733" name="Text Box 13"/>
          <p:cNvSpPr txBox="1">
            <a:spLocks noChangeArrowheads="1"/>
          </p:cNvSpPr>
          <p:nvPr/>
        </p:nvSpPr>
        <p:spPr bwMode="auto">
          <a:xfrm>
            <a:off x="6618288" y="2530624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圆锥螺旋弹簧</a:t>
            </a:r>
          </a:p>
        </p:txBody>
      </p:sp>
      <p:sp>
        <p:nvSpPr>
          <p:cNvPr id="542734" name="Text Box 14"/>
          <p:cNvSpPr txBox="1">
            <a:spLocks noChangeArrowheads="1"/>
          </p:cNvSpPr>
          <p:nvPr/>
        </p:nvSpPr>
        <p:spPr bwMode="auto">
          <a:xfrm>
            <a:off x="6618288" y="3064024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压缩弹簧</a:t>
            </a:r>
          </a:p>
        </p:txBody>
      </p:sp>
      <p:sp>
        <p:nvSpPr>
          <p:cNvPr id="542735" name="AutoShape 15"/>
          <p:cNvSpPr>
            <a:spLocks/>
          </p:cNvSpPr>
          <p:nvPr/>
        </p:nvSpPr>
        <p:spPr bwMode="auto">
          <a:xfrm>
            <a:off x="6389688" y="3216424"/>
            <a:ext cx="228600" cy="1447800"/>
          </a:xfrm>
          <a:prstGeom prst="leftBrace">
            <a:avLst>
              <a:gd name="adj1" fmla="val 52778"/>
              <a:gd name="adj2" fmla="val 50000"/>
            </a:avLst>
          </a:prstGeom>
          <a:noFill/>
          <a:ln w="381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2736" name="Text Box 16"/>
          <p:cNvSpPr txBox="1">
            <a:spLocks noChangeArrowheads="1"/>
          </p:cNvSpPr>
          <p:nvPr/>
        </p:nvSpPr>
        <p:spPr bwMode="auto">
          <a:xfrm>
            <a:off x="6678613" y="3770461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拉伸弹簧</a:t>
            </a:r>
          </a:p>
        </p:txBody>
      </p:sp>
      <p:sp>
        <p:nvSpPr>
          <p:cNvPr id="542737" name="Text Box 17"/>
          <p:cNvSpPr txBox="1">
            <a:spLocks noChangeArrowheads="1"/>
          </p:cNvSpPr>
          <p:nvPr/>
        </p:nvSpPr>
        <p:spPr bwMode="auto">
          <a:xfrm>
            <a:off x="6694488" y="4359424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扭转弹簧</a:t>
            </a:r>
          </a:p>
        </p:txBody>
      </p:sp>
      <p:sp>
        <p:nvSpPr>
          <p:cNvPr id="20" name="文本占位符 1"/>
          <p:cNvSpPr txBox="1">
            <a:spLocks/>
          </p:cNvSpPr>
          <p:nvPr/>
        </p:nvSpPr>
        <p:spPr bwMode="auto">
          <a:xfrm>
            <a:off x="1016000" y="116632"/>
            <a:ext cx="7488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</a:t>
            </a:r>
            <a:r>
              <a:rPr lang="zh-CN" altLang="en-US" sz="36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弹  簧</a:t>
            </a:r>
          </a:p>
        </p:txBody>
      </p:sp>
      <p:pic>
        <p:nvPicPr>
          <p:cNvPr id="21" name="Picture 3" descr="26"/>
          <p:cNvPicPr>
            <a:picLocks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7199312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文本占位符 1"/>
          <p:cNvSpPr txBox="1">
            <a:spLocks/>
          </p:cNvSpPr>
          <p:nvPr/>
        </p:nvSpPr>
        <p:spPr bwMode="auto">
          <a:xfrm>
            <a:off x="971550" y="1124744"/>
            <a:ext cx="7488238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7.6.1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弹簧的用途和类型</a:t>
            </a:r>
          </a:p>
        </p:txBody>
      </p:sp>
    </p:spTree>
    <p:extLst>
      <p:ext uri="{BB962C8B-B14F-4D97-AF65-F5344CB8AC3E}">
        <p14:creationId xmlns:p14="http://schemas.microsoft.com/office/powerpoint/2010/main" val="35095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42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42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2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4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2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2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4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42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2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4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2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2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42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2" grpId="0" build="p" autoUpdateAnimBg="0"/>
      <p:bldP spid="542723" grpId="0" animBg="1"/>
      <p:bldP spid="542724" grpId="0" build="p" autoUpdateAnimBg="0" advAuto="0"/>
      <p:bldP spid="542725" grpId="0" build="p" autoUpdateAnimBg="0" advAuto="0"/>
      <p:bldP spid="542726" grpId="0" build="p" autoUpdateAnimBg="0" advAuto="0"/>
      <p:bldP spid="542727" grpId="0" build="p" autoUpdateAnimBg="0" advAuto="0"/>
      <p:bldP spid="542728" grpId="0" animBg="1"/>
      <p:bldP spid="542729" grpId="0" build="p" autoUpdateAnimBg="0" advAuto="0"/>
      <p:bldP spid="542730" grpId="0" build="p" autoUpdateAnimBg="0" advAuto="0"/>
      <p:bldP spid="542731" grpId="0" animBg="1"/>
      <p:bldP spid="542732" grpId="0" build="p" autoUpdateAnimBg="0" advAuto="0"/>
      <p:bldP spid="542733" grpId="0" build="p" autoUpdateAnimBg="0" advAuto="0"/>
      <p:bldP spid="542734" grpId="0" build="p" autoUpdateAnimBg="0" advAuto="0"/>
      <p:bldP spid="542735" grpId="0" animBg="1"/>
      <p:bldP spid="542736" grpId="0" build="p" autoUpdateAnimBg="0" advAuto="0"/>
      <p:bldP spid="54273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748" name="Text Box 4"/>
          <p:cNvSpPr txBox="1">
            <a:spLocks noChangeArrowheads="1"/>
          </p:cNvSpPr>
          <p:nvPr/>
        </p:nvSpPr>
        <p:spPr bwMode="auto">
          <a:xfrm>
            <a:off x="741164" y="1532647"/>
            <a:ext cx="4406900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圆柱螺旋压缩弹簧由钢丝绕成，一般将两端并紧后磨平（或锻平） ，使其端面与轴线垂直，便于支承。</a:t>
            </a:r>
          </a:p>
        </p:txBody>
      </p:sp>
      <p:sp>
        <p:nvSpPr>
          <p:cNvPr id="543749" name="Text Box 5"/>
          <p:cNvSpPr txBox="1">
            <a:spLocks noChangeArrowheads="1"/>
          </p:cNvSpPr>
          <p:nvPr/>
        </p:nvSpPr>
        <p:spPr bwMode="auto">
          <a:xfrm>
            <a:off x="610989" y="3832934"/>
            <a:ext cx="439261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并紧磨平的若干圈不产生弹性变形称为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支承圈</a:t>
            </a:r>
            <a:r>
              <a:rPr lang="zh-CN" altLang="en-US" dirty="0"/>
              <a:t>。  </a:t>
            </a:r>
          </a:p>
        </p:txBody>
      </p:sp>
      <p:sp>
        <p:nvSpPr>
          <p:cNvPr id="543753" name="Text Box 9"/>
          <p:cNvSpPr txBox="1">
            <a:spLocks noChangeArrowheads="1"/>
          </p:cNvSpPr>
          <p:nvPr/>
        </p:nvSpPr>
        <p:spPr bwMode="auto">
          <a:xfrm>
            <a:off x="539552" y="5231522"/>
            <a:ext cx="489585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通常支承圈圈数有</a:t>
            </a:r>
            <a:r>
              <a:rPr lang="en-US" altLang="zh-CN" dirty="0"/>
              <a:t>1.5</a:t>
            </a:r>
            <a:r>
              <a:rPr lang="zh-CN" altLang="en-US" dirty="0"/>
              <a:t>、２、</a:t>
            </a:r>
            <a:r>
              <a:rPr lang="en-US" altLang="zh-CN" dirty="0"/>
              <a:t>2.5</a:t>
            </a:r>
            <a:r>
              <a:rPr lang="zh-CN" altLang="en-US" dirty="0"/>
              <a:t>三种 。</a:t>
            </a:r>
          </a:p>
        </p:txBody>
      </p:sp>
      <p:grpSp>
        <p:nvGrpSpPr>
          <p:cNvPr id="543754" name="Group 10"/>
          <p:cNvGrpSpPr>
            <a:grpSpLocks/>
          </p:cNvGrpSpPr>
          <p:nvPr/>
        </p:nvGrpSpPr>
        <p:grpSpPr bwMode="auto">
          <a:xfrm>
            <a:off x="5219700" y="1484313"/>
            <a:ext cx="3563938" cy="4716462"/>
            <a:chOff x="3334" y="981"/>
            <a:chExt cx="2245" cy="2971"/>
          </a:xfrm>
        </p:grpSpPr>
        <p:sp>
          <p:nvSpPr>
            <p:cNvPr id="97288" name="Rectangle 11"/>
            <p:cNvSpPr>
              <a:spLocks noChangeArrowheads="1"/>
            </p:cNvSpPr>
            <p:nvPr/>
          </p:nvSpPr>
          <p:spPr bwMode="auto">
            <a:xfrm flipV="1">
              <a:off x="3334" y="981"/>
              <a:ext cx="2245" cy="297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97289" name="Object 12"/>
            <p:cNvGraphicFramePr>
              <a:graphicFrameLocks noChangeAspect="1"/>
            </p:cNvGraphicFramePr>
            <p:nvPr/>
          </p:nvGraphicFramePr>
          <p:xfrm>
            <a:off x="3379" y="1048"/>
            <a:ext cx="2135" cy="2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0601" name="位图图像" r:id="rId4" imgW="2734057" imgH="3572374" progId="Paint.Picture">
                    <p:embed/>
                  </p:oleObj>
                </mc:Choice>
                <mc:Fallback>
                  <p:oleObj name="位图图像" r:id="rId4" imgW="2734057" imgH="35723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048"/>
                          <a:ext cx="2135" cy="27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文本占位符 1"/>
          <p:cNvSpPr txBox="1">
            <a:spLocks/>
          </p:cNvSpPr>
          <p:nvPr/>
        </p:nvSpPr>
        <p:spPr bwMode="auto">
          <a:xfrm>
            <a:off x="684213" y="188640"/>
            <a:ext cx="82802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7.6.2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圆柱螺旋压缩弹簧的名称和尺寸关系</a:t>
            </a:r>
          </a:p>
        </p:txBody>
      </p:sp>
    </p:spTree>
    <p:extLst>
      <p:ext uri="{BB962C8B-B14F-4D97-AF65-F5344CB8AC3E}">
        <p14:creationId xmlns:p14="http://schemas.microsoft.com/office/powerpoint/2010/main" val="163405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43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43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build="p" autoUpdateAnimBg="0"/>
      <p:bldP spid="543749" grpId="0" build="p" autoUpdateAnimBg="0"/>
      <p:bldP spid="543753" grpId="0" build="p" autoUpdateAnimBg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5" name="Text Box 7"/>
          <p:cNvSpPr txBox="1">
            <a:spLocks noChangeArrowheads="1"/>
          </p:cNvSpPr>
          <p:nvPr/>
        </p:nvSpPr>
        <p:spPr bwMode="auto">
          <a:xfrm>
            <a:off x="827088" y="1984375"/>
            <a:ext cx="417671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弹簧中参加弹性变形进行有效工作的圈数，称为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有效圈数</a:t>
            </a:r>
            <a:r>
              <a:rPr lang="zh-CN" altLang="en-US" dirty="0"/>
              <a:t>。</a:t>
            </a:r>
          </a:p>
        </p:txBody>
      </p:sp>
      <p:sp>
        <p:nvSpPr>
          <p:cNvPr id="544776" name="Text Box 8"/>
          <p:cNvSpPr txBox="1">
            <a:spLocks noChangeArrowheads="1"/>
          </p:cNvSpPr>
          <p:nvPr/>
        </p:nvSpPr>
        <p:spPr bwMode="auto">
          <a:xfrm>
            <a:off x="755650" y="4005263"/>
            <a:ext cx="4319588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bIns="0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defRPr sz="2800" b="1">
                <a:latin typeface="楷体" pitchFamily="49" charset="-122"/>
                <a:ea typeface="楷体" pitchFamily="49" charset="-122"/>
                <a:cs typeface="+mn-cs"/>
              </a:defRPr>
            </a:lvl1pPr>
          </a:lstStyle>
          <a:p>
            <a:r>
              <a:rPr lang="en-US" altLang="zh-CN" dirty="0"/>
              <a:t>    </a:t>
            </a:r>
            <a:r>
              <a:rPr lang="zh-CN" altLang="en-US" dirty="0"/>
              <a:t>弹簧并紧磨平（或锻平）后在不受外力情况下的全部高度，称为</a:t>
            </a:r>
            <a:r>
              <a:rPr lang="zh-CN" altLang="en-US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自由高度</a:t>
            </a:r>
            <a:r>
              <a:rPr lang="zh-CN" altLang="en-US" dirty="0"/>
              <a:t>。</a:t>
            </a:r>
          </a:p>
        </p:txBody>
      </p:sp>
      <p:grpSp>
        <p:nvGrpSpPr>
          <p:cNvPr id="98310" name="Group 10"/>
          <p:cNvGrpSpPr>
            <a:grpSpLocks/>
          </p:cNvGrpSpPr>
          <p:nvPr/>
        </p:nvGrpSpPr>
        <p:grpSpPr bwMode="auto">
          <a:xfrm>
            <a:off x="5219700" y="1484313"/>
            <a:ext cx="3563938" cy="4716462"/>
            <a:chOff x="3334" y="981"/>
            <a:chExt cx="2245" cy="2971"/>
          </a:xfrm>
        </p:grpSpPr>
        <p:sp>
          <p:nvSpPr>
            <p:cNvPr id="98311" name="Rectangle 6"/>
            <p:cNvSpPr>
              <a:spLocks noChangeArrowheads="1"/>
            </p:cNvSpPr>
            <p:nvPr/>
          </p:nvSpPr>
          <p:spPr bwMode="auto">
            <a:xfrm flipV="1">
              <a:off x="3334" y="981"/>
              <a:ext cx="2245" cy="297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98312" name="Object 9"/>
            <p:cNvGraphicFramePr>
              <a:graphicFrameLocks noChangeAspect="1"/>
            </p:cNvGraphicFramePr>
            <p:nvPr/>
          </p:nvGraphicFramePr>
          <p:xfrm>
            <a:off x="3379" y="1048"/>
            <a:ext cx="2135" cy="2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1625" name="位图图像" r:id="rId3" imgW="2734057" imgH="3572374" progId="Paint.Picture">
                    <p:embed/>
                  </p:oleObj>
                </mc:Choice>
                <mc:Fallback>
                  <p:oleObj name="位图图像" r:id="rId3" imgW="2734057" imgH="35723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048"/>
                          <a:ext cx="2135" cy="27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9" name="Picture 2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占位符 1"/>
          <p:cNvSpPr txBox="1">
            <a:spLocks/>
          </p:cNvSpPr>
          <p:nvPr/>
        </p:nvSpPr>
        <p:spPr bwMode="auto">
          <a:xfrm>
            <a:off x="684213" y="188640"/>
            <a:ext cx="82802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7.6.2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圆柱螺旋压缩弹簧的名称和尺寸关系</a:t>
            </a:r>
          </a:p>
        </p:txBody>
      </p:sp>
    </p:spTree>
    <p:extLst>
      <p:ext uri="{BB962C8B-B14F-4D97-AF65-F5344CB8AC3E}">
        <p14:creationId xmlns:p14="http://schemas.microsoft.com/office/powerpoint/2010/main" val="343231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4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4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775" grpId="0" build="p" autoUpdateAnimBg="0"/>
      <p:bldP spid="54477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2189" name="Group 13"/>
          <p:cNvGrpSpPr>
            <a:grpSpLocks/>
          </p:cNvGrpSpPr>
          <p:nvPr/>
        </p:nvGrpSpPr>
        <p:grpSpPr bwMode="auto">
          <a:xfrm>
            <a:off x="5219700" y="1484313"/>
            <a:ext cx="3563938" cy="4716462"/>
            <a:chOff x="3334" y="981"/>
            <a:chExt cx="2245" cy="2971"/>
          </a:xfrm>
        </p:grpSpPr>
        <p:sp>
          <p:nvSpPr>
            <p:cNvPr id="99338" name="Rectangle 14"/>
            <p:cNvSpPr>
              <a:spLocks noChangeArrowheads="1"/>
            </p:cNvSpPr>
            <p:nvPr/>
          </p:nvSpPr>
          <p:spPr bwMode="auto">
            <a:xfrm flipV="1">
              <a:off x="3334" y="981"/>
              <a:ext cx="2245" cy="297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99339" name="Object 15"/>
            <p:cNvGraphicFramePr>
              <a:graphicFrameLocks noChangeAspect="1"/>
            </p:cNvGraphicFramePr>
            <p:nvPr/>
          </p:nvGraphicFramePr>
          <p:xfrm>
            <a:off x="3379" y="1048"/>
            <a:ext cx="2135" cy="2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2649" name="位图图像" r:id="rId3" imgW="2734057" imgH="3572374" progId="Paint.Picture">
                    <p:embed/>
                  </p:oleObj>
                </mc:Choice>
                <mc:Fallback>
                  <p:oleObj name="位图图像" r:id="rId3" imgW="2734057" imgH="35723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048"/>
                          <a:ext cx="2135" cy="27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2184" name="Text Box 8"/>
          <p:cNvSpPr txBox="1">
            <a:spLocks noChangeArrowheads="1"/>
          </p:cNvSpPr>
          <p:nvPr/>
        </p:nvSpPr>
        <p:spPr bwMode="auto">
          <a:xfrm>
            <a:off x="755650" y="1916113"/>
            <a:ext cx="4321175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线径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r>
              <a:rPr lang="zh-CN" altLang="en-US" sz="2800" b="1" i="1" dirty="0">
                <a:ea typeface="楷体_GB2312" pitchFamily="49" charset="-122"/>
              </a:rPr>
              <a:t>－</a:t>
            </a:r>
            <a:r>
              <a:rPr lang="zh-CN" altLang="en-US" sz="2800" b="1" dirty="0">
                <a:ea typeface="楷体_GB2312" pitchFamily="49" charset="-122"/>
              </a:rPr>
              <a:t>制造弹簧的钢</a:t>
            </a:r>
          </a:p>
          <a:p>
            <a:pPr eaLnBrk="1" hangingPunct="1"/>
            <a:r>
              <a:rPr lang="zh-CN" altLang="en-US" sz="2800" b="1" dirty="0">
                <a:ea typeface="楷体_GB2312" pitchFamily="49" charset="-122"/>
              </a:rPr>
              <a:t>                    丝直径</a:t>
            </a:r>
            <a:endParaRPr lang="zh-CN" altLang="en-US" sz="2800" b="1" dirty="0">
              <a:latin typeface="ItalicT" pitchFamily="2" charset="0"/>
              <a:ea typeface="楷体_GB2312" pitchFamily="49" charset="-122"/>
            </a:endParaRP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弹簧外径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r>
              <a:rPr lang="en-US" altLang="zh-CN" sz="2800" b="1" i="1" baseline="-25000" dirty="0">
                <a:ea typeface="楷体_GB2312" pitchFamily="49" charset="-122"/>
              </a:rPr>
              <a:t> </a:t>
            </a:r>
            <a:r>
              <a:rPr lang="en-US" altLang="zh-CN" b="1" i="1" baseline="-25000" dirty="0"/>
              <a:t>2</a:t>
            </a:r>
            <a:r>
              <a:rPr lang="zh-CN" altLang="en-US" sz="2800" b="1" i="1" dirty="0">
                <a:ea typeface="楷体_GB2312" pitchFamily="49" charset="-122"/>
              </a:rPr>
              <a:t>－</a:t>
            </a:r>
            <a:r>
              <a:rPr lang="zh-CN" altLang="en-US" sz="2800" b="1" dirty="0">
                <a:ea typeface="楷体_GB2312" pitchFamily="49" charset="-122"/>
              </a:rPr>
              <a:t>弹簧的</a:t>
            </a:r>
          </a:p>
          <a:p>
            <a:pPr eaLnBrk="1" hangingPunct="1"/>
            <a:r>
              <a:rPr lang="zh-CN" altLang="en-US" sz="2800" b="1" dirty="0">
                <a:ea typeface="楷体_GB2312" pitchFamily="49" charset="-122"/>
              </a:rPr>
              <a:t>                    最大直径</a:t>
            </a: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弹簧内径</a:t>
            </a:r>
            <a:r>
              <a:rPr lang="en-US" altLang="zh-CN" sz="2800" b="1" i="1" dirty="0">
                <a:ea typeface="楷体_GB2312" pitchFamily="49" charset="-122"/>
              </a:rPr>
              <a:t>D </a:t>
            </a:r>
            <a:r>
              <a:rPr lang="en-US" altLang="zh-CN" sz="2800" b="1" baseline="-30000" dirty="0">
                <a:ea typeface="楷体_GB2312" pitchFamily="49" charset="-122"/>
              </a:rPr>
              <a:t>1</a:t>
            </a:r>
            <a:r>
              <a:rPr lang="en-US" altLang="zh-CN" sz="2800" b="1" i="1" dirty="0">
                <a:ea typeface="楷体_GB2312" pitchFamily="49" charset="-122"/>
              </a:rPr>
              <a:t> </a:t>
            </a:r>
            <a:r>
              <a:rPr lang="zh-CN" altLang="en-US" sz="2800" b="1" i="1" dirty="0">
                <a:ea typeface="楷体_GB2312" pitchFamily="49" charset="-122"/>
              </a:rPr>
              <a:t>－</a:t>
            </a:r>
            <a:r>
              <a:rPr lang="zh-CN" altLang="en-US" sz="2800" b="1" dirty="0">
                <a:ea typeface="楷体_GB2312" pitchFamily="49" charset="-122"/>
              </a:rPr>
              <a:t>弹簧的</a:t>
            </a:r>
          </a:p>
          <a:p>
            <a:pPr eaLnBrk="1" hangingPunct="1">
              <a:spcAft>
                <a:spcPct val="50000"/>
              </a:spcAft>
            </a:pPr>
            <a:r>
              <a:rPr lang="zh-CN" altLang="en-US" sz="2800" b="1" dirty="0">
                <a:ea typeface="楷体_GB2312" pitchFamily="49" charset="-122"/>
              </a:rPr>
              <a:t>      最小直径  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r>
              <a:rPr lang="en-US" altLang="zh-CN" sz="2800" b="1" baseline="-30000" dirty="0">
                <a:ea typeface="楷体_GB2312" pitchFamily="49" charset="-122"/>
              </a:rPr>
              <a:t>1</a:t>
            </a:r>
            <a:r>
              <a:rPr lang="zh-CN" altLang="en-US" sz="2800" b="1" dirty="0">
                <a:ea typeface="楷体_GB2312" pitchFamily="49" charset="-122"/>
              </a:rPr>
              <a:t>＝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r>
              <a:rPr lang="en-US" altLang="zh-CN" sz="2800" b="1" i="1" baseline="-25000" dirty="0">
                <a:ea typeface="楷体_GB2312" pitchFamily="49" charset="-122"/>
              </a:rPr>
              <a:t>2</a:t>
            </a:r>
            <a:r>
              <a:rPr lang="zh-CN" altLang="en-US" sz="2800" b="1" dirty="0">
                <a:ea typeface="楷体_GB2312" pitchFamily="49" charset="-122"/>
              </a:rPr>
              <a:t>－</a:t>
            </a:r>
            <a:r>
              <a:rPr lang="en-US" altLang="zh-CN" sz="2800" b="1" dirty="0">
                <a:ea typeface="楷体_GB2312" pitchFamily="49" charset="-122"/>
              </a:rPr>
              <a:t>2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endParaRPr lang="en-US" altLang="zh-CN" sz="2800" b="1" dirty="0">
              <a:latin typeface="ItalicT" pitchFamily="2" charset="0"/>
              <a:ea typeface="楷体_GB2312" pitchFamily="49" charset="-122"/>
            </a:endParaRP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弹簧中径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r>
              <a:rPr lang="zh-CN" altLang="en-US" b="1" i="1" dirty="0"/>
              <a:t>－</a:t>
            </a:r>
            <a:r>
              <a:rPr lang="zh-CN" altLang="en-US" sz="2800" b="1" dirty="0">
                <a:ea typeface="楷体_GB2312" pitchFamily="49" charset="-122"/>
              </a:rPr>
              <a:t>弹簧的</a:t>
            </a:r>
          </a:p>
          <a:p>
            <a:pPr eaLnBrk="1" hangingPunct="1"/>
            <a:r>
              <a:rPr lang="zh-CN" altLang="en-US" sz="2800" b="1" dirty="0">
                <a:ea typeface="楷体_GB2312" pitchFamily="49" charset="-122"/>
              </a:rPr>
              <a:t>      最小直径   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 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r>
              <a:rPr lang="zh-CN" altLang="en-US" sz="2800" b="1" dirty="0">
                <a:ea typeface="楷体_GB2312" pitchFamily="49" charset="-122"/>
              </a:rPr>
              <a:t>＝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r>
              <a:rPr lang="en-US" altLang="zh-CN" sz="2800" b="1" baseline="-30000" dirty="0">
                <a:ea typeface="楷体_GB2312" pitchFamily="49" charset="-122"/>
              </a:rPr>
              <a:t>2</a:t>
            </a:r>
            <a:r>
              <a:rPr lang="zh-CN" altLang="en-US" sz="2800" b="1" dirty="0">
                <a:ea typeface="楷体_GB2312" pitchFamily="49" charset="-122"/>
              </a:rPr>
              <a:t>－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</a:p>
        </p:txBody>
      </p:sp>
      <p:sp>
        <p:nvSpPr>
          <p:cNvPr id="562185" name="Oval 9"/>
          <p:cNvSpPr>
            <a:spLocks noChangeArrowheads="1"/>
          </p:cNvSpPr>
          <p:nvPr/>
        </p:nvSpPr>
        <p:spPr bwMode="auto">
          <a:xfrm>
            <a:off x="8208963" y="2492375"/>
            <a:ext cx="503237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2186" name="Oval 10"/>
          <p:cNvSpPr>
            <a:spLocks noChangeArrowheads="1"/>
          </p:cNvSpPr>
          <p:nvPr/>
        </p:nvSpPr>
        <p:spPr bwMode="auto">
          <a:xfrm>
            <a:off x="6950075" y="5589588"/>
            <a:ext cx="574675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2187" name="Oval 11"/>
          <p:cNvSpPr>
            <a:spLocks noChangeArrowheads="1"/>
          </p:cNvSpPr>
          <p:nvPr/>
        </p:nvSpPr>
        <p:spPr bwMode="auto">
          <a:xfrm>
            <a:off x="6948488" y="5192713"/>
            <a:ext cx="574675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2188" name="Oval 12"/>
          <p:cNvSpPr>
            <a:spLocks noChangeArrowheads="1"/>
          </p:cNvSpPr>
          <p:nvPr/>
        </p:nvSpPr>
        <p:spPr bwMode="auto">
          <a:xfrm>
            <a:off x="6948488" y="1520825"/>
            <a:ext cx="574675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2" name="Picture 2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文本占位符 1"/>
          <p:cNvSpPr txBox="1">
            <a:spLocks/>
          </p:cNvSpPr>
          <p:nvPr/>
        </p:nvSpPr>
        <p:spPr bwMode="auto">
          <a:xfrm>
            <a:off x="684213" y="188640"/>
            <a:ext cx="82802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7.6.2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圆柱螺旋压缩弹簧的名称和尺寸关系</a:t>
            </a:r>
          </a:p>
        </p:txBody>
      </p:sp>
    </p:spTree>
    <p:extLst>
      <p:ext uri="{BB962C8B-B14F-4D97-AF65-F5344CB8AC3E}">
        <p14:creationId xmlns:p14="http://schemas.microsoft.com/office/powerpoint/2010/main" val="255413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2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2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2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2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2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2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6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62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21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6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6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21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2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184" grpId="0" build="p" autoUpdateAnimBg="0"/>
      <p:bldP spid="562185" grpId="0" animBg="1"/>
      <p:bldP spid="562186" grpId="0" animBg="1"/>
      <p:bldP spid="562187" grpId="0" animBg="1"/>
      <p:bldP spid="562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54" name="Group 12"/>
          <p:cNvGrpSpPr>
            <a:grpSpLocks/>
          </p:cNvGrpSpPr>
          <p:nvPr/>
        </p:nvGrpSpPr>
        <p:grpSpPr bwMode="auto">
          <a:xfrm>
            <a:off x="5219700" y="1484313"/>
            <a:ext cx="3563938" cy="4716462"/>
            <a:chOff x="3334" y="981"/>
            <a:chExt cx="2245" cy="2971"/>
          </a:xfrm>
        </p:grpSpPr>
        <p:sp>
          <p:nvSpPr>
            <p:cNvPr id="100359" name="Rectangle 13"/>
            <p:cNvSpPr>
              <a:spLocks noChangeArrowheads="1"/>
            </p:cNvSpPr>
            <p:nvPr/>
          </p:nvSpPr>
          <p:spPr bwMode="auto">
            <a:xfrm flipV="1">
              <a:off x="3334" y="981"/>
              <a:ext cx="2245" cy="297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0360" name="Object 14"/>
            <p:cNvGraphicFramePr>
              <a:graphicFrameLocks noChangeAspect="1"/>
            </p:cNvGraphicFramePr>
            <p:nvPr/>
          </p:nvGraphicFramePr>
          <p:xfrm>
            <a:off x="3379" y="1048"/>
            <a:ext cx="2135" cy="2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3673" name="位图图像" r:id="rId3" imgW="2734057" imgH="3572374" progId="Paint.Picture">
                    <p:embed/>
                  </p:oleObj>
                </mc:Choice>
                <mc:Fallback>
                  <p:oleObj name="位图图像" r:id="rId3" imgW="2734057" imgH="35723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048"/>
                          <a:ext cx="2135" cy="27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3208" name="Text Box 8"/>
          <p:cNvSpPr txBox="1">
            <a:spLocks noChangeArrowheads="1"/>
          </p:cNvSpPr>
          <p:nvPr/>
        </p:nvSpPr>
        <p:spPr bwMode="auto">
          <a:xfrm>
            <a:off x="684213" y="2060575"/>
            <a:ext cx="446405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节距</a:t>
            </a:r>
            <a:r>
              <a:rPr lang="en-US" altLang="zh-CN" sz="2800" b="1" i="1" dirty="0">
                <a:ea typeface="楷体_GB2312" pitchFamily="49" charset="-122"/>
              </a:rPr>
              <a:t>t</a:t>
            </a:r>
            <a:r>
              <a:rPr lang="zh-CN" altLang="en-US" sz="2800" b="1" i="1" dirty="0">
                <a:ea typeface="楷体_GB2312" pitchFamily="49" charset="-122"/>
              </a:rPr>
              <a:t>－</a:t>
            </a:r>
            <a:r>
              <a:rPr lang="zh-CN" altLang="en-US" sz="2800" b="1" dirty="0">
                <a:ea typeface="楷体_GB2312" pitchFamily="49" charset="-122"/>
              </a:rPr>
              <a:t>除两端支承圈</a:t>
            </a:r>
          </a:p>
          <a:p>
            <a:pPr eaLnBrk="1" hangingPunct="1"/>
            <a:r>
              <a:rPr lang="zh-CN" altLang="en-US" sz="2800" b="1" dirty="0">
                <a:ea typeface="楷体_GB2312" pitchFamily="49" charset="-122"/>
              </a:rPr>
              <a:t>        外，相邻两圈的距离</a:t>
            </a:r>
          </a:p>
          <a:p>
            <a:pPr eaLnBrk="1" hangingPunct="1"/>
            <a:endParaRPr lang="zh-CN" altLang="en-US" sz="2800" b="1" dirty="0">
              <a:latin typeface="ItalicT" pitchFamily="2" charset="0"/>
              <a:ea typeface="楷体_GB2312" pitchFamily="49" charset="-122"/>
            </a:endParaRP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(6)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有效圈数</a:t>
            </a:r>
            <a:r>
              <a:rPr lang="en-US" altLang="zh-CN" sz="2800" b="1" i="1" dirty="0">
                <a:ea typeface="楷体_GB2312" pitchFamily="49" charset="-122"/>
              </a:rPr>
              <a:t>n</a:t>
            </a:r>
            <a:r>
              <a:rPr lang="zh-CN" altLang="en-US" sz="2800" b="1" i="1" dirty="0">
                <a:ea typeface="楷体_GB2312" pitchFamily="49" charset="-122"/>
              </a:rPr>
              <a:t>－</a:t>
            </a:r>
            <a:r>
              <a:rPr lang="zh-CN" altLang="en-US" sz="2800" b="1" dirty="0">
                <a:ea typeface="楷体_GB2312" pitchFamily="49" charset="-122"/>
              </a:rPr>
              <a:t>除支承圈</a:t>
            </a:r>
          </a:p>
          <a:p>
            <a:pPr eaLnBrk="1" hangingPunct="1"/>
            <a:r>
              <a:rPr lang="zh-CN" altLang="en-US" sz="2800" b="1" dirty="0">
                <a:ea typeface="楷体_GB2312" pitchFamily="49" charset="-122"/>
              </a:rPr>
              <a:t>            外参加工作的圈数</a:t>
            </a:r>
          </a:p>
          <a:p>
            <a:pPr eaLnBrk="1" hangingPunct="1"/>
            <a:endParaRPr lang="zh-CN" altLang="en-US" sz="2800" b="1" dirty="0">
              <a:ea typeface="楷体_GB2312" pitchFamily="49" charset="-122"/>
            </a:endParaRP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(7)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总圈数</a:t>
            </a:r>
            <a:r>
              <a:rPr lang="en-US" altLang="zh-CN" sz="2800" b="1" i="1" dirty="0">
                <a:ea typeface="楷体_GB2312" pitchFamily="49" charset="-122"/>
              </a:rPr>
              <a:t>n</a:t>
            </a:r>
            <a:r>
              <a:rPr lang="en-US" altLang="zh-CN" sz="2800" b="1" baseline="-30000" dirty="0">
                <a:ea typeface="楷体_GB2312" pitchFamily="49" charset="-122"/>
              </a:rPr>
              <a:t>1</a:t>
            </a:r>
            <a:endParaRPr lang="en-US" altLang="zh-CN" sz="2800" b="1" dirty="0">
              <a:ea typeface="楷体_GB2312" pitchFamily="49" charset="-122"/>
            </a:endParaRPr>
          </a:p>
          <a:p>
            <a:pPr eaLnBrk="1" hangingPunct="1"/>
            <a:r>
              <a:rPr lang="en-US" altLang="zh-CN" sz="2800" b="1" dirty="0">
                <a:latin typeface="ItalicT" pitchFamily="2" charset="0"/>
                <a:ea typeface="楷体_GB2312" pitchFamily="49" charset="-122"/>
              </a:rPr>
              <a:t>   </a:t>
            </a:r>
            <a:r>
              <a:rPr lang="en-US" altLang="zh-CN" sz="2800" b="1" i="1" dirty="0">
                <a:ea typeface="楷体_GB2312" pitchFamily="49" charset="-122"/>
              </a:rPr>
              <a:t>n</a:t>
            </a:r>
            <a:r>
              <a:rPr lang="en-US" altLang="zh-CN" sz="2800" b="1" baseline="-30000" dirty="0">
                <a:ea typeface="楷体_GB2312" pitchFamily="49" charset="-122"/>
              </a:rPr>
              <a:t> 1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＝</a:t>
            </a:r>
            <a:r>
              <a:rPr lang="en-US" altLang="zh-CN" sz="2800" b="1" i="1" dirty="0">
                <a:ea typeface="楷体_GB2312" pitchFamily="49" charset="-122"/>
              </a:rPr>
              <a:t>n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＋支承圈数</a:t>
            </a:r>
            <a:r>
              <a:rPr lang="en-US" altLang="zh-CN" b="1" i="1" dirty="0"/>
              <a:t>n</a:t>
            </a:r>
            <a:r>
              <a:rPr lang="en-US" altLang="zh-CN" b="1" dirty="0"/>
              <a:t> </a:t>
            </a:r>
            <a:r>
              <a:rPr lang="en-US" altLang="zh-CN" sz="2800" b="1" baseline="-30000" dirty="0">
                <a:ea typeface="楷体_GB2312" pitchFamily="49" charset="-122"/>
              </a:rPr>
              <a:t>2</a:t>
            </a:r>
          </a:p>
        </p:txBody>
      </p:sp>
      <p:sp>
        <p:nvSpPr>
          <p:cNvPr id="563209" name="Oval 9"/>
          <p:cNvSpPr>
            <a:spLocks noChangeArrowheads="1"/>
          </p:cNvSpPr>
          <p:nvPr/>
        </p:nvSpPr>
        <p:spPr bwMode="auto">
          <a:xfrm>
            <a:off x="5435600" y="2492375"/>
            <a:ext cx="792163" cy="57467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9" name="Picture 2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占位符 1"/>
          <p:cNvSpPr txBox="1">
            <a:spLocks/>
          </p:cNvSpPr>
          <p:nvPr/>
        </p:nvSpPr>
        <p:spPr bwMode="auto">
          <a:xfrm>
            <a:off x="684213" y="188640"/>
            <a:ext cx="82802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7.6.2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圆柱螺旋压缩弹簧的名称和尺寸关系</a:t>
            </a:r>
          </a:p>
        </p:txBody>
      </p:sp>
    </p:spTree>
    <p:extLst>
      <p:ext uri="{BB962C8B-B14F-4D97-AF65-F5344CB8AC3E}">
        <p14:creationId xmlns:p14="http://schemas.microsoft.com/office/powerpoint/2010/main" val="7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3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63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3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32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8" grpId="0" build="p" autoUpdateAnimBg="0"/>
      <p:bldP spid="5632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11"/>
          <p:cNvGrpSpPr>
            <a:grpSpLocks/>
          </p:cNvGrpSpPr>
          <p:nvPr/>
        </p:nvGrpSpPr>
        <p:grpSpPr bwMode="auto">
          <a:xfrm>
            <a:off x="5219700" y="1484313"/>
            <a:ext cx="3563938" cy="4716462"/>
            <a:chOff x="3334" y="981"/>
            <a:chExt cx="2245" cy="2971"/>
          </a:xfrm>
        </p:grpSpPr>
        <p:sp>
          <p:nvSpPr>
            <p:cNvPr id="101383" name="Rectangle 12"/>
            <p:cNvSpPr>
              <a:spLocks noChangeArrowheads="1"/>
            </p:cNvSpPr>
            <p:nvPr/>
          </p:nvSpPr>
          <p:spPr bwMode="auto">
            <a:xfrm flipV="1">
              <a:off x="3334" y="981"/>
              <a:ext cx="2245" cy="297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01384" name="Object 13"/>
            <p:cNvGraphicFramePr>
              <a:graphicFrameLocks noChangeAspect="1"/>
            </p:cNvGraphicFramePr>
            <p:nvPr/>
          </p:nvGraphicFramePr>
          <p:xfrm>
            <a:off x="3379" y="1048"/>
            <a:ext cx="2135" cy="27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4697" name="位图图像" r:id="rId3" imgW="2734057" imgH="3572374" progId="Paint.Picture">
                    <p:embed/>
                  </p:oleObj>
                </mc:Choice>
                <mc:Fallback>
                  <p:oleObj name="位图图像" r:id="rId3" imgW="2734057" imgH="357237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048"/>
                          <a:ext cx="2135" cy="27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64232" name="Text Box 8"/>
          <p:cNvSpPr txBox="1">
            <a:spLocks noChangeArrowheads="1"/>
          </p:cNvSpPr>
          <p:nvPr/>
        </p:nvSpPr>
        <p:spPr bwMode="auto">
          <a:xfrm>
            <a:off x="684213" y="1412875"/>
            <a:ext cx="4464050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(8)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自由高度</a:t>
            </a:r>
            <a:r>
              <a:rPr lang="en-US" altLang="zh-CN" sz="2800" b="1" i="1" dirty="0">
                <a:ea typeface="楷体_GB2312" pitchFamily="49" charset="-122"/>
              </a:rPr>
              <a:t>H</a:t>
            </a:r>
            <a:r>
              <a:rPr lang="en-US" altLang="zh-CN" sz="2800" b="1" baseline="-30000" dirty="0">
                <a:ea typeface="楷体_GB2312" pitchFamily="49" charset="-122"/>
              </a:rPr>
              <a:t>0 </a:t>
            </a:r>
            <a:r>
              <a:rPr lang="zh-CN" altLang="en-US" sz="2800" b="1" i="1" dirty="0">
                <a:ea typeface="楷体_GB2312" pitchFamily="49" charset="-122"/>
              </a:rPr>
              <a:t>－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没有外力</a:t>
            </a:r>
          </a:p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作用下的高度</a:t>
            </a:r>
          </a:p>
          <a:p>
            <a:pPr eaLnBrk="1" hangingPunct="1"/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  支承圈为：</a:t>
            </a:r>
          </a:p>
          <a:p>
            <a:pPr eaLnBrk="1" hangingPunct="1"/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   </a:t>
            </a:r>
            <a:r>
              <a:rPr lang="en-US" altLang="zh-CN" sz="2800" b="1" dirty="0">
                <a:ea typeface="楷体_GB2312" pitchFamily="49" charset="-122"/>
              </a:rPr>
              <a:t>2.5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时，</a:t>
            </a:r>
            <a:r>
              <a:rPr lang="en-US" altLang="zh-CN" sz="2800" b="1" i="1" dirty="0">
                <a:ea typeface="楷体_GB2312" pitchFamily="49" charset="-122"/>
              </a:rPr>
              <a:t>H</a:t>
            </a:r>
            <a:r>
              <a:rPr lang="en-US" altLang="zh-CN" sz="2800" b="1" baseline="-30000" dirty="0">
                <a:ea typeface="楷体_GB2312" pitchFamily="49" charset="-122"/>
              </a:rPr>
              <a:t>0 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＝</a:t>
            </a:r>
            <a:r>
              <a:rPr lang="en-US" altLang="zh-CN" sz="2800" b="1" i="1" dirty="0" err="1">
                <a:ea typeface="楷体_GB2312" pitchFamily="49" charset="-122"/>
              </a:rPr>
              <a:t>nt</a:t>
            </a:r>
            <a:r>
              <a:rPr lang="zh-CN" altLang="en-US" sz="2800" b="1" dirty="0">
                <a:ea typeface="楷体_GB2312" pitchFamily="49" charset="-122"/>
              </a:rPr>
              <a:t>＋</a:t>
            </a:r>
            <a:r>
              <a:rPr lang="en-US" altLang="zh-CN" sz="2800" b="1" dirty="0">
                <a:ea typeface="楷体_GB2312" pitchFamily="49" charset="-122"/>
              </a:rPr>
              <a:t>2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endParaRPr lang="en-US" altLang="zh-CN" sz="2800" b="1" dirty="0">
              <a:latin typeface="ItalicT" pitchFamily="2" charset="0"/>
              <a:ea typeface="楷体_GB2312" pitchFamily="49" charset="-122"/>
            </a:endParaRPr>
          </a:p>
          <a:p>
            <a:pPr eaLnBrk="1" hangingPunct="1"/>
            <a:r>
              <a:rPr lang="en-US" altLang="zh-CN" sz="2800" b="1" dirty="0">
                <a:latin typeface="ItalicT" pitchFamily="2" charset="0"/>
                <a:ea typeface="楷体_GB2312" pitchFamily="49" charset="-122"/>
              </a:rPr>
              <a:t>    </a:t>
            </a:r>
            <a:r>
              <a:rPr lang="en-US" altLang="zh-CN" sz="2800" b="1" dirty="0"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时，</a:t>
            </a:r>
            <a:r>
              <a:rPr lang="en-US" altLang="zh-CN" sz="2800" b="1" i="1" dirty="0">
                <a:ea typeface="楷体_GB2312" pitchFamily="49" charset="-122"/>
              </a:rPr>
              <a:t>H</a:t>
            </a:r>
            <a:r>
              <a:rPr lang="en-US" altLang="zh-CN" sz="2800" b="1" baseline="-30000" dirty="0">
                <a:ea typeface="楷体_GB2312" pitchFamily="49" charset="-122"/>
              </a:rPr>
              <a:t>0 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＝</a:t>
            </a:r>
            <a:r>
              <a:rPr lang="en-US" altLang="zh-CN" sz="2800" b="1" i="1" dirty="0" err="1">
                <a:ea typeface="楷体_GB2312" pitchFamily="49" charset="-122"/>
              </a:rPr>
              <a:t>nt</a:t>
            </a:r>
            <a:r>
              <a:rPr lang="zh-CN" altLang="en-US" sz="2800" b="1" dirty="0">
                <a:ea typeface="楷体_GB2312" pitchFamily="49" charset="-122"/>
              </a:rPr>
              <a:t>＋</a:t>
            </a:r>
            <a:r>
              <a:rPr lang="en-US" altLang="zh-CN" sz="2800" b="1" dirty="0">
                <a:ea typeface="楷体_GB2312" pitchFamily="49" charset="-122"/>
              </a:rPr>
              <a:t>1.5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endParaRPr lang="en-US" altLang="zh-CN" sz="2800" b="1" dirty="0">
              <a:latin typeface="ItalicT" pitchFamily="2" charset="0"/>
              <a:ea typeface="楷体_GB2312" pitchFamily="49" charset="-122"/>
            </a:endParaRPr>
          </a:p>
          <a:p>
            <a:pPr eaLnBrk="1" hangingPunct="1">
              <a:spcAft>
                <a:spcPct val="50000"/>
              </a:spcAft>
            </a:pPr>
            <a:r>
              <a:rPr lang="en-US" altLang="zh-CN" sz="2800" b="1" dirty="0">
                <a:ea typeface="楷体_GB2312" pitchFamily="49" charset="-122"/>
              </a:rPr>
              <a:t>         1.5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时，</a:t>
            </a:r>
            <a:r>
              <a:rPr lang="en-US" altLang="zh-CN" sz="2800" b="1" i="1" dirty="0">
                <a:ea typeface="楷体_GB2312" pitchFamily="49" charset="-122"/>
              </a:rPr>
              <a:t>H</a:t>
            </a:r>
            <a:r>
              <a:rPr lang="en-US" altLang="zh-CN" sz="2800" b="1" baseline="-30000" dirty="0">
                <a:ea typeface="楷体_GB2312" pitchFamily="49" charset="-122"/>
              </a:rPr>
              <a:t>0 </a:t>
            </a:r>
            <a:r>
              <a:rPr lang="zh-CN" altLang="en-US" sz="2800" b="1" dirty="0">
                <a:latin typeface="ItalicT" pitchFamily="2" charset="0"/>
                <a:ea typeface="楷体_GB2312" pitchFamily="49" charset="-122"/>
              </a:rPr>
              <a:t>＝</a:t>
            </a:r>
            <a:r>
              <a:rPr lang="en-US" altLang="zh-CN" sz="2800" b="1" i="1" dirty="0" err="1">
                <a:ea typeface="楷体_GB2312" pitchFamily="49" charset="-122"/>
              </a:rPr>
              <a:t>nt</a:t>
            </a:r>
            <a:r>
              <a:rPr lang="zh-CN" altLang="en-US" sz="2800" b="1" dirty="0">
                <a:ea typeface="楷体_GB2312" pitchFamily="49" charset="-122"/>
              </a:rPr>
              <a:t>＋</a:t>
            </a:r>
            <a:r>
              <a:rPr lang="en-US" altLang="zh-CN" sz="2800" b="1" i="1" dirty="0">
                <a:ea typeface="楷体_GB2312" pitchFamily="49" charset="-122"/>
              </a:rPr>
              <a:t>d</a:t>
            </a:r>
            <a:endParaRPr lang="en-US" altLang="zh-CN" sz="2800" b="1" dirty="0">
              <a:latin typeface="ItalicT" pitchFamily="2" charset="0"/>
              <a:ea typeface="楷体_GB2312" pitchFamily="49" charset="-122"/>
            </a:endParaRP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(9)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旋向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分右旋和左旋，</a:t>
            </a:r>
          </a:p>
          <a:p>
            <a:pPr eaLnBrk="1" hangingPunct="1">
              <a:spcAft>
                <a:spcPct val="50000"/>
              </a:spcAft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800" b="1" dirty="0">
                <a:ea typeface="楷体_GB2312" pitchFamily="49" charset="-122"/>
              </a:rPr>
              <a:t>常用右旋</a:t>
            </a:r>
            <a:r>
              <a:rPr lang="en-US" altLang="zh-CN" sz="2800" b="1" dirty="0">
                <a:ea typeface="楷体_GB2312" pitchFamily="49" charset="-122"/>
              </a:rPr>
              <a:t>)</a:t>
            </a: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(10)</a:t>
            </a:r>
            <a:r>
              <a:rPr lang="zh-CN" altLang="en-US" sz="2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cs typeface="+mn-cs"/>
              </a:rPr>
              <a:t>弹簧丝展开长度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L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－用</a:t>
            </a:r>
          </a:p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于缠绕弹簧的钢丝长度</a:t>
            </a:r>
          </a:p>
        </p:txBody>
      </p:sp>
      <p:sp>
        <p:nvSpPr>
          <p:cNvPr id="564233" name="Oval 9"/>
          <p:cNvSpPr>
            <a:spLocks noChangeArrowheads="1"/>
          </p:cNvSpPr>
          <p:nvPr/>
        </p:nvSpPr>
        <p:spPr bwMode="auto">
          <a:xfrm>
            <a:off x="5111750" y="3357563"/>
            <a:ext cx="719138" cy="5048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9" name="Picture 2" descr="26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08720"/>
            <a:ext cx="6858000" cy="1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本占位符 1"/>
          <p:cNvSpPr txBox="1">
            <a:spLocks/>
          </p:cNvSpPr>
          <p:nvPr/>
        </p:nvSpPr>
        <p:spPr bwMode="auto">
          <a:xfrm>
            <a:off x="684213" y="188640"/>
            <a:ext cx="82802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楷体_GB2312"/>
                <a:cs typeface="楷体_GB231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7.6.2</a:t>
            </a:r>
            <a:r>
              <a:rPr lang="zh-CN" altLang="en-US" sz="3200" b="1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　圆柱螺旋压缩弹簧的名称和尺寸关系</a:t>
            </a:r>
          </a:p>
        </p:txBody>
      </p:sp>
    </p:spTree>
    <p:extLst>
      <p:ext uri="{BB962C8B-B14F-4D97-AF65-F5344CB8AC3E}">
        <p14:creationId xmlns:p14="http://schemas.microsoft.com/office/powerpoint/2010/main" val="424484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4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64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4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4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4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4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4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4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42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642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32" grpId="0" build="p" autoUpdateAnimBg="0"/>
      <p:bldP spid="5642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2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25538"/>
            <a:ext cx="6858000" cy="1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5795" name="Rectangle 3"/>
          <p:cNvSpPr>
            <a:spLocks noChangeArrowheads="1"/>
          </p:cNvSpPr>
          <p:nvPr/>
        </p:nvSpPr>
        <p:spPr bwMode="auto">
          <a:xfrm>
            <a:off x="1116013" y="368300"/>
            <a:ext cx="6192837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1117600" indent="-1117600"/>
            <a:r>
              <a:rPr lang="en-US" altLang="zh-CN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7.6.3</a:t>
            </a:r>
            <a:r>
              <a:rPr lang="zh-CN" altLang="en-US" sz="36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  弹簧的规定画法</a:t>
            </a:r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>
            <a:off x="684213" y="1952625"/>
            <a:ext cx="38147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１．螺旋弹簧在平行于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轴线的投影面上所</a:t>
            </a: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 得的图形，可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画成</a:t>
            </a:r>
          </a:p>
          <a:p>
            <a:pPr eaLnBrk="1" hangingPunct="1"/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    视图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图</a:t>
            </a:r>
            <a:r>
              <a:rPr lang="en-US" altLang="zh-CN" sz="2800" b="1" i="1">
                <a:ea typeface="楷体_GB2312" pitchFamily="49" charset="-122"/>
              </a:rPr>
              <a:t>a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；</a:t>
            </a:r>
          </a:p>
        </p:txBody>
      </p:sp>
      <p:sp>
        <p:nvSpPr>
          <p:cNvPr id="545797" name="Text Box 5"/>
          <p:cNvSpPr txBox="1">
            <a:spLocks noChangeArrowheads="1"/>
          </p:cNvSpPr>
          <p:nvPr/>
        </p:nvSpPr>
        <p:spPr bwMode="auto">
          <a:xfrm>
            <a:off x="8115300" y="2744788"/>
            <a:ext cx="777875" cy="4349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图</a:t>
            </a:r>
            <a:r>
              <a:rPr lang="zh-CN" altLang="en-US" sz="1800" b="1" i="1">
                <a:ea typeface="楷体_GB2312" pitchFamily="49" charset="-122"/>
              </a:rPr>
              <a:t> </a:t>
            </a:r>
            <a:r>
              <a:rPr lang="en-US" altLang="zh-CN" sz="2000" b="1" i="1">
                <a:ea typeface="楷体_GB2312" pitchFamily="49" charset="-122"/>
              </a:rPr>
              <a:t>a</a:t>
            </a:r>
            <a:endParaRPr lang="en-US" altLang="zh-CN" sz="1800" b="1">
              <a:latin typeface="ItalicT" pitchFamily="2" charset="0"/>
              <a:ea typeface="楷体_GB2312" pitchFamily="49" charset="-122"/>
            </a:endParaRPr>
          </a:p>
        </p:txBody>
      </p:sp>
      <p:sp>
        <p:nvSpPr>
          <p:cNvPr id="545798" name="Text Box 6"/>
          <p:cNvSpPr txBox="1">
            <a:spLocks noChangeArrowheads="1"/>
          </p:cNvSpPr>
          <p:nvPr/>
        </p:nvSpPr>
        <p:spPr bwMode="auto">
          <a:xfrm>
            <a:off x="8101013" y="4887913"/>
            <a:ext cx="795337" cy="434975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50000">
                <a:srgbClr val="FFFFFF"/>
              </a:gs>
              <a:gs pos="100000">
                <a:srgbClr val="FFFFCC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图 </a:t>
            </a:r>
            <a:r>
              <a:rPr lang="en-US" altLang="zh-CN" sz="2000" b="1" i="1">
                <a:ea typeface="楷体_GB2312" pitchFamily="49" charset="-122"/>
              </a:rPr>
              <a:t>b</a:t>
            </a:r>
            <a:endParaRPr lang="en-US" altLang="zh-CN" sz="1800" b="1">
              <a:latin typeface="ItalicT" pitchFamily="2" charset="0"/>
              <a:ea typeface="楷体_GB2312" pitchFamily="49" charset="-122"/>
            </a:endParaRPr>
          </a:p>
        </p:txBody>
      </p:sp>
      <p:grpSp>
        <p:nvGrpSpPr>
          <p:cNvPr id="545799" name="Group 7"/>
          <p:cNvGrpSpPr>
            <a:grpSpLocks/>
          </p:cNvGrpSpPr>
          <p:nvPr/>
        </p:nvGrpSpPr>
        <p:grpSpPr bwMode="auto">
          <a:xfrm>
            <a:off x="4711700" y="1881188"/>
            <a:ext cx="3244850" cy="2105025"/>
            <a:chOff x="2925" y="1026"/>
            <a:chExt cx="2044" cy="1326"/>
          </a:xfrm>
        </p:grpSpPr>
        <p:pic>
          <p:nvPicPr>
            <p:cNvPr id="103438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1026"/>
              <a:ext cx="2044" cy="1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3439" name="Rectangle 9"/>
            <p:cNvSpPr>
              <a:spLocks noChangeArrowheads="1"/>
            </p:cNvSpPr>
            <p:nvPr/>
          </p:nvSpPr>
          <p:spPr bwMode="auto">
            <a:xfrm flipV="1">
              <a:off x="2925" y="1026"/>
              <a:ext cx="2042" cy="131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45802" name="Group 10"/>
          <p:cNvGrpSpPr>
            <a:grpSpLocks/>
          </p:cNvGrpSpPr>
          <p:nvPr/>
        </p:nvGrpSpPr>
        <p:grpSpPr bwMode="auto">
          <a:xfrm>
            <a:off x="4716463" y="4168775"/>
            <a:ext cx="3048000" cy="2105025"/>
            <a:chOff x="2971" y="2523"/>
            <a:chExt cx="1920" cy="1326"/>
          </a:xfrm>
        </p:grpSpPr>
        <p:pic>
          <p:nvPicPr>
            <p:cNvPr id="103436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2523"/>
              <a:ext cx="1920" cy="1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3437" name="Rectangle 12"/>
            <p:cNvSpPr>
              <a:spLocks noChangeArrowheads="1"/>
            </p:cNvSpPr>
            <p:nvPr/>
          </p:nvSpPr>
          <p:spPr bwMode="auto">
            <a:xfrm flipV="1">
              <a:off x="2971" y="2523"/>
              <a:ext cx="1905" cy="131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45805" name="Text Box 13"/>
          <p:cNvSpPr txBox="1">
            <a:spLocks noChangeArrowheads="1"/>
          </p:cNvSpPr>
          <p:nvPr/>
        </p:nvSpPr>
        <p:spPr bwMode="auto">
          <a:xfrm>
            <a:off x="1331913" y="3895725"/>
            <a:ext cx="31686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也可</a:t>
            </a:r>
            <a:r>
              <a:rPr lang="zh-CN" altLang="en-US" sz="28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画成剖视图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图</a:t>
            </a:r>
            <a:r>
              <a:rPr lang="en-US" altLang="zh-CN" sz="2800" b="1" i="1">
                <a:ea typeface="楷体_GB2312" pitchFamily="49" charset="-122"/>
              </a:rPr>
              <a:t>b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545806" name="Text Box 14"/>
          <p:cNvSpPr txBox="1">
            <a:spLocks noChangeArrowheads="1"/>
          </p:cNvSpPr>
          <p:nvPr/>
        </p:nvSpPr>
        <p:spPr bwMode="auto">
          <a:xfrm>
            <a:off x="1258888" y="5121275"/>
            <a:ext cx="31686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其各圈的轮廓线均应画成直线。 </a:t>
            </a:r>
          </a:p>
        </p:txBody>
      </p:sp>
      <p:sp>
        <p:nvSpPr>
          <p:cNvPr id="545807" name="Rectangle 15"/>
          <p:cNvSpPr>
            <a:spLocks noChangeArrowheads="1"/>
          </p:cNvSpPr>
          <p:nvPr/>
        </p:nvSpPr>
        <p:spPr bwMode="auto">
          <a:xfrm>
            <a:off x="611361" y="1268413"/>
            <a:ext cx="51847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Ø"/>
            </a:pPr>
            <a:r>
              <a:rPr lang="zh-CN" altLang="en-US" sz="3200" dirty="0">
                <a:solidFill>
                  <a:schemeClr val="accent2"/>
                </a:solidFill>
                <a:latin typeface="隶书" pitchFamily="49" charset="-122"/>
                <a:ea typeface="隶书" pitchFamily="49" charset="-122"/>
              </a:rPr>
              <a:t>单个弹簧的画法</a:t>
            </a:r>
          </a:p>
        </p:txBody>
      </p:sp>
    </p:spTree>
    <p:extLst>
      <p:ext uri="{BB962C8B-B14F-4D97-AF65-F5344CB8AC3E}">
        <p14:creationId xmlns:p14="http://schemas.microsoft.com/office/powerpoint/2010/main" val="288202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45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45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5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45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5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45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45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4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545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795" grpId="0"/>
      <p:bldP spid="545796" grpId="0" build="p" autoUpdateAnimBg="0"/>
      <p:bldP spid="545797" grpId="0" animBg="1" autoUpdateAnimBg="0"/>
      <p:bldP spid="545798" grpId="0" animBg="1" autoUpdateAnimBg="0"/>
      <p:bldP spid="545805" grpId="0" build="p" autoUpdateAnimBg="0"/>
      <p:bldP spid="545806" grpId="0" build="p" autoUpdateAnimBg="0"/>
      <p:bldP spid="545807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16387</TotalTime>
  <Words>607</Words>
  <Application>Microsoft Office PowerPoint</Application>
  <PresentationFormat>全屏显示(4:3)</PresentationFormat>
  <Paragraphs>94</Paragraphs>
  <Slides>16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默认设计模板</vt:lpstr>
      <vt:lpstr>位图图像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888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CM</dc:creator>
  <cp:lastModifiedBy>Admin</cp:lastModifiedBy>
  <cp:revision>654</cp:revision>
  <dcterms:created xsi:type="dcterms:W3CDTF">2003-08-24T06:37:01Z</dcterms:created>
  <dcterms:modified xsi:type="dcterms:W3CDTF">2018-03-22T05:54:59Z</dcterms:modified>
</cp:coreProperties>
</file>