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activeX/activeX6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activeX/activeX5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1301" r:id="rId3"/>
    <p:sldId id="1305" r:id="rId4"/>
    <p:sldId id="1306" r:id="rId5"/>
    <p:sldId id="1309" r:id="rId6"/>
    <p:sldId id="1310" r:id="rId7"/>
    <p:sldId id="1311" r:id="rId8"/>
    <p:sldId id="1312" r:id="rId9"/>
    <p:sldId id="1323" r:id="rId10"/>
    <p:sldId id="1321" r:id="rId11"/>
    <p:sldId id="1322" r:id="rId12"/>
    <p:sldId id="1324" r:id="rId13"/>
    <p:sldId id="1325" r:id="rId14"/>
    <p:sldId id="1326" r:id="rId15"/>
    <p:sldId id="1327" r:id="rId16"/>
    <p:sldId id="1328" r:id="rId17"/>
    <p:sldId id="1329" r:id="rId18"/>
    <p:sldId id="1330" r:id="rId19"/>
    <p:sldId id="1008" r:id="rId20"/>
    <p:sldId id="1331" r:id="rId21"/>
    <p:sldId id="1332" r:id="rId22"/>
    <p:sldId id="268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  <a:srgbClr val="FF9999"/>
    <a:srgbClr val="00CCFF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5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5E73AA33-A188-4326-AA18-4E3DA258EE73}" type="datetimeFigureOut">
              <a:rPr lang="zh-CN" altLang="en-US"/>
              <a:pPr>
                <a:defRPr/>
              </a:pPr>
              <a:t>2017-4-16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62B2CDBC-60C4-4870-AE2A-5D1BD09A02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8101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3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eaLnBrk="1" hangingPunct="1"/>
            <a:fld id="{5EB26995-EE0D-4C73-B764-7B49A5314D72}" type="slidenum">
              <a:rPr lang="zh-CN" altLang="en-US" sz="1200" smtClean="0"/>
              <a:pPr eaLnBrk="1" hangingPunct="1"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85240" y="5254139"/>
            <a:ext cx="3325813" cy="5094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</a:t>
            </a:r>
            <a:r>
              <a:rPr lang="zh-CN" altLang="en-US" sz="28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自动化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行楷"/>
              <a:ea typeface="华文行楷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xmlns="" val="350946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186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xmlns="" val="324549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F12FAA69-4403-4906-B0E6-6B0112D13BF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403686461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10A41D6F-436B-4F66-8946-536428E915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8006288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-11573" y="0"/>
            <a:ext cx="55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  <a:cs typeface="+mn-cs"/>
              </a:rPr>
              <a:t> 　机械制图</a:t>
            </a:r>
            <a:r>
              <a:rPr lang="zh-CN" altLang="en-US" dirty="0" smtClean="0">
                <a:ea typeface="宋体" charset="-122"/>
                <a:cs typeface="+mn-cs"/>
              </a:rPr>
              <a:t>  　    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  <a:cs typeface="+mn-cs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  <a:cs typeface="+mn-cs"/>
              </a:rPr>
              <a:t>8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  <a:cs typeface="+mn-cs"/>
              </a:rPr>
              <a:t>章　零件图</a:t>
            </a:r>
            <a:r>
              <a:rPr lang="zh-CN" altLang="en-US" dirty="0" smtClean="0">
                <a:ea typeface="宋体" charset="-122"/>
                <a:cs typeface="+mn-cs"/>
              </a:rPr>
              <a:t>            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  <a:cs typeface="+mn-cs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  <a:cs typeface="+mn-cs"/>
              </a:rPr>
              <a:t> </a:t>
            </a:r>
          </a:p>
        </p:txBody>
      </p:sp>
      <p:sp>
        <p:nvSpPr>
          <p:cNvPr id="18435" name="Rectangle 21"/>
          <p:cNvSpPr>
            <a:spLocks noChangeArrowheads="1"/>
          </p:cNvSpPr>
          <p:nvPr userDrawn="1"/>
        </p:nvSpPr>
        <p:spPr bwMode="auto">
          <a:xfrm>
            <a:off x="0" y="0"/>
            <a:ext cx="457201" cy="6872288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24579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algn="ctr"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2016224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  <a:cs typeface="+mn-cs"/>
              </a:rPr>
              <a:t>第</a:t>
            </a:r>
            <a:r>
              <a:rPr lang="en-US" altLang="zh-CN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  <a:cs typeface="+mn-cs"/>
              </a:rPr>
              <a:t>8</a:t>
            </a: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  <a:cs typeface="+mn-cs"/>
              </a:rPr>
              <a:t>章</a:t>
            </a:r>
            <a:endParaRPr lang="zh-CN" altLang="en-US" sz="4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隶书"/>
              <a:ea typeface="隶书"/>
              <a:cs typeface="+mn-cs"/>
            </a:endParaRPr>
          </a:p>
        </p:txBody>
      </p:sp>
      <p:sp>
        <p:nvSpPr>
          <p:cNvPr id="24581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3635375" y="668338"/>
            <a:ext cx="4321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零件图</a:t>
            </a:r>
            <a:endParaRPr lang="zh-CN" altLang="en-US" sz="48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隶书"/>
              <a:ea typeface="隶书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合理标注尺寸应注意的问题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55576" y="1052736"/>
            <a:ext cx="8136904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符合</a:t>
            </a:r>
            <a:r>
              <a:rPr lang="zh-CN" altLang="en-US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加工顺序和便于测量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71599" y="1519982"/>
            <a:ext cx="768103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    </a:t>
            </a:r>
            <a:r>
              <a:rPr lang="zh-CN" altLang="en-US" dirty="0" smtClean="0">
                <a:cs typeface="华文楷体" pitchFamily="2" charset="-122"/>
              </a:rPr>
              <a:t>零件</a:t>
            </a:r>
            <a:r>
              <a:rPr lang="zh-CN" altLang="en-US" dirty="0">
                <a:cs typeface="华文楷体" pitchFamily="2" charset="-122"/>
              </a:rPr>
              <a:t>加工时都有一定的</a:t>
            </a:r>
            <a:r>
              <a:rPr lang="zh-CN" altLang="en-US" dirty="0" smtClean="0">
                <a:cs typeface="华文楷体" pitchFamily="2" charset="-122"/>
              </a:rPr>
              <a:t>顺序</a:t>
            </a:r>
            <a:r>
              <a:rPr lang="en-US" altLang="zh-CN" dirty="0" smtClean="0">
                <a:cs typeface="华文楷体" pitchFamily="2" charset="-122"/>
              </a:rPr>
              <a:t>,</a:t>
            </a:r>
            <a:r>
              <a:rPr lang="zh-CN" altLang="en-US" dirty="0" smtClean="0">
                <a:cs typeface="华文楷体" pitchFamily="2" charset="-122"/>
              </a:rPr>
              <a:t>尺寸</a:t>
            </a:r>
            <a:r>
              <a:rPr lang="zh-CN" altLang="en-US" dirty="0">
                <a:cs typeface="华文楷体" pitchFamily="2" charset="-122"/>
              </a:rPr>
              <a:t>标注应尽量与加工顺序</a:t>
            </a:r>
            <a:r>
              <a:rPr lang="zh-CN" altLang="en-US" dirty="0" smtClean="0">
                <a:cs typeface="华文楷体" pitchFamily="2" charset="-122"/>
              </a:rPr>
              <a:t>一致</a:t>
            </a:r>
            <a:r>
              <a:rPr lang="en-US" altLang="zh-CN" dirty="0" smtClean="0">
                <a:cs typeface="华文楷体" pitchFamily="2" charset="-122"/>
              </a:rPr>
              <a:t>,</a:t>
            </a:r>
            <a:r>
              <a:rPr lang="zh-CN" altLang="en-US" dirty="0" smtClean="0">
                <a:cs typeface="华文楷体" pitchFamily="2" charset="-122"/>
              </a:rPr>
              <a:t>这样</a:t>
            </a:r>
            <a:r>
              <a:rPr lang="zh-CN" altLang="en-US" dirty="0">
                <a:cs typeface="华文楷体" pitchFamily="2" charset="-122"/>
              </a:rPr>
              <a:t>便于加工时看</a:t>
            </a:r>
            <a:r>
              <a:rPr lang="zh-CN" altLang="en-US" dirty="0" smtClean="0">
                <a:cs typeface="华文楷体" pitchFamily="2" charset="-122"/>
              </a:rPr>
              <a:t>图、测量。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27584" y="2564903"/>
            <a:ext cx="7767410" cy="3744417"/>
            <a:chOff x="827584" y="2564903"/>
            <a:chExt cx="7767410" cy="3744417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 flipV="1">
              <a:off x="827584" y="2564903"/>
              <a:ext cx="7767410" cy="37444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002877" y="3481221"/>
              <a:ext cx="2354063" cy="1676661"/>
              <a:chOff x="0" y="0"/>
              <a:chExt cx="1887" cy="1344"/>
            </a:xfrm>
          </p:grpSpPr>
          <p:sp>
            <p:nvSpPr>
              <p:cNvPr id="21" name="Line 5"/>
              <p:cNvSpPr>
                <a:spLocks noChangeAspect="1" noChangeShapeType="1"/>
              </p:cNvSpPr>
              <p:nvPr/>
            </p:nvSpPr>
            <p:spPr bwMode="auto">
              <a:xfrm>
                <a:off x="266" y="156"/>
                <a:ext cx="2" cy="3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Line 6"/>
              <p:cNvSpPr>
                <a:spLocks noChangeAspect="1" noChangeShapeType="1"/>
              </p:cNvSpPr>
              <p:nvPr/>
            </p:nvSpPr>
            <p:spPr bwMode="auto">
              <a:xfrm>
                <a:off x="653" y="156"/>
                <a:ext cx="1" cy="3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Line 7"/>
              <p:cNvSpPr>
                <a:spLocks noChangeAspect="1" noChangeShapeType="1"/>
              </p:cNvSpPr>
              <p:nvPr/>
            </p:nvSpPr>
            <p:spPr bwMode="auto">
              <a:xfrm>
                <a:off x="1093" y="182"/>
                <a:ext cx="2" cy="33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8"/>
              <p:cNvSpPr>
                <a:spLocks noChangeAspect="1" noChangeShapeType="1"/>
              </p:cNvSpPr>
              <p:nvPr/>
            </p:nvSpPr>
            <p:spPr bwMode="auto">
              <a:xfrm>
                <a:off x="1147" y="210"/>
                <a:ext cx="2" cy="2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Line 9"/>
              <p:cNvSpPr>
                <a:spLocks noChangeAspect="1" noChangeShapeType="1"/>
              </p:cNvSpPr>
              <p:nvPr/>
            </p:nvSpPr>
            <p:spPr bwMode="auto">
              <a:xfrm>
                <a:off x="1642" y="238"/>
                <a:ext cx="2" cy="22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10"/>
              <p:cNvSpPr>
                <a:spLocks noChangeAspect="1" noChangeShapeType="1"/>
              </p:cNvSpPr>
              <p:nvPr/>
            </p:nvSpPr>
            <p:spPr bwMode="auto">
              <a:xfrm>
                <a:off x="1616" y="210"/>
                <a:ext cx="26" cy="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11"/>
              <p:cNvSpPr>
                <a:spLocks noChangeAspect="1" noChangeShapeType="1"/>
              </p:cNvSpPr>
              <p:nvPr/>
            </p:nvSpPr>
            <p:spPr bwMode="auto">
              <a:xfrm>
                <a:off x="266" y="156"/>
                <a:ext cx="38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12"/>
              <p:cNvSpPr>
                <a:spLocks noChangeAspect="1" noChangeShapeType="1"/>
              </p:cNvSpPr>
              <p:nvPr/>
            </p:nvSpPr>
            <p:spPr bwMode="auto">
              <a:xfrm>
                <a:off x="266" y="542"/>
                <a:ext cx="38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Line 13"/>
              <p:cNvSpPr>
                <a:spLocks noChangeAspect="1" noChangeShapeType="1"/>
              </p:cNvSpPr>
              <p:nvPr/>
            </p:nvSpPr>
            <p:spPr bwMode="auto">
              <a:xfrm>
                <a:off x="653" y="182"/>
                <a:ext cx="44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14"/>
              <p:cNvSpPr>
                <a:spLocks noChangeAspect="1" noChangeShapeType="1"/>
              </p:cNvSpPr>
              <p:nvPr/>
            </p:nvSpPr>
            <p:spPr bwMode="auto">
              <a:xfrm>
                <a:off x="653" y="514"/>
                <a:ext cx="44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15"/>
              <p:cNvSpPr>
                <a:spLocks noChangeAspect="1" noChangeShapeType="1"/>
              </p:cNvSpPr>
              <p:nvPr/>
            </p:nvSpPr>
            <p:spPr bwMode="auto">
              <a:xfrm>
                <a:off x="1093" y="238"/>
                <a:ext cx="54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16"/>
              <p:cNvSpPr>
                <a:spLocks noChangeAspect="1" noChangeShapeType="1"/>
              </p:cNvSpPr>
              <p:nvPr/>
            </p:nvSpPr>
            <p:spPr bwMode="auto">
              <a:xfrm>
                <a:off x="1093" y="459"/>
                <a:ext cx="54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Line 17"/>
              <p:cNvSpPr>
                <a:spLocks noChangeAspect="1" noChangeShapeType="1"/>
              </p:cNvSpPr>
              <p:nvPr/>
            </p:nvSpPr>
            <p:spPr bwMode="auto">
              <a:xfrm>
                <a:off x="1147" y="210"/>
                <a:ext cx="469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18"/>
              <p:cNvSpPr>
                <a:spLocks noChangeAspect="1" noChangeShapeType="1"/>
              </p:cNvSpPr>
              <p:nvPr/>
            </p:nvSpPr>
            <p:spPr bwMode="auto">
              <a:xfrm>
                <a:off x="1147" y="486"/>
                <a:ext cx="469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1616" y="459"/>
                <a:ext cx="26" cy="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20"/>
              <p:cNvSpPr>
                <a:spLocks noChangeAspect="1" noChangeShapeType="1"/>
              </p:cNvSpPr>
              <p:nvPr/>
            </p:nvSpPr>
            <p:spPr bwMode="auto">
              <a:xfrm>
                <a:off x="1616" y="210"/>
                <a:ext cx="2" cy="2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21"/>
              <p:cNvSpPr>
                <a:spLocks noChangeAspect="1" noChangeShapeType="1"/>
              </p:cNvSpPr>
              <p:nvPr/>
            </p:nvSpPr>
            <p:spPr bwMode="auto">
              <a:xfrm>
                <a:off x="204" y="349"/>
                <a:ext cx="288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22"/>
              <p:cNvSpPr>
                <a:spLocks noChangeAspect="1" noChangeShapeType="1"/>
              </p:cNvSpPr>
              <p:nvPr/>
            </p:nvSpPr>
            <p:spPr bwMode="auto">
              <a:xfrm>
                <a:off x="535" y="349"/>
                <a:ext cx="44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23"/>
              <p:cNvSpPr>
                <a:spLocks noChangeAspect="1" noChangeShapeType="1"/>
              </p:cNvSpPr>
              <p:nvPr/>
            </p:nvSpPr>
            <p:spPr bwMode="auto">
              <a:xfrm>
                <a:off x="623" y="349"/>
                <a:ext cx="26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Line 24"/>
              <p:cNvSpPr>
                <a:spLocks noChangeAspect="1" noChangeShapeType="1"/>
              </p:cNvSpPr>
              <p:nvPr/>
            </p:nvSpPr>
            <p:spPr bwMode="auto">
              <a:xfrm>
                <a:off x="928" y="349"/>
                <a:ext cx="44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Line 25"/>
              <p:cNvSpPr>
                <a:spLocks noChangeAspect="1" noChangeShapeType="1"/>
              </p:cNvSpPr>
              <p:nvPr/>
            </p:nvSpPr>
            <p:spPr bwMode="auto">
              <a:xfrm>
                <a:off x="1016" y="349"/>
                <a:ext cx="26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Line 26"/>
              <p:cNvSpPr>
                <a:spLocks noChangeAspect="1" noChangeShapeType="1"/>
              </p:cNvSpPr>
              <p:nvPr/>
            </p:nvSpPr>
            <p:spPr bwMode="auto">
              <a:xfrm>
                <a:off x="1322" y="349"/>
                <a:ext cx="4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Line 27"/>
              <p:cNvSpPr>
                <a:spLocks noChangeAspect="1" noChangeShapeType="1"/>
              </p:cNvSpPr>
              <p:nvPr/>
            </p:nvSpPr>
            <p:spPr bwMode="auto">
              <a:xfrm>
                <a:off x="1409" y="349"/>
                <a:ext cx="288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1151" y="238"/>
                <a:ext cx="495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151" y="459"/>
                <a:ext cx="495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48" y="156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48" y="542"/>
                <a:ext cx="22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32"/>
              <p:cNvSpPr>
                <a:spLocks noChangeAspect="1" noChangeShapeType="1"/>
              </p:cNvSpPr>
              <p:nvPr/>
            </p:nvSpPr>
            <p:spPr bwMode="auto">
              <a:xfrm>
                <a:off x="83" y="238"/>
                <a:ext cx="1" cy="2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未知"/>
              <p:cNvSpPr>
                <a:spLocks noChangeAspect="1"/>
              </p:cNvSpPr>
              <p:nvPr/>
            </p:nvSpPr>
            <p:spPr bwMode="auto">
              <a:xfrm>
                <a:off x="69" y="156"/>
                <a:ext cx="28" cy="82"/>
              </a:xfrm>
              <a:custGeom>
                <a:avLst/>
                <a:gdLst>
                  <a:gd name="T0" fmla="*/ 0 w 95"/>
                  <a:gd name="T1" fmla="*/ 2 h 282"/>
                  <a:gd name="T2" fmla="*/ 1 w 95"/>
                  <a:gd name="T3" fmla="*/ 2 h 282"/>
                  <a:gd name="T4" fmla="*/ 0 w 95"/>
                  <a:gd name="T5" fmla="*/ 0 h 282"/>
                  <a:gd name="T6" fmla="*/ 0 w 95"/>
                  <a:gd name="T7" fmla="*/ 2 h 2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282"/>
                  <a:gd name="T14" fmla="*/ 95 w 95"/>
                  <a:gd name="T15" fmla="*/ 282 h 2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282">
                    <a:moveTo>
                      <a:pt x="0" y="282"/>
                    </a:moveTo>
                    <a:lnTo>
                      <a:pt x="95" y="282"/>
                    </a:lnTo>
                    <a:lnTo>
                      <a:pt x="48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未知"/>
              <p:cNvSpPr>
                <a:spLocks noChangeAspect="1"/>
              </p:cNvSpPr>
              <p:nvPr/>
            </p:nvSpPr>
            <p:spPr bwMode="auto">
              <a:xfrm>
                <a:off x="69" y="459"/>
                <a:ext cx="28" cy="83"/>
              </a:xfrm>
              <a:custGeom>
                <a:avLst/>
                <a:gdLst>
                  <a:gd name="T0" fmla="*/ 0 w 95"/>
                  <a:gd name="T1" fmla="*/ 0 h 283"/>
                  <a:gd name="T2" fmla="*/ 1 w 95"/>
                  <a:gd name="T3" fmla="*/ 0 h 283"/>
                  <a:gd name="T4" fmla="*/ 0 w 95"/>
                  <a:gd name="T5" fmla="*/ 2 h 283"/>
                  <a:gd name="T6" fmla="*/ 0 w 95"/>
                  <a:gd name="T7" fmla="*/ 0 h 2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283"/>
                  <a:gd name="T14" fmla="*/ 95 w 95"/>
                  <a:gd name="T15" fmla="*/ 283 h 2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283">
                    <a:moveTo>
                      <a:pt x="0" y="0"/>
                    </a:moveTo>
                    <a:lnTo>
                      <a:pt x="95" y="0"/>
                    </a:lnTo>
                    <a:lnTo>
                      <a:pt x="48" y="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35"/>
              <p:cNvSpPr>
                <a:spLocks noChangeAspect="1" noChangeShapeType="1"/>
              </p:cNvSpPr>
              <p:nvPr/>
            </p:nvSpPr>
            <p:spPr bwMode="auto">
              <a:xfrm>
                <a:off x="0" y="372"/>
                <a:ext cx="62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未知"/>
              <p:cNvSpPr>
                <a:spLocks noChangeAspect="1"/>
              </p:cNvSpPr>
              <p:nvPr/>
            </p:nvSpPr>
            <p:spPr bwMode="auto">
              <a:xfrm>
                <a:off x="11" y="368"/>
                <a:ext cx="40" cy="44"/>
              </a:xfrm>
              <a:custGeom>
                <a:avLst/>
                <a:gdLst>
                  <a:gd name="T0" fmla="*/ 1 w 141"/>
                  <a:gd name="T1" fmla="*/ 1 h 147"/>
                  <a:gd name="T2" fmla="*/ 1 w 141"/>
                  <a:gd name="T3" fmla="*/ 1 h 147"/>
                  <a:gd name="T4" fmla="*/ 1 w 141"/>
                  <a:gd name="T5" fmla="*/ 0 h 147"/>
                  <a:gd name="T6" fmla="*/ 1 w 141"/>
                  <a:gd name="T7" fmla="*/ 0 h 147"/>
                  <a:gd name="T8" fmla="*/ 1 w 141"/>
                  <a:gd name="T9" fmla="*/ 0 h 147"/>
                  <a:gd name="T10" fmla="*/ 1 w 141"/>
                  <a:gd name="T11" fmla="*/ 0 h 147"/>
                  <a:gd name="T12" fmla="*/ 0 w 141"/>
                  <a:gd name="T13" fmla="*/ 0 h 147"/>
                  <a:gd name="T14" fmla="*/ 0 w 141"/>
                  <a:gd name="T15" fmla="*/ 0 h 147"/>
                  <a:gd name="T16" fmla="*/ 0 w 141"/>
                  <a:gd name="T17" fmla="*/ 0 h 147"/>
                  <a:gd name="T18" fmla="*/ 0 w 141"/>
                  <a:gd name="T19" fmla="*/ 0 h 147"/>
                  <a:gd name="T20" fmla="*/ 0 w 141"/>
                  <a:gd name="T21" fmla="*/ 0 h 147"/>
                  <a:gd name="T22" fmla="*/ 0 w 141"/>
                  <a:gd name="T23" fmla="*/ 1 h 147"/>
                  <a:gd name="T24" fmla="*/ 0 w 141"/>
                  <a:gd name="T25" fmla="*/ 1 h 147"/>
                  <a:gd name="T26" fmla="*/ 0 w 141"/>
                  <a:gd name="T27" fmla="*/ 1 h 147"/>
                  <a:gd name="T28" fmla="*/ 0 w 141"/>
                  <a:gd name="T29" fmla="*/ 1 h 147"/>
                  <a:gd name="T30" fmla="*/ 1 w 141"/>
                  <a:gd name="T31" fmla="*/ 1 h 147"/>
                  <a:gd name="T32" fmla="*/ 1 w 141"/>
                  <a:gd name="T33" fmla="*/ 1 h 147"/>
                  <a:gd name="T34" fmla="*/ 1 w 141"/>
                  <a:gd name="T35" fmla="*/ 1 h 147"/>
                  <a:gd name="T36" fmla="*/ 1 w 141"/>
                  <a:gd name="T37" fmla="*/ 1 h 147"/>
                  <a:gd name="T38" fmla="*/ 1 w 141"/>
                  <a:gd name="T39" fmla="*/ 1 h 1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1"/>
                  <a:gd name="T61" fmla="*/ 0 h 147"/>
                  <a:gd name="T62" fmla="*/ 141 w 141"/>
                  <a:gd name="T63" fmla="*/ 147 h 1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1" h="147">
                    <a:moveTo>
                      <a:pt x="141" y="95"/>
                    </a:moveTo>
                    <a:lnTo>
                      <a:pt x="141" y="83"/>
                    </a:lnTo>
                    <a:lnTo>
                      <a:pt x="136" y="59"/>
                    </a:lnTo>
                    <a:lnTo>
                      <a:pt x="118" y="36"/>
                    </a:lnTo>
                    <a:lnTo>
                      <a:pt x="94" y="12"/>
                    </a:lnTo>
                    <a:lnTo>
                      <a:pt x="71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0" y="53"/>
                    </a:lnTo>
                    <a:lnTo>
                      <a:pt x="7" y="88"/>
                    </a:lnTo>
                    <a:lnTo>
                      <a:pt x="18" y="106"/>
                    </a:lnTo>
                    <a:lnTo>
                      <a:pt x="35" y="124"/>
                    </a:lnTo>
                    <a:lnTo>
                      <a:pt x="59" y="142"/>
                    </a:lnTo>
                    <a:lnTo>
                      <a:pt x="83" y="147"/>
                    </a:lnTo>
                    <a:lnTo>
                      <a:pt x="113" y="142"/>
                    </a:lnTo>
                    <a:lnTo>
                      <a:pt x="130" y="130"/>
                    </a:lnTo>
                    <a:lnTo>
                      <a:pt x="141" y="106"/>
                    </a:lnTo>
                    <a:lnTo>
                      <a:pt x="141" y="95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未知"/>
              <p:cNvSpPr>
                <a:spLocks noChangeAspect="1"/>
              </p:cNvSpPr>
              <p:nvPr/>
            </p:nvSpPr>
            <p:spPr bwMode="auto">
              <a:xfrm>
                <a:off x="0" y="326"/>
                <a:ext cx="62" cy="18"/>
              </a:xfrm>
              <a:custGeom>
                <a:avLst/>
                <a:gdLst>
                  <a:gd name="T0" fmla="*/ 1 w 212"/>
                  <a:gd name="T1" fmla="*/ 1 h 59"/>
                  <a:gd name="T2" fmla="*/ 0 w 212"/>
                  <a:gd name="T3" fmla="*/ 0 h 59"/>
                  <a:gd name="T4" fmla="*/ 0 w 212"/>
                  <a:gd name="T5" fmla="*/ 1 h 59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59"/>
                  <a:gd name="T11" fmla="*/ 212 w 21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59">
                    <a:moveTo>
                      <a:pt x="212" y="59"/>
                    </a:moveTo>
                    <a:lnTo>
                      <a:pt x="0" y="0"/>
                    </a:lnTo>
                    <a:lnTo>
                      <a:pt x="47" y="5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未知"/>
              <p:cNvSpPr>
                <a:spLocks noChangeAspect="1"/>
              </p:cNvSpPr>
              <p:nvPr/>
            </p:nvSpPr>
            <p:spPr bwMode="auto">
              <a:xfrm>
                <a:off x="0" y="284"/>
                <a:ext cx="48" cy="35"/>
              </a:xfrm>
              <a:custGeom>
                <a:avLst/>
                <a:gdLst>
                  <a:gd name="T0" fmla="*/ 0 w 165"/>
                  <a:gd name="T1" fmla="*/ 0 h 118"/>
                  <a:gd name="T2" fmla="*/ 1 w 165"/>
                  <a:gd name="T3" fmla="*/ 1 h 118"/>
                  <a:gd name="T4" fmla="*/ 1 w 165"/>
                  <a:gd name="T5" fmla="*/ 0 h 118"/>
                  <a:gd name="T6" fmla="*/ 0 60000 65536"/>
                  <a:gd name="T7" fmla="*/ 0 60000 65536"/>
                  <a:gd name="T8" fmla="*/ 0 60000 65536"/>
                  <a:gd name="T9" fmla="*/ 0 w 165"/>
                  <a:gd name="T10" fmla="*/ 0 h 118"/>
                  <a:gd name="T11" fmla="*/ 165 w 165"/>
                  <a:gd name="T12" fmla="*/ 118 h 1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" h="118">
                    <a:moveTo>
                      <a:pt x="0" y="29"/>
                    </a:moveTo>
                    <a:lnTo>
                      <a:pt x="165" y="118"/>
                    </a:lnTo>
                    <a:lnTo>
                      <a:pt x="16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Line 39"/>
              <p:cNvSpPr>
                <a:spLocks noChangeAspect="1" noChangeShapeType="1"/>
              </p:cNvSpPr>
              <p:nvPr/>
            </p:nvSpPr>
            <p:spPr bwMode="auto">
              <a:xfrm>
                <a:off x="34" y="291"/>
                <a:ext cx="2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886" y="182"/>
                <a:ext cx="21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886" y="514"/>
                <a:ext cx="2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Line 42"/>
              <p:cNvSpPr>
                <a:spLocks noChangeAspect="1" noChangeShapeType="1"/>
              </p:cNvSpPr>
              <p:nvPr/>
            </p:nvSpPr>
            <p:spPr bwMode="auto">
              <a:xfrm>
                <a:off x="921" y="266"/>
                <a:ext cx="2" cy="1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未知"/>
              <p:cNvSpPr>
                <a:spLocks noChangeAspect="1"/>
              </p:cNvSpPr>
              <p:nvPr/>
            </p:nvSpPr>
            <p:spPr bwMode="auto">
              <a:xfrm>
                <a:off x="907" y="182"/>
                <a:ext cx="29" cy="84"/>
              </a:xfrm>
              <a:custGeom>
                <a:avLst/>
                <a:gdLst>
                  <a:gd name="T0" fmla="*/ 0 w 94"/>
                  <a:gd name="T1" fmla="*/ 2 h 282"/>
                  <a:gd name="T2" fmla="*/ 1 w 94"/>
                  <a:gd name="T3" fmla="*/ 2 h 282"/>
                  <a:gd name="T4" fmla="*/ 0 w 94"/>
                  <a:gd name="T5" fmla="*/ 0 h 282"/>
                  <a:gd name="T6" fmla="*/ 0 w 94"/>
                  <a:gd name="T7" fmla="*/ 2 h 2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282"/>
                  <a:gd name="T14" fmla="*/ 94 w 94"/>
                  <a:gd name="T15" fmla="*/ 282 h 2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282">
                    <a:moveTo>
                      <a:pt x="0" y="282"/>
                    </a:moveTo>
                    <a:lnTo>
                      <a:pt x="94" y="282"/>
                    </a:lnTo>
                    <a:lnTo>
                      <a:pt x="47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未知"/>
              <p:cNvSpPr>
                <a:spLocks noChangeAspect="1"/>
              </p:cNvSpPr>
              <p:nvPr/>
            </p:nvSpPr>
            <p:spPr bwMode="auto">
              <a:xfrm>
                <a:off x="907" y="431"/>
                <a:ext cx="29" cy="83"/>
              </a:xfrm>
              <a:custGeom>
                <a:avLst/>
                <a:gdLst>
                  <a:gd name="T0" fmla="*/ 0 w 94"/>
                  <a:gd name="T1" fmla="*/ 0 h 283"/>
                  <a:gd name="T2" fmla="*/ 1 w 94"/>
                  <a:gd name="T3" fmla="*/ 0 h 283"/>
                  <a:gd name="T4" fmla="*/ 0 w 94"/>
                  <a:gd name="T5" fmla="*/ 2 h 283"/>
                  <a:gd name="T6" fmla="*/ 0 w 94"/>
                  <a:gd name="T7" fmla="*/ 0 h 2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283"/>
                  <a:gd name="T14" fmla="*/ 94 w 94"/>
                  <a:gd name="T15" fmla="*/ 283 h 2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283">
                    <a:moveTo>
                      <a:pt x="0" y="0"/>
                    </a:moveTo>
                    <a:lnTo>
                      <a:pt x="94" y="0"/>
                    </a:lnTo>
                    <a:lnTo>
                      <a:pt x="47" y="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Line 45"/>
              <p:cNvSpPr>
                <a:spLocks noChangeAspect="1" noChangeShapeType="1"/>
              </p:cNvSpPr>
              <p:nvPr/>
            </p:nvSpPr>
            <p:spPr bwMode="auto">
              <a:xfrm>
                <a:off x="839" y="375"/>
                <a:ext cx="6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未知"/>
              <p:cNvSpPr>
                <a:spLocks noChangeAspect="1"/>
              </p:cNvSpPr>
              <p:nvPr/>
            </p:nvSpPr>
            <p:spPr bwMode="auto">
              <a:xfrm>
                <a:off x="850" y="372"/>
                <a:ext cx="40" cy="42"/>
              </a:xfrm>
              <a:custGeom>
                <a:avLst/>
                <a:gdLst>
                  <a:gd name="T0" fmla="*/ 1 w 142"/>
                  <a:gd name="T1" fmla="*/ 1 h 148"/>
                  <a:gd name="T2" fmla="*/ 1 w 142"/>
                  <a:gd name="T3" fmla="*/ 1 h 148"/>
                  <a:gd name="T4" fmla="*/ 1 w 142"/>
                  <a:gd name="T5" fmla="*/ 0 h 148"/>
                  <a:gd name="T6" fmla="*/ 1 w 142"/>
                  <a:gd name="T7" fmla="*/ 0 h 148"/>
                  <a:gd name="T8" fmla="*/ 1 w 142"/>
                  <a:gd name="T9" fmla="*/ 0 h 148"/>
                  <a:gd name="T10" fmla="*/ 1 w 142"/>
                  <a:gd name="T11" fmla="*/ 0 h 148"/>
                  <a:gd name="T12" fmla="*/ 0 w 142"/>
                  <a:gd name="T13" fmla="*/ 0 h 148"/>
                  <a:gd name="T14" fmla="*/ 0 w 142"/>
                  <a:gd name="T15" fmla="*/ 0 h 148"/>
                  <a:gd name="T16" fmla="*/ 0 w 142"/>
                  <a:gd name="T17" fmla="*/ 0 h 148"/>
                  <a:gd name="T18" fmla="*/ 0 w 142"/>
                  <a:gd name="T19" fmla="*/ 0 h 148"/>
                  <a:gd name="T20" fmla="*/ 0 w 142"/>
                  <a:gd name="T21" fmla="*/ 0 h 148"/>
                  <a:gd name="T22" fmla="*/ 0 w 142"/>
                  <a:gd name="T23" fmla="*/ 1 h 148"/>
                  <a:gd name="T24" fmla="*/ 0 w 142"/>
                  <a:gd name="T25" fmla="*/ 1 h 148"/>
                  <a:gd name="T26" fmla="*/ 0 w 142"/>
                  <a:gd name="T27" fmla="*/ 1 h 148"/>
                  <a:gd name="T28" fmla="*/ 0 w 142"/>
                  <a:gd name="T29" fmla="*/ 1 h 148"/>
                  <a:gd name="T30" fmla="*/ 1 w 142"/>
                  <a:gd name="T31" fmla="*/ 1 h 148"/>
                  <a:gd name="T32" fmla="*/ 1 w 142"/>
                  <a:gd name="T33" fmla="*/ 1 h 148"/>
                  <a:gd name="T34" fmla="*/ 1 w 142"/>
                  <a:gd name="T35" fmla="*/ 1 h 148"/>
                  <a:gd name="T36" fmla="*/ 1 w 142"/>
                  <a:gd name="T37" fmla="*/ 1 h 148"/>
                  <a:gd name="T38" fmla="*/ 1 w 142"/>
                  <a:gd name="T39" fmla="*/ 1 h 1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2"/>
                  <a:gd name="T61" fmla="*/ 0 h 148"/>
                  <a:gd name="T62" fmla="*/ 142 w 142"/>
                  <a:gd name="T63" fmla="*/ 148 h 14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2" h="148">
                    <a:moveTo>
                      <a:pt x="142" y="94"/>
                    </a:moveTo>
                    <a:lnTo>
                      <a:pt x="142" y="82"/>
                    </a:lnTo>
                    <a:lnTo>
                      <a:pt x="136" y="59"/>
                    </a:lnTo>
                    <a:lnTo>
                      <a:pt x="118" y="35"/>
                    </a:lnTo>
                    <a:lnTo>
                      <a:pt x="95" y="12"/>
                    </a:lnTo>
                    <a:lnTo>
                      <a:pt x="71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7" y="89"/>
                    </a:lnTo>
                    <a:lnTo>
                      <a:pt x="19" y="106"/>
                    </a:lnTo>
                    <a:lnTo>
                      <a:pt x="36" y="124"/>
                    </a:lnTo>
                    <a:lnTo>
                      <a:pt x="59" y="141"/>
                    </a:lnTo>
                    <a:lnTo>
                      <a:pt x="83" y="148"/>
                    </a:lnTo>
                    <a:lnTo>
                      <a:pt x="113" y="141"/>
                    </a:lnTo>
                    <a:lnTo>
                      <a:pt x="130" y="129"/>
                    </a:lnTo>
                    <a:lnTo>
                      <a:pt x="142" y="106"/>
                    </a:lnTo>
                    <a:lnTo>
                      <a:pt x="142" y="94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未知"/>
              <p:cNvSpPr>
                <a:spLocks noChangeAspect="1"/>
              </p:cNvSpPr>
              <p:nvPr/>
            </p:nvSpPr>
            <p:spPr bwMode="auto">
              <a:xfrm>
                <a:off x="839" y="328"/>
                <a:ext cx="61" cy="17"/>
              </a:xfrm>
              <a:custGeom>
                <a:avLst/>
                <a:gdLst>
                  <a:gd name="T0" fmla="*/ 1 w 212"/>
                  <a:gd name="T1" fmla="*/ 0 h 59"/>
                  <a:gd name="T2" fmla="*/ 0 w 212"/>
                  <a:gd name="T3" fmla="*/ 0 h 59"/>
                  <a:gd name="T4" fmla="*/ 0 w 212"/>
                  <a:gd name="T5" fmla="*/ 0 h 59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59"/>
                  <a:gd name="T11" fmla="*/ 212 w 21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59">
                    <a:moveTo>
                      <a:pt x="212" y="59"/>
                    </a:moveTo>
                    <a:lnTo>
                      <a:pt x="0" y="0"/>
                    </a:lnTo>
                    <a:lnTo>
                      <a:pt x="47" y="5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未知"/>
              <p:cNvSpPr>
                <a:spLocks noChangeAspect="1"/>
              </p:cNvSpPr>
              <p:nvPr/>
            </p:nvSpPr>
            <p:spPr bwMode="auto">
              <a:xfrm>
                <a:off x="839" y="282"/>
                <a:ext cx="61" cy="42"/>
              </a:xfrm>
              <a:custGeom>
                <a:avLst/>
                <a:gdLst>
                  <a:gd name="T0" fmla="*/ 1 w 212"/>
                  <a:gd name="T1" fmla="*/ 0 h 142"/>
                  <a:gd name="T2" fmla="*/ 1 w 212"/>
                  <a:gd name="T3" fmla="*/ 1 h 142"/>
                  <a:gd name="T4" fmla="*/ 1 w 212"/>
                  <a:gd name="T5" fmla="*/ 0 h 142"/>
                  <a:gd name="T6" fmla="*/ 0 w 212"/>
                  <a:gd name="T7" fmla="*/ 0 h 142"/>
                  <a:gd name="T8" fmla="*/ 0 w 212"/>
                  <a:gd name="T9" fmla="*/ 0 h 142"/>
                  <a:gd name="T10" fmla="*/ 0 w 212"/>
                  <a:gd name="T11" fmla="*/ 0 h 142"/>
                  <a:gd name="T12" fmla="*/ 0 w 212"/>
                  <a:gd name="T13" fmla="*/ 0 h 142"/>
                  <a:gd name="T14" fmla="*/ 0 w 212"/>
                  <a:gd name="T15" fmla="*/ 0 h 142"/>
                  <a:gd name="T16" fmla="*/ 0 w 212"/>
                  <a:gd name="T17" fmla="*/ 0 h 142"/>
                  <a:gd name="T18" fmla="*/ 0 w 212"/>
                  <a:gd name="T19" fmla="*/ 1 h 142"/>
                  <a:gd name="T20" fmla="*/ 0 w 212"/>
                  <a:gd name="T21" fmla="*/ 1 h 142"/>
                  <a:gd name="T22" fmla="*/ 0 w 212"/>
                  <a:gd name="T23" fmla="*/ 1 h 1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2"/>
                  <a:gd name="T37" fmla="*/ 0 h 142"/>
                  <a:gd name="T38" fmla="*/ 212 w 212"/>
                  <a:gd name="T39" fmla="*/ 142 h 1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2" h="142">
                    <a:moveTo>
                      <a:pt x="212" y="48"/>
                    </a:moveTo>
                    <a:lnTo>
                      <a:pt x="212" y="142"/>
                    </a:lnTo>
                    <a:lnTo>
                      <a:pt x="71" y="19"/>
                    </a:lnTo>
                    <a:lnTo>
                      <a:pt x="54" y="7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2" y="7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7" y="71"/>
                    </a:lnTo>
                    <a:lnTo>
                      <a:pt x="18" y="89"/>
                    </a:lnTo>
                    <a:lnTo>
                      <a:pt x="30" y="9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49"/>
              <p:cNvSpPr>
                <a:spLocks noChangeAspect="1" noChangeShapeType="1"/>
              </p:cNvSpPr>
              <p:nvPr/>
            </p:nvSpPr>
            <p:spPr bwMode="auto">
              <a:xfrm>
                <a:off x="1620" y="210"/>
                <a:ext cx="267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50"/>
              <p:cNvSpPr>
                <a:spLocks noChangeAspect="1" noChangeShapeType="1"/>
              </p:cNvSpPr>
              <p:nvPr/>
            </p:nvSpPr>
            <p:spPr bwMode="auto">
              <a:xfrm>
                <a:off x="1620" y="486"/>
                <a:ext cx="2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51"/>
              <p:cNvSpPr>
                <a:spLocks noChangeAspect="1" noChangeShapeType="1"/>
              </p:cNvSpPr>
              <p:nvPr/>
            </p:nvSpPr>
            <p:spPr bwMode="auto">
              <a:xfrm>
                <a:off x="1851" y="293"/>
                <a:ext cx="2" cy="1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未知"/>
              <p:cNvSpPr>
                <a:spLocks noChangeAspect="1"/>
              </p:cNvSpPr>
              <p:nvPr/>
            </p:nvSpPr>
            <p:spPr bwMode="auto">
              <a:xfrm>
                <a:off x="1837" y="210"/>
                <a:ext cx="29" cy="83"/>
              </a:xfrm>
              <a:custGeom>
                <a:avLst/>
                <a:gdLst>
                  <a:gd name="T0" fmla="*/ 0 w 94"/>
                  <a:gd name="T1" fmla="*/ 2 h 282"/>
                  <a:gd name="T2" fmla="*/ 1 w 94"/>
                  <a:gd name="T3" fmla="*/ 2 h 282"/>
                  <a:gd name="T4" fmla="*/ 0 w 94"/>
                  <a:gd name="T5" fmla="*/ 0 h 282"/>
                  <a:gd name="T6" fmla="*/ 0 w 94"/>
                  <a:gd name="T7" fmla="*/ 2 h 2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282"/>
                  <a:gd name="T14" fmla="*/ 94 w 94"/>
                  <a:gd name="T15" fmla="*/ 282 h 2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282">
                    <a:moveTo>
                      <a:pt x="0" y="282"/>
                    </a:moveTo>
                    <a:lnTo>
                      <a:pt x="94" y="282"/>
                    </a:lnTo>
                    <a:lnTo>
                      <a:pt x="47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未知"/>
              <p:cNvSpPr>
                <a:spLocks noChangeAspect="1"/>
              </p:cNvSpPr>
              <p:nvPr/>
            </p:nvSpPr>
            <p:spPr bwMode="auto">
              <a:xfrm>
                <a:off x="1837" y="403"/>
                <a:ext cx="29" cy="83"/>
              </a:xfrm>
              <a:custGeom>
                <a:avLst/>
                <a:gdLst>
                  <a:gd name="T0" fmla="*/ 0 w 94"/>
                  <a:gd name="T1" fmla="*/ 0 h 282"/>
                  <a:gd name="T2" fmla="*/ 1 w 94"/>
                  <a:gd name="T3" fmla="*/ 0 h 282"/>
                  <a:gd name="T4" fmla="*/ 0 w 94"/>
                  <a:gd name="T5" fmla="*/ 2 h 282"/>
                  <a:gd name="T6" fmla="*/ 0 w 94"/>
                  <a:gd name="T7" fmla="*/ 0 h 2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282"/>
                  <a:gd name="T14" fmla="*/ 94 w 94"/>
                  <a:gd name="T15" fmla="*/ 282 h 2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282">
                    <a:moveTo>
                      <a:pt x="0" y="0"/>
                    </a:moveTo>
                    <a:lnTo>
                      <a:pt x="94" y="0"/>
                    </a:lnTo>
                    <a:lnTo>
                      <a:pt x="47" y="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未知"/>
              <p:cNvSpPr>
                <a:spLocks noChangeAspect="1"/>
              </p:cNvSpPr>
              <p:nvPr/>
            </p:nvSpPr>
            <p:spPr bwMode="auto">
              <a:xfrm>
                <a:off x="1769" y="358"/>
                <a:ext cx="63" cy="57"/>
              </a:xfrm>
              <a:custGeom>
                <a:avLst/>
                <a:gdLst>
                  <a:gd name="T0" fmla="*/ 2 w 211"/>
                  <a:gd name="T1" fmla="*/ 1 h 200"/>
                  <a:gd name="T2" fmla="*/ 0 w 211"/>
                  <a:gd name="T3" fmla="*/ 1 h 200"/>
                  <a:gd name="T4" fmla="*/ 1 w 211"/>
                  <a:gd name="T5" fmla="*/ 1 h 200"/>
                  <a:gd name="T6" fmla="*/ 0 w 211"/>
                  <a:gd name="T7" fmla="*/ 0 h 200"/>
                  <a:gd name="T8" fmla="*/ 2 w 211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200"/>
                  <a:gd name="T17" fmla="*/ 211 w 211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200">
                    <a:moveTo>
                      <a:pt x="211" y="200"/>
                    </a:moveTo>
                    <a:lnTo>
                      <a:pt x="0" y="141"/>
                    </a:lnTo>
                    <a:lnTo>
                      <a:pt x="116" y="100"/>
                    </a:lnTo>
                    <a:lnTo>
                      <a:pt x="0" y="0"/>
                    </a:lnTo>
                    <a:lnTo>
                      <a:pt x="211" y="5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未知"/>
              <p:cNvSpPr>
                <a:spLocks noChangeAspect="1"/>
              </p:cNvSpPr>
              <p:nvPr/>
            </p:nvSpPr>
            <p:spPr bwMode="auto">
              <a:xfrm>
                <a:off x="1769" y="322"/>
                <a:ext cx="63" cy="18"/>
              </a:xfrm>
              <a:custGeom>
                <a:avLst/>
                <a:gdLst>
                  <a:gd name="T0" fmla="*/ 2 w 211"/>
                  <a:gd name="T1" fmla="*/ 1 h 58"/>
                  <a:gd name="T2" fmla="*/ 0 w 211"/>
                  <a:gd name="T3" fmla="*/ 0 h 58"/>
                  <a:gd name="T4" fmla="*/ 0 w 211"/>
                  <a:gd name="T5" fmla="*/ 1 h 58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58"/>
                  <a:gd name="T11" fmla="*/ 211 w 211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58">
                    <a:moveTo>
                      <a:pt x="211" y="58"/>
                    </a:moveTo>
                    <a:lnTo>
                      <a:pt x="0" y="0"/>
                    </a:lnTo>
                    <a:lnTo>
                      <a:pt x="47" y="5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未知"/>
              <p:cNvSpPr>
                <a:spLocks noChangeAspect="1"/>
              </p:cNvSpPr>
              <p:nvPr/>
            </p:nvSpPr>
            <p:spPr bwMode="auto">
              <a:xfrm>
                <a:off x="1769" y="280"/>
                <a:ext cx="63" cy="34"/>
              </a:xfrm>
              <a:custGeom>
                <a:avLst/>
                <a:gdLst>
                  <a:gd name="T0" fmla="*/ 2 w 211"/>
                  <a:gd name="T1" fmla="*/ 1 h 112"/>
                  <a:gd name="T2" fmla="*/ 2 w 211"/>
                  <a:gd name="T3" fmla="*/ 1 h 112"/>
                  <a:gd name="T4" fmla="*/ 1 w 211"/>
                  <a:gd name="T5" fmla="*/ 1 h 112"/>
                  <a:gd name="T6" fmla="*/ 1 w 211"/>
                  <a:gd name="T7" fmla="*/ 0 h 112"/>
                  <a:gd name="T8" fmla="*/ 1 w 211"/>
                  <a:gd name="T9" fmla="*/ 0 h 112"/>
                  <a:gd name="T10" fmla="*/ 1 w 211"/>
                  <a:gd name="T11" fmla="*/ 0 h 112"/>
                  <a:gd name="T12" fmla="*/ 1 w 211"/>
                  <a:gd name="T13" fmla="*/ 0 h 112"/>
                  <a:gd name="T14" fmla="*/ 1 w 211"/>
                  <a:gd name="T15" fmla="*/ 0 h 112"/>
                  <a:gd name="T16" fmla="*/ 0 w 211"/>
                  <a:gd name="T17" fmla="*/ 0 h 112"/>
                  <a:gd name="T18" fmla="*/ 0 w 211"/>
                  <a:gd name="T19" fmla="*/ 0 h 112"/>
                  <a:gd name="T20" fmla="*/ 0 w 211"/>
                  <a:gd name="T21" fmla="*/ 0 h 112"/>
                  <a:gd name="T22" fmla="*/ 0 w 211"/>
                  <a:gd name="T23" fmla="*/ 0 h 112"/>
                  <a:gd name="T24" fmla="*/ 0 w 211"/>
                  <a:gd name="T25" fmla="*/ 0 h 112"/>
                  <a:gd name="T26" fmla="*/ 0 w 211"/>
                  <a:gd name="T27" fmla="*/ 1 h 112"/>
                  <a:gd name="T28" fmla="*/ 0 w 211"/>
                  <a:gd name="T29" fmla="*/ 1 h 112"/>
                  <a:gd name="T30" fmla="*/ 1 w 211"/>
                  <a:gd name="T31" fmla="*/ 1 h 112"/>
                  <a:gd name="T32" fmla="*/ 1 w 211"/>
                  <a:gd name="T33" fmla="*/ 1 h 112"/>
                  <a:gd name="T34" fmla="*/ 1 w 211"/>
                  <a:gd name="T35" fmla="*/ 1 h 112"/>
                  <a:gd name="T36" fmla="*/ 1 w 211"/>
                  <a:gd name="T37" fmla="*/ 1 h 112"/>
                  <a:gd name="T38" fmla="*/ 1 w 211"/>
                  <a:gd name="T39" fmla="*/ 1 h 112"/>
                  <a:gd name="T40" fmla="*/ 1 w 211"/>
                  <a:gd name="T41" fmla="*/ 1 h 112"/>
                  <a:gd name="T42" fmla="*/ 1 w 211"/>
                  <a:gd name="T43" fmla="*/ 1 h 112"/>
                  <a:gd name="T44" fmla="*/ 2 w 211"/>
                  <a:gd name="T45" fmla="*/ 1 h 1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1"/>
                  <a:gd name="T70" fmla="*/ 0 h 112"/>
                  <a:gd name="T71" fmla="*/ 211 w 211"/>
                  <a:gd name="T72" fmla="*/ 112 h 1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1" h="112">
                    <a:moveTo>
                      <a:pt x="211" y="88"/>
                    </a:moveTo>
                    <a:lnTo>
                      <a:pt x="211" y="83"/>
                    </a:lnTo>
                    <a:lnTo>
                      <a:pt x="205" y="64"/>
                    </a:lnTo>
                    <a:lnTo>
                      <a:pt x="187" y="47"/>
                    </a:lnTo>
                    <a:lnTo>
                      <a:pt x="164" y="29"/>
                    </a:lnTo>
                    <a:lnTo>
                      <a:pt x="128" y="12"/>
                    </a:lnTo>
                    <a:lnTo>
                      <a:pt x="105" y="5"/>
                    </a:lnTo>
                    <a:lnTo>
                      <a:pt x="76" y="0"/>
                    </a:lnTo>
                    <a:lnTo>
                      <a:pt x="40" y="0"/>
                    </a:lnTo>
                    <a:lnTo>
                      <a:pt x="11" y="5"/>
                    </a:lnTo>
                    <a:lnTo>
                      <a:pt x="0" y="17"/>
                    </a:lnTo>
                    <a:lnTo>
                      <a:pt x="0" y="29"/>
                    </a:lnTo>
                    <a:lnTo>
                      <a:pt x="5" y="47"/>
                    </a:lnTo>
                    <a:lnTo>
                      <a:pt x="17" y="59"/>
                    </a:lnTo>
                    <a:lnTo>
                      <a:pt x="40" y="76"/>
                    </a:lnTo>
                    <a:lnTo>
                      <a:pt x="64" y="88"/>
                    </a:lnTo>
                    <a:lnTo>
                      <a:pt x="93" y="100"/>
                    </a:lnTo>
                    <a:lnTo>
                      <a:pt x="116" y="106"/>
                    </a:lnTo>
                    <a:lnTo>
                      <a:pt x="146" y="112"/>
                    </a:lnTo>
                    <a:lnTo>
                      <a:pt x="170" y="112"/>
                    </a:lnTo>
                    <a:lnTo>
                      <a:pt x="199" y="106"/>
                    </a:lnTo>
                    <a:lnTo>
                      <a:pt x="205" y="100"/>
                    </a:lnTo>
                    <a:lnTo>
                      <a:pt x="211" y="88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Line 57"/>
              <p:cNvSpPr>
                <a:spLocks noChangeAspect="1" noChangeShapeType="1"/>
              </p:cNvSpPr>
              <p:nvPr/>
            </p:nvSpPr>
            <p:spPr bwMode="auto">
              <a:xfrm>
                <a:off x="1097" y="459"/>
                <a:ext cx="2" cy="2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Line 58"/>
              <p:cNvSpPr>
                <a:spLocks noChangeAspect="1" noChangeShapeType="1"/>
              </p:cNvSpPr>
              <p:nvPr/>
            </p:nvSpPr>
            <p:spPr bwMode="auto">
              <a:xfrm>
                <a:off x="1151" y="459"/>
                <a:ext cx="2" cy="2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904" y="693"/>
                <a:ext cx="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Line 60"/>
              <p:cNvSpPr>
                <a:spLocks noChangeAspect="1" noChangeShapeType="1"/>
              </p:cNvSpPr>
              <p:nvPr/>
            </p:nvSpPr>
            <p:spPr bwMode="auto">
              <a:xfrm>
                <a:off x="1248" y="693"/>
                <a:ext cx="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Line 61"/>
              <p:cNvSpPr>
                <a:spLocks noChangeAspect="1" noChangeShapeType="1"/>
              </p:cNvSpPr>
              <p:nvPr/>
            </p:nvSpPr>
            <p:spPr bwMode="auto">
              <a:xfrm>
                <a:off x="1097" y="693"/>
                <a:ext cx="5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未知"/>
              <p:cNvSpPr>
                <a:spLocks noChangeAspect="1"/>
              </p:cNvSpPr>
              <p:nvPr/>
            </p:nvSpPr>
            <p:spPr bwMode="auto">
              <a:xfrm>
                <a:off x="1000" y="677"/>
                <a:ext cx="97" cy="32"/>
              </a:xfrm>
              <a:custGeom>
                <a:avLst/>
                <a:gdLst>
                  <a:gd name="T0" fmla="*/ 0 w 330"/>
                  <a:gd name="T1" fmla="*/ 0 h 111"/>
                  <a:gd name="T2" fmla="*/ 0 w 330"/>
                  <a:gd name="T3" fmla="*/ 1 h 111"/>
                  <a:gd name="T4" fmla="*/ 3 w 330"/>
                  <a:gd name="T5" fmla="*/ 0 h 111"/>
                  <a:gd name="T6" fmla="*/ 0 w 330"/>
                  <a:gd name="T7" fmla="*/ 0 h 1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0"/>
                  <a:gd name="T13" fmla="*/ 0 h 111"/>
                  <a:gd name="T14" fmla="*/ 330 w 330"/>
                  <a:gd name="T15" fmla="*/ 111 h 1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0" h="111">
                    <a:moveTo>
                      <a:pt x="0" y="0"/>
                    </a:moveTo>
                    <a:lnTo>
                      <a:pt x="0" y="111"/>
                    </a:lnTo>
                    <a:lnTo>
                      <a:pt x="33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未知"/>
              <p:cNvSpPr>
                <a:spLocks noChangeAspect="1"/>
              </p:cNvSpPr>
              <p:nvPr/>
            </p:nvSpPr>
            <p:spPr bwMode="auto">
              <a:xfrm>
                <a:off x="1151" y="677"/>
                <a:ext cx="97" cy="32"/>
              </a:xfrm>
              <a:custGeom>
                <a:avLst/>
                <a:gdLst>
                  <a:gd name="T0" fmla="*/ 3 w 329"/>
                  <a:gd name="T1" fmla="*/ 0 h 111"/>
                  <a:gd name="T2" fmla="*/ 3 w 329"/>
                  <a:gd name="T3" fmla="*/ 1 h 111"/>
                  <a:gd name="T4" fmla="*/ 0 w 329"/>
                  <a:gd name="T5" fmla="*/ 0 h 111"/>
                  <a:gd name="T6" fmla="*/ 3 w 329"/>
                  <a:gd name="T7" fmla="*/ 0 h 1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9"/>
                  <a:gd name="T13" fmla="*/ 0 h 111"/>
                  <a:gd name="T14" fmla="*/ 329 w 329"/>
                  <a:gd name="T15" fmla="*/ 111 h 1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9" h="111">
                    <a:moveTo>
                      <a:pt x="329" y="0"/>
                    </a:moveTo>
                    <a:lnTo>
                      <a:pt x="329" y="111"/>
                    </a:lnTo>
                    <a:lnTo>
                      <a:pt x="0" y="56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未知"/>
              <p:cNvSpPr>
                <a:spLocks noChangeAspect="1"/>
              </p:cNvSpPr>
              <p:nvPr/>
            </p:nvSpPr>
            <p:spPr bwMode="auto">
              <a:xfrm>
                <a:off x="1206" y="593"/>
                <a:ext cx="40" cy="63"/>
              </a:xfrm>
              <a:custGeom>
                <a:avLst/>
                <a:gdLst>
                  <a:gd name="T0" fmla="*/ 1 w 141"/>
                  <a:gd name="T1" fmla="*/ 2 h 211"/>
                  <a:gd name="T2" fmla="*/ 0 w 141"/>
                  <a:gd name="T3" fmla="*/ 2 h 211"/>
                  <a:gd name="T4" fmla="*/ 1 w 141"/>
                  <a:gd name="T5" fmla="*/ 1 h 211"/>
                  <a:gd name="T6" fmla="*/ 1 w 141"/>
                  <a:gd name="T7" fmla="*/ 0 h 211"/>
                  <a:gd name="T8" fmla="*/ 1 w 141"/>
                  <a:gd name="T9" fmla="*/ 0 h 211"/>
                  <a:gd name="T10" fmla="*/ 1 w 141"/>
                  <a:gd name="T11" fmla="*/ 0 h 211"/>
                  <a:gd name="T12" fmla="*/ 1 w 141"/>
                  <a:gd name="T13" fmla="*/ 0 h 211"/>
                  <a:gd name="T14" fmla="*/ 1 w 141"/>
                  <a:gd name="T15" fmla="*/ 0 h 211"/>
                  <a:gd name="T16" fmla="*/ 1 w 141"/>
                  <a:gd name="T17" fmla="*/ 0 h 211"/>
                  <a:gd name="T18" fmla="*/ 1 w 141"/>
                  <a:gd name="T19" fmla="*/ 0 h 211"/>
                  <a:gd name="T20" fmla="*/ 0 w 141"/>
                  <a:gd name="T21" fmla="*/ 0 h 211"/>
                  <a:gd name="T22" fmla="*/ 0 w 141"/>
                  <a:gd name="T23" fmla="*/ 0 h 2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"/>
                  <a:gd name="T37" fmla="*/ 0 h 211"/>
                  <a:gd name="T38" fmla="*/ 141 w 141"/>
                  <a:gd name="T39" fmla="*/ 211 h 2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" h="211">
                    <a:moveTo>
                      <a:pt x="94" y="211"/>
                    </a:moveTo>
                    <a:lnTo>
                      <a:pt x="0" y="211"/>
                    </a:lnTo>
                    <a:lnTo>
                      <a:pt x="123" y="69"/>
                    </a:lnTo>
                    <a:lnTo>
                      <a:pt x="135" y="52"/>
                    </a:lnTo>
                    <a:lnTo>
                      <a:pt x="141" y="35"/>
                    </a:lnTo>
                    <a:lnTo>
                      <a:pt x="141" y="23"/>
                    </a:lnTo>
                    <a:lnTo>
                      <a:pt x="135" y="11"/>
                    </a:lnTo>
                    <a:lnTo>
                      <a:pt x="117" y="0"/>
                    </a:lnTo>
                    <a:lnTo>
                      <a:pt x="94" y="0"/>
                    </a:lnTo>
                    <a:lnTo>
                      <a:pt x="70" y="5"/>
                    </a:lnTo>
                    <a:lnTo>
                      <a:pt x="52" y="17"/>
                    </a:lnTo>
                    <a:lnTo>
                      <a:pt x="47" y="2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1253" y="614"/>
                <a:ext cx="39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Line 66"/>
              <p:cNvSpPr>
                <a:spLocks noChangeAspect="1" noChangeShapeType="1"/>
              </p:cNvSpPr>
              <p:nvPr/>
            </p:nvSpPr>
            <p:spPr bwMode="auto">
              <a:xfrm>
                <a:off x="1264" y="614"/>
                <a:ext cx="17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Line 67"/>
              <p:cNvSpPr>
                <a:spLocks noChangeAspect="1" noChangeShapeType="1"/>
              </p:cNvSpPr>
              <p:nvPr/>
            </p:nvSpPr>
            <p:spPr bwMode="auto">
              <a:xfrm flipV="1">
                <a:off x="1318" y="593"/>
                <a:ext cx="21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未知"/>
              <p:cNvSpPr>
                <a:spLocks noChangeAspect="1"/>
              </p:cNvSpPr>
              <p:nvPr/>
            </p:nvSpPr>
            <p:spPr bwMode="auto">
              <a:xfrm>
                <a:off x="1309" y="603"/>
                <a:ext cx="41" cy="42"/>
              </a:xfrm>
              <a:custGeom>
                <a:avLst/>
                <a:gdLst>
                  <a:gd name="T0" fmla="*/ 1 w 141"/>
                  <a:gd name="T1" fmla="*/ 1 h 140"/>
                  <a:gd name="T2" fmla="*/ 1 w 141"/>
                  <a:gd name="T3" fmla="*/ 0 h 140"/>
                  <a:gd name="T4" fmla="*/ 1 w 141"/>
                  <a:gd name="T5" fmla="*/ 0 h 140"/>
                  <a:gd name="T6" fmla="*/ 0 w 141"/>
                  <a:gd name="T7" fmla="*/ 0 h 140"/>
                  <a:gd name="T8" fmla="*/ 0 w 141"/>
                  <a:gd name="T9" fmla="*/ 1 h 140"/>
                  <a:gd name="T10" fmla="*/ 0 w 141"/>
                  <a:gd name="T11" fmla="*/ 1 h 140"/>
                  <a:gd name="T12" fmla="*/ 1 w 141"/>
                  <a:gd name="T13" fmla="*/ 1 h 140"/>
                  <a:gd name="T14" fmla="*/ 1 w 141"/>
                  <a:gd name="T15" fmla="*/ 1 h 140"/>
                  <a:gd name="T16" fmla="*/ 1 w 141"/>
                  <a:gd name="T17" fmla="*/ 1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1"/>
                  <a:gd name="T28" fmla="*/ 0 h 140"/>
                  <a:gd name="T29" fmla="*/ 141 w 141"/>
                  <a:gd name="T30" fmla="*/ 140 h 1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1" h="140">
                    <a:moveTo>
                      <a:pt x="141" y="70"/>
                    </a:moveTo>
                    <a:lnTo>
                      <a:pt x="121" y="20"/>
                    </a:lnTo>
                    <a:lnTo>
                      <a:pt x="71" y="0"/>
                    </a:lnTo>
                    <a:lnTo>
                      <a:pt x="21" y="20"/>
                    </a:lnTo>
                    <a:lnTo>
                      <a:pt x="0" y="70"/>
                    </a:lnTo>
                    <a:lnTo>
                      <a:pt x="21" y="121"/>
                    </a:lnTo>
                    <a:lnTo>
                      <a:pt x="71" y="140"/>
                    </a:lnTo>
                    <a:lnTo>
                      <a:pt x="121" y="121"/>
                    </a:lnTo>
                    <a:lnTo>
                      <a:pt x="141" y="70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未知"/>
              <p:cNvSpPr>
                <a:spLocks noChangeAspect="1"/>
              </p:cNvSpPr>
              <p:nvPr/>
            </p:nvSpPr>
            <p:spPr bwMode="auto">
              <a:xfrm>
                <a:off x="1365" y="593"/>
                <a:ext cx="39" cy="63"/>
              </a:xfrm>
              <a:custGeom>
                <a:avLst/>
                <a:gdLst>
                  <a:gd name="T0" fmla="*/ 1 w 130"/>
                  <a:gd name="T1" fmla="*/ 0 h 211"/>
                  <a:gd name="T2" fmla="*/ 1 w 130"/>
                  <a:gd name="T3" fmla="*/ 1 h 211"/>
                  <a:gd name="T4" fmla="*/ 1 w 130"/>
                  <a:gd name="T5" fmla="*/ 1 h 211"/>
                  <a:gd name="T6" fmla="*/ 1 w 130"/>
                  <a:gd name="T7" fmla="*/ 1 h 211"/>
                  <a:gd name="T8" fmla="*/ 1 w 130"/>
                  <a:gd name="T9" fmla="*/ 1 h 211"/>
                  <a:gd name="T10" fmla="*/ 0 w 130"/>
                  <a:gd name="T11" fmla="*/ 1 h 211"/>
                  <a:gd name="T12" fmla="*/ 0 w 130"/>
                  <a:gd name="T13" fmla="*/ 1 h 211"/>
                  <a:gd name="T14" fmla="*/ 0 w 130"/>
                  <a:gd name="T15" fmla="*/ 1 h 211"/>
                  <a:gd name="T16" fmla="*/ 0 w 130"/>
                  <a:gd name="T17" fmla="*/ 1 h 211"/>
                  <a:gd name="T18" fmla="*/ 0 w 130"/>
                  <a:gd name="T19" fmla="*/ 1 h 211"/>
                  <a:gd name="T20" fmla="*/ 0 w 130"/>
                  <a:gd name="T21" fmla="*/ 1 h 211"/>
                  <a:gd name="T22" fmla="*/ 0 w 130"/>
                  <a:gd name="T23" fmla="*/ 1 h 211"/>
                  <a:gd name="T24" fmla="*/ 0 w 130"/>
                  <a:gd name="T25" fmla="*/ 2 h 211"/>
                  <a:gd name="T26" fmla="*/ 0 w 130"/>
                  <a:gd name="T27" fmla="*/ 2 h 211"/>
                  <a:gd name="T28" fmla="*/ 1 w 130"/>
                  <a:gd name="T29" fmla="*/ 1 h 211"/>
                  <a:gd name="T30" fmla="*/ 1 w 130"/>
                  <a:gd name="T31" fmla="*/ 1 h 211"/>
                  <a:gd name="T32" fmla="*/ 1 w 130"/>
                  <a:gd name="T33" fmla="*/ 1 h 211"/>
                  <a:gd name="T34" fmla="*/ 1 w 130"/>
                  <a:gd name="T35" fmla="*/ 1 h 211"/>
                  <a:gd name="T36" fmla="*/ 1 w 130"/>
                  <a:gd name="T37" fmla="*/ 1 h 211"/>
                  <a:gd name="T38" fmla="*/ 1 w 130"/>
                  <a:gd name="T39" fmla="*/ 1 h 211"/>
                  <a:gd name="T40" fmla="*/ 1 w 130"/>
                  <a:gd name="T41" fmla="*/ 1 h 211"/>
                  <a:gd name="T42" fmla="*/ 1 w 130"/>
                  <a:gd name="T43" fmla="*/ 1 h 211"/>
                  <a:gd name="T44" fmla="*/ 0 w 130"/>
                  <a:gd name="T45" fmla="*/ 1 h 211"/>
                  <a:gd name="T46" fmla="*/ 0 w 130"/>
                  <a:gd name="T47" fmla="*/ 1 h 211"/>
                  <a:gd name="T48" fmla="*/ 0 w 130"/>
                  <a:gd name="T49" fmla="*/ 0 h 211"/>
                  <a:gd name="T50" fmla="*/ 0 w 130"/>
                  <a:gd name="T51" fmla="*/ 0 h 211"/>
                  <a:gd name="T52" fmla="*/ 0 w 130"/>
                  <a:gd name="T53" fmla="*/ 0 h 211"/>
                  <a:gd name="T54" fmla="*/ 1 w 130"/>
                  <a:gd name="T55" fmla="*/ 0 h 211"/>
                  <a:gd name="T56" fmla="*/ 1 w 130"/>
                  <a:gd name="T57" fmla="*/ 0 h 211"/>
                  <a:gd name="T58" fmla="*/ 1 w 130"/>
                  <a:gd name="T59" fmla="*/ 0 h 211"/>
                  <a:gd name="T60" fmla="*/ 1 w 130"/>
                  <a:gd name="T61" fmla="*/ 0 h 211"/>
                  <a:gd name="T62" fmla="*/ 1 w 130"/>
                  <a:gd name="T63" fmla="*/ 0 h 211"/>
                  <a:gd name="T64" fmla="*/ 1 w 130"/>
                  <a:gd name="T65" fmla="*/ 0 h 2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0"/>
                  <a:gd name="T100" fmla="*/ 0 h 211"/>
                  <a:gd name="T101" fmla="*/ 130 w 130"/>
                  <a:gd name="T102" fmla="*/ 211 h 2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0" h="211">
                    <a:moveTo>
                      <a:pt x="130" y="47"/>
                    </a:moveTo>
                    <a:lnTo>
                      <a:pt x="124" y="64"/>
                    </a:lnTo>
                    <a:lnTo>
                      <a:pt x="106" y="81"/>
                    </a:lnTo>
                    <a:lnTo>
                      <a:pt x="82" y="93"/>
                    </a:lnTo>
                    <a:lnTo>
                      <a:pt x="71" y="93"/>
                    </a:lnTo>
                    <a:lnTo>
                      <a:pt x="47" y="99"/>
                    </a:lnTo>
                    <a:lnTo>
                      <a:pt x="30" y="111"/>
                    </a:lnTo>
                    <a:lnTo>
                      <a:pt x="18" y="123"/>
                    </a:lnTo>
                    <a:lnTo>
                      <a:pt x="6" y="158"/>
                    </a:lnTo>
                    <a:lnTo>
                      <a:pt x="0" y="175"/>
                    </a:lnTo>
                    <a:lnTo>
                      <a:pt x="0" y="187"/>
                    </a:lnTo>
                    <a:lnTo>
                      <a:pt x="6" y="199"/>
                    </a:lnTo>
                    <a:lnTo>
                      <a:pt x="18" y="211"/>
                    </a:lnTo>
                    <a:lnTo>
                      <a:pt x="35" y="211"/>
                    </a:lnTo>
                    <a:lnTo>
                      <a:pt x="65" y="205"/>
                    </a:lnTo>
                    <a:lnTo>
                      <a:pt x="82" y="194"/>
                    </a:lnTo>
                    <a:lnTo>
                      <a:pt x="94" y="175"/>
                    </a:lnTo>
                    <a:lnTo>
                      <a:pt x="106" y="140"/>
                    </a:lnTo>
                    <a:lnTo>
                      <a:pt x="106" y="123"/>
                    </a:lnTo>
                    <a:lnTo>
                      <a:pt x="101" y="105"/>
                    </a:lnTo>
                    <a:lnTo>
                      <a:pt x="89" y="99"/>
                    </a:lnTo>
                    <a:lnTo>
                      <a:pt x="65" y="93"/>
                    </a:lnTo>
                    <a:lnTo>
                      <a:pt x="47" y="88"/>
                    </a:lnTo>
                    <a:lnTo>
                      <a:pt x="35" y="69"/>
                    </a:lnTo>
                    <a:lnTo>
                      <a:pt x="35" y="52"/>
                    </a:lnTo>
                    <a:lnTo>
                      <a:pt x="42" y="29"/>
                    </a:lnTo>
                    <a:lnTo>
                      <a:pt x="59" y="11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118" y="5"/>
                    </a:lnTo>
                    <a:lnTo>
                      <a:pt x="130" y="17"/>
                    </a:lnTo>
                    <a:lnTo>
                      <a:pt x="130" y="29"/>
                    </a:lnTo>
                    <a:lnTo>
                      <a:pt x="130" y="47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70"/>
              <p:cNvSpPr>
                <a:spLocks noChangeAspect="1" noChangeShapeType="1"/>
              </p:cNvSpPr>
              <p:nvPr/>
            </p:nvSpPr>
            <p:spPr bwMode="auto">
              <a:xfrm>
                <a:off x="1646" y="459"/>
                <a:ext cx="2" cy="4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Line 71"/>
              <p:cNvSpPr>
                <a:spLocks noChangeAspect="1" noChangeShapeType="1"/>
              </p:cNvSpPr>
              <p:nvPr/>
            </p:nvSpPr>
            <p:spPr bwMode="auto">
              <a:xfrm>
                <a:off x="1097" y="514"/>
                <a:ext cx="2" cy="3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1179" y="868"/>
                <a:ext cx="386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未知"/>
              <p:cNvSpPr>
                <a:spLocks noChangeAspect="1"/>
              </p:cNvSpPr>
              <p:nvPr/>
            </p:nvSpPr>
            <p:spPr bwMode="auto">
              <a:xfrm>
                <a:off x="1565" y="854"/>
                <a:ext cx="81" cy="28"/>
              </a:xfrm>
              <a:custGeom>
                <a:avLst/>
                <a:gdLst>
                  <a:gd name="T0" fmla="*/ 0 w 282"/>
                  <a:gd name="T1" fmla="*/ 0 h 95"/>
                  <a:gd name="T2" fmla="*/ 0 w 282"/>
                  <a:gd name="T3" fmla="*/ 1 h 95"/>
                  <a:gd name="T4" fmla="*/ 2 w 282"/>
                  <a:gd name="T5" fmla="*/ 0 h 95"/>
                  <a:gd name="T6" fmla="*/ 0 w 282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95"/>
                  <a:gd name="T14" fmla="*/ 282 w 282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95">
                    <a:moveTo>
                      <a:pt x="0" y="0"/>
                    </a:moveTo>
                    <a:lnTo>
                      <a:pt x="0" y="95"/>
                    </a:lnTo>
                    <a:lnTo>
                      <a:pt x="282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未知"/>
              <p:cNvSpPr>
                <a:spLocks noChangeAspect="1"/>
              </p:cNvSpPr>
              <p:nvPr/>
            </p:nvSpPr>
            <p:spPr bwMode="auto">
              <a:xfrm>
                <a:off x="1097" y="854"/>
                <a:ext cx="82" cy="28"/>
              </a:xfrm>
              <a:custGeom>
                <a:avLst/>
                <a:gdLst>
                  <a:gd name="T0" fmla="*/ 2 w 282"/>
                  <a:gd name="T1" fmla="*/ 0 h 95"/>
                  <a:gd name="T2" fmla="*/ 2 w 282"/>
                  <a:gd name="T3" fmla="*/ 1 h 95"/>
                  <a:gd name="T4" fmla="*/ 0 w 282"/>
                  <a:gd name="T5" fmla="*/ 0 h 95"/>
                  <a:gd name="T6" fmla="*/ 2 w 282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95"/>
                  <a:gd name="T14" fmla="*/ 282 w 282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95">
                    <a:moveTo>
                      <a:pt x="282" y="0"/>
                    </a:moveTo>
                    <a:lnTo>
                      <a:pt x="282" y="95"/>
                    </a:lnTo>
                    <a:lnTo>
                      <a:pt x="0" y="47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未知"/>
              <p:cNvSpPr>
                <a:spLocks noChangeAspect="1"/>
              </p:cNvSpPr>
              <p:nvPr/>
            </p:nvSpPr>
            <p:spPr bwMode="auto">
              <a:xfrm>
                <a:off x="1329" y="786"/>
                <a:ext cx="42" cy="61"/>
              </a:xfrm>
              <a:custGeom>
                <a:avLst/>
                <a:gdLst>
                  <a:gd name="T0" fmla="*/ 1 w 141"/>
                  <a:gd name="T1" fmla="*/ 1 h 213"/>
                  <a:gd name="T2" fmla="*/ 0 w 141"/>
                  <a:gd name="T3" fmla="*/ 1 h 213"/>
                  <a:gd name="T4" fmla="*/ 1 w 141"/>
                  <a:gd name="T5" fmla="*/ 1 h 213"/>
                  <a:gd name="T6" fmla="*/ 1 w 141"/>
                  <a:gd name="T7" fmla="*/ 0 h 213"/>
                  <a:gd name="T8" fmla="*/ 1 w 141"/>
                  <a:gd name="T9" fmla="*/ 0 h 213"/>
                  <a:gd name="T10" fmla="*/ 1 w 141"/>
                  <a:gd name="T11" fmla="*/ 0 h 213"/>
                  <a:gd name="T12" fmla="*/ 1 w 141"/>
                  <a:gd name="T13" fmla="*/ 0 h 213"/>
                  <a:gd name="T14" fmla="*/ 1 w 141"/>
                  <a:gd name="T15" fmla="*/ 0 h 213"/>
                  <a:gd name="T16" fmla="*/ 1 w 141"/>
                  <a:gd name="T17" fmla="*/ 0 h 213"/>
                  <a:gd name="T18" fmla="*/ 1 w 141"/>
                  <a:gd name="T19" fmla="*/ 0 h 213"/>
                  <a:gd name="T20" fmla="*/ 0 w 141"/>
                  <a:gd name="T21" fmla="*/ 0 h 213"/>
                  <a:gd name="T22" fmla="*/ 0 w 141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"/>
                  <a:gd name="T37" fmla="*/ 0 h 213"/>
                  <a:gd name="T38" fmla="*/ 141 w 141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" h="213">
                    <a:moveTo>
                      <a:pt x="94" y="213"/>
                    </a:moveTo>
                    <a:lnTo>
                      <a:pt x="0" y="213"/>
                    </a:lnTo>
                    <a:lnTo>
                      <a:pt x="123" y="71"/>
                    </a:lnTo>
                    <a:lnTo>
                      <a:pt x="135" y="54"/>
                    </a:lnTo>
                    <a:lnTo>
                      <a:pt x="141" y="36"/>
                    </a:lnTo>
                    <a:lnTo>
                      <a:pt x="141" y="24"/>
                    </a:lnTo>
                    <a:lnTo>
                      <a:pt x="135" y="12"/>
                    </a:lnTo>
                    <a:lnTo>
                      <a:pt x="118" y="0"/>
                    </a:lnTo>
                    <a:lnTo>
                      <a:pt x="94" y="0"/>
                    </a:lnTo>
                    <a:lnTo>
                      <a:pt x="71" y="7"/>
                    </a:lnTo>
                    <a:lnTo>
                      <a:pt x="54" y="18"/>
                    </a:lnTo>
                    <a:lnTo>
                      <a:pt x="47" y="3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未知"/>
              <p:cNvSpPr>
                <a:spLocks noChangeAspect="1"/>
              </p:cNvSpPr>
              <p:nvPr/>
            </p:nvSpPr>
            <p:spPr bwMode="auto">
              <a:xfrm>
                <a:off x="1383" y="786"/>
                <a:ext cx="32" cy="61"/>
              </a:xfrm>
              <a:custGeom>
                <a:avLst/>
                <a:gdLst>
                  <a:gd name="T0" fmla="*/ 0 w 113"/>
                  <a:gd name="T1" fmla="*/ 1 h 213"/>
                  <a:gd name="T2" fmla="*/ 0 w 113"/>
                  <a:gd name="T3" fmla="*/ 1 h 213"/>
                  <a:gd name="T4" fmla="*/ 0 w 113"/>
                  <a:gd name="T5" fmla="*/ 1 h 213"/>
                  <a:gd name="T6" fmla="*/ 0 w 113"/>
                  <a:gd name="T7" fmla="*/ 1 h 213"/>
                  <a:gd name="T8" fmla="*/ 1 w 113"/>
                  <a:gd name="T9" fmla="*/ 1 h 213"/>
                  <a:gd name="T10" fmla="*/ 1 w 113"/>
                  <a:gd name="T11" fmla="*/ 1 h 213"/>
                  <a:gd name="T12" fmla="*/ 1 w 113"/>
                  <a:gd name="T13" fmla="*/ 1 h 213"/>
                  <a:gd name="T14" fmla="*/ 1 w 113"/>
                  <a:gd name="T15" fmla="*/ 1 h 213"/>
                  <a:gd name="T16" fmla="*/ 1 w 113"/>
                  <a:gd name="T17" fmla="*/ 0 h 213"/>
                  <a:gd name="T18" fmla="*/ 1 w 113"/>
                  <a:gd name="T19" fmla="*/ 0 h 213"/>
                  <a:gd name="T20" fmla="*/ 1 w 113"/>
                  <a:gd name="T21" fmla="*/ 0 h 213"/>
                  <a:gd name="T22" fmla="*/ 1 w 113"/>
                  <a:gd name="T23" fmla="*/ 0 h 213"/>
                  <a:gd name="T24" fmla="*/ 0 w 113"/>
                  <a:gd name="T25" fmla="*/ 0 h 213"/>
                  <a:gd name="T26" fmla="*/ 0 w 113"/>
                  <a:gd name="T27" fmla="*/ 0 h 213"/>
                  <a:gd name="T28" fmla="*/ 0 w 113"/>
                  <a:gd name="T29" fmla="*/ 0 h 213"/>
                  <a:gd name="T30" fmla="*/ 0 w 113"/>
                  <a:gd name="T31" fmla="*/ 0 h 213"/>
                  <a:gd name="T32" fmla="*/ 0 w 113"/>
                  <a:gd name="T33" fmla="*/ 1 h 213"/>
                  <a:gd name="T34" fmla="*/ 0 w 113"/>
                  <a:gd name="T35" fmla="*/ 1 h 213"/>
                  <a:gd name="T36" fmla="*/ 0 w 113"/>
                  <a:gd name="T37" fmla="*/ 1 h 213"/>
                  <a:gd name="T38" fmla="*/ 0 w 113"/>
                  <a:gd name="T39" fmla="*/ 1 h 213"/>
                  <a:gd name="T40" fmla="*/ 0 w 113"/>
                  <a:gd name="T41" fmla="*/ 1 h 213"/>
                  <a:gd name="T42" fmla="*/ 0 w 113"/>
                  <a:gd name="T43" fmla="*/ 1 h 213"/>
                  <a:gd name="T44" fmla="*/ 0 w 113"/>
                  <a:gd name="T45" fmla="*/ 1 h 2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213"/>
                  <a:gd name="T71" fmla="*/ 113 w 113"/>
                  <a:gd name="T72" fmla="*/ 213 h 2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213">
                    <a:moveTo>
                      <a:pt x="24" y="213"/>
                    </a:moveTo>
                    <a:lnTo>
                      <a:pt x="30" y="213"/>
                    </a:lnTo>
                    <a:lnTo>
                      <a:pt x="47" y="207"/>
                    </a:lnTo>
                    <a:lnTo>
                      <a:pt x="65" y="189"/>
                    </a:lnTo>
                    <a:lnTo>
                      <a:pt x="83" y="165"/>
                    </a:lnTo>
                    <a:lnTo>
                      <a:pt x="101" y="130"/>
                    </a:lnTo>
                    <a:lnTo>
                      <a:pt x="106" y="106"/>
                    </a:lnTo>
                    <a:lnTo>
                      <a:pt x="113" y="77"/>
                    </a:lnTo>
                    <a:lnTo>
                      <a:pt x="113" y="42"/>
                    </a:lnTo>
                    <a:lnTo>
                      <a:pt x="106" y="12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65" y="7"/>
                    </a:lnTo>
                    <a:lnTo>
                      <a:pt x="54" y="18"/>
                    </a:lnTo>
                    <a:lnTo>
                      <a:pt x="35" y="42"/>
                    </a:lnTo>
                    <a:lnTo>
                      <a:pt x="24" y="66"/>
                    </a:lnTo>
                    <a:lnTo>
                      <a:pt x="12" y="95"/>
                    </a:lnTo>
                    <a:lnTo>
                      <a:pt x="7" y="118"/>
                    </a:lnTo>
                    <a:lnTo>
                      <a:pt x="0" y="148"/>
                    </a:lnTo>
                    <a:lnTo>
                      <a:pt x="0" y="172"/>
                    </a:lnTo>
                    <a:lnTo>
                      <a:pt x="7" y="201"/>
                    </a:lnTo>
                    <a:lnTo>
                      <a:pt x="12" y="207"/>
                    </a:lnTo>
                    <a:lnTo>
                      <a:pt x="24" y="213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Line 77"/>
              <p:cNvSpPr>
                <a:spLocks noChangeAspect="1" noChangeShapeType="1"/>
              </p:cNvSpPr>
              <p:nvPr/>
            </p:nvSpPr>
            <p:spPr bwMode="auto">
              <a:xfrm>
                <a:off x="1646" y="459"/>
                <a:ext cx="2" cy="6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Line 78"/>
              <p:cNvSpPr>
                <a:spLocks noChangeAspect="1" noChangeShapeType="1"/>
              </p:cNvSpPr>
              <p:nvPr/>
            </p:nvSpPr>
            <p:spPr bwMode="auto">
              <a:xfrm>
                <a:off x="657" y="542"/>
                <a:ext cx="1" cy="5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739" y="1088"/>
                <a:ext cx="8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未知"/>
              <p:cNvSpPr>
                <a:spLocks noChangeAspect="1"/>
              </p:cNvSpPr>
              <p:nvPr/>
            </p:nvSpPr>
            <p:spPr bwMode="auto">
              <a:xfrm>
                <a:off x="1565" y="1075"/>
                <a:ext cx="81" cy="27"/>
              </a:xfrm>
              <a:custGeom>
                <a:avLst/>
                <a:gdLst>
                  <a:gd name="T0" fmla="*/ 0 w 282"/>
                  <a:gd name="T1" fmla="*/ 0 h 95"/>
                  <a:gd name="T2" fmla="*/ 0 w 282"/>
                  <a:gd name="T3" fmla="*/ 1 h 95"/>
                  <a:gd name="T4" fmla="*/ 2 w 282"/>
                  <a:gd name="T5" fmla="*/ 0 h 95"/>
                  <a:gd name="T6" fmla="*/ 0 w 282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95"/>
                  <a:gd name="T14" fmla="*/ 282 w 282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95">
                    <a:moveTo>
                      <a:pt x="0" y="0"/>
                    </a:moveTo>
                    <a:lnTo>
                      <a:pt x="0" y="95"/>
                    </a:lnTo>
                    <a:lnTo>
                      <a:pt x="282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未知"/>
              <p:cNvSpPr>
                <a:spLocks noChangeAspect="1"/>
              </p:cNvSpPr>
              <p:nvPr/>
            </p:nvSpPr>
            <p:spPr bwMode="auto">
              <a:xfrm>
                <a:off x="657" y="1075"/>
                <a:ext cx="82" cy="27"/>
              </a:xfrm>
              <a:custGeom>
                <a:avLst/>
                <a:gdLst>
                  <a:gd name="T0" fmla="*/ 2 w 283"/>
                  <a:gd name="T1" fmla="*/ 0 h 95"/>
                  <a:gd name="T2" fmla="*/ 2 w 283"/>
                  <a:gd name="T3" fmla="*/ 1 h 95"/>
                  <a:gd name="T4" fmla="*/ 0 w 283"/>
                  <a:gd name="T5" fmla="*/ 0 h 95"/>
                  <a:gd name="T6" fmla="*/ 2 w 283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3"/>
                  <a:gd name="T13" fmla="*/ 0 h 95"/>
                  <a:gd name="T14" fmla="*/ 283 w 283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3" h="95">
                    <a:moveTo>
                      <a:pt x="283" y="0"/>
                    </a:moveTo>
                    <a:lnTo>
                      <a:pt x="283" y="95"/>
                    </a:lnTo>
                    <a:lnTo>
                      <a:pt x="0" y="47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未知"/>
              <p:cNvSpPr>
                <a:spLocks noChangeAspect="1"/>
              </p:cNvSpPr>
              <p:nvPr/>
            </p:nvSpPr>
            <p:spPr bwMode="auto">
              <a:xfrm>
                <a:off x="1109" y="1033"/>
                <a:ext cx="34" cy="35"/>
              </a:xfrm>
              <a:custGeom>
                <a:avLst/>
                <a:gdLst>
                  <a:gd name="T0" fmla="*/ 0 w 118"/>
                  <a:gd name="T1" fmla="*/ 1 h 118"/>
                  <a:gd name="T2" fmla="*/ 0 w 118"/>
                  <a:gd name="T3" fmla="*/ 1 h 118"/>
                  <a:gd name="T4" fmla="*/ 1 w 118"/>
                  <a:gd name="T5" fmla="*/ 1 h 118"/>
                  <a:gd name="T6" fmla="*/ 1 w 118"/>
                  <a:gd name="T7" fmla="*/ 1 h 118"/>
                  <a:gd name="T8" fmla="*/ 1 w 118"/>
                  <a:gd name="T9" fmla="*/ 1 h 118"/>
                  <a:gd name="T10" fmla="*/ 1 w 118"/>
                  <a:gd name="T11" fmla="*/ 0 h 118"/>
                  <a:gd name="T12" fmla="*/ 1 w 118"/>
                  <a:gd name="T13" fmla="*/ 0 h 118"/>
                  <a:gd name="T14" fmla="*/ 1 w 118"/>
                  <a:gd name="T15" fmla="*/ 0 h 118"/>
                  <a:gd name="T16" fmla="*/ 1 w 118"/>
                  <a:gd name="T17" fmla="*/ 0 h 118"/>
                  <a:gd name="T18" fmla="*/ 1 w 118"/>
                  <a:gd name="T19" fmla="*/ 0 h 118"/>
                  <a:gd name="T20" fmla="*/ 0 w 118"/>
                  <a:gd name="T21" fmla="*/ 0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118"/>
                  <a:gd name="T35" fmla="*/ 118 w 118"/>
                  <a:gd name="T36" fmla="*/ 118 h 1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118">
                    <a:moveTo>
                      <a:pt x="0" y="118"/>
                    </a:moveTo>
                    <a:lnTo>
                      <a:pt x="47" y="118"/>
                    </a:lnTo>
                    <a:lnTo>
                      <a:pt x="77" y="111"/>
                    </a:lnTo>
                    <a:lnTo>
                      <a:pt x="94" y="99"/>
                    </a:lnTo>
                    <a:lnTo>
                      <a:pt x="106" y="82"/>
                    </a:lnTo>
                    <a:lnTo>
                      <a:pt x="118" y="40"/>
                    </a:lnTo>
                    <a:lnTo>
                      <a:pt x="118" y="23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2" y="0"/>
                    </a:lnTo>
                    <a:lnTo>
                      <a:pt x="59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未知"/>
              <p:cNvSpPr>
                <a:spLocks noChangeAspect="1"/>
              </p:cNvSpPr>
              <p:nvPr/>
            </p:nvSpPr>
            <p:spPr bwMode="auto">
              <a:xfrm>
                <a:off x="1127" y="1005"/>
                <a:ext cx="24" cy="28"/>
              </a:xfrm>
              <a:custGeom>
                <a:avLst/>
                <a:gdLst>
                  <a:gd name="T0" fmla="*/ 0 w 89"/>
                  <a:gd name="T1" fmla="*/ 1 h 95"/>
                  <a:gd name="T2" fmla="*/ 0 w 89"/>
                  <a:gd name="T3" fmla="*/ 1 h 95"/>
                  <a:gd name="T4" fmla="*/ 0 w 89"/>
                  <a:gd name="T5" fmla="*/ 1 h 95"/>
                  <a:gd name="T6" fmla="*/ 1 w 89"/>
                  <a:gd name="T7" fmla="*/ 0 h 95"/>
                  <a:gd name="T8" fmla="*/ 1 w 89"/>
                  <a:gd name="T9" fmla="*/ 0 h 95"/>
                  <a:gd name="T10" fmla="*/ 1 w 89"/>
                  <a:gd name="T11" fmla="*/ 0 h 95"/>
                  <a:gd name="T12" fmla="*/ 1 w 89"/>
                  <a:gd name="T13" fmla="*/ 0 h 95"/>
                  <a:gd name="T14" fmla="*/ 1 w 89"/>
                  <a:gd name="T15" fmla="*/ 0 h 95"/>
                  <a:gd name="T16" fmla="*/ 0 w 89"/>
                  <a:gd name="T17" fmla="*/ 0 h 95"/>
                  <a:gd name="T18" fmla="*/ 0 w 89"/>
                  <a:gd name="T19" fmla="*/ 0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95"/>
                  <a:gd name="T32" fmla="*/ 89 w 89"/>
                  <a:gd name="T33" fmla="*/ 95 h 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95">
                    <a:moveTo>
                      <a:pt x="30" y="95"/>
                    </a:moveTo>
                    <a:lnTo>
                      <a:pt x="53" y="89"/>
                    </a:lnTo>
                    <a:lnTo>
                      <a:pt x="71" y="77"/>
                    </a:lnTo>
                    <a:lnTo>
                      <a:pt x="82" y="59"/>
                    </a:lnTo>
                    <a:lnTo>
                      <a:pt x="89" y="42"/>
                    </a:lnTo>
                    <a:lnTo>
                      <a:pt x="89" y="24"/>
                    </a:lnTo>
                    <a:lnTo>
                      <a:pt x="82" y="12"/>
                    </a:lnTo>
                    <a:lnTo>
                      <a:pt x="77" y="7"/>
                    </a:lnTo>
                    <a:lnTo>
                      <a:pt x="65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未知"/>
              <p:cNvSpPr>
                <a:spLocks noChangeAspect="1"/>
              </p:cNvSpPr>
              <p:nvPr/>
            </p:nvSpPr>
            <p:spPr bwMode="auto">
              <a:xfrm>
                <a:off x="1160" y="1005"/>
                <a:ext cx="35" cy="63"/>
              </a:xfrm>
              <a:custGeom>
                <a:avLst/>
                <a:gdLst>
                  <a:gd name="T0" fmla="*/ 1 w 118"/>
                  <a:gd name="T1" fmla="*/ 0 h 213"/>
                  <a:gd name="T2" fmla="*/ 1 w 118"/>
                  <a:gd name="T3" fmla="*/ 0 h 213"/>
                  <a:gd name="T4" fmla="*/ 0 w 118"/>
                  <a:gd name="T5" fmla="*/ 0 h 213"/>
                  <a:gd name="T6" fmla="*/ 0 w 118"/>
                  <a:gd name="T7" fmla="*/ 1 h 213"/>
                  <a:gd name="T8" fmla="*/ 0 w 118"/>
                  <a:gd name="T9" fmla="*/ 1 h 213"/>
                  <a:gd name="T10" fmla="*/ 0 w 118"/>
                  <a:gd name="T11" fmla="*/ 1 h 213"/>
                  <a:gd name="T12" fmla="*/ 0 w 118"/>
                  <a:gd name="T13" fmla="*/ 1 h 213"/>
                  <a:gd name="T14" fmla="*/ 0 w 118"/>
                  <a:gd name="T15" fmla="*/ 1 h 213"/>
                  <a:gd name="T16" fmla="*/ 0 w 118"/>
                  <a:gd name="T17" fmla="*/ 2 h 213"/>
                  <a:gd name="T18" fmla="*/ 0 w 118"/>
                  <a:gd name="T19" fmla="*/ 2 h 213"/>
                  <a:gd name="T20" fmla="*/ 1 w 118"/>
                  <a:gd name="T21" fmla="*/ 1 h 213"/>
                  <a:gd name="T22" fmla="*/ 1 w 118"/>
                  <a:gd name="T23" fmla="*/ 1 h 213"/>
                  <a:gd name="T24" fmla="*/ 1 w 118"/>
                  <a:gd name="T25" fmla="*/ 1 h 213"/>
                  <a:gd name="T26" fmla="*/ 1 w 118"/>
                  <a:gd name="T27" fmla="*/ 1 h 213"/>
                  <a:gd name="T28" fmla="*/ 1 w 118"/>
                  <a:gd name="T29" fmla="*/ 1 h 213"/>
                  <a:gd name="T30" fmla="*/ 1 w 118"/>
                  <a:gd name="T31" fmla="*/ 1 h 213"/>
                  <a:gd name="T32" fmla="*/ 1 w 118"/>
                  <a:gd name="T33" fmla="*/ 1 h 213"/>
                  <a:gd name="T34" fmla="*/ 0 w 118"/>
                  <a:gd name="T35" fmla="*/ 1 h 2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8"/>
                  <a:gd name="T55" fmla="*/ 0 h 213"/>
                  <a:gd name="T56" fmla="*/ 118 w 118"/>
                  <a:gd name="T57" fmla="*/ 213 h 2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8" h="213">
                    <a:moveTo>
                      <a:pt x="118" y="0"/>
                    </a:moveTo>
                    <a:lnTo>
                      <a:pt x="88" y="12"/>
                    </a:lnTo>
                    <a:lnTo>
                      <a:pt x="59" y="36"/>
                    </a:lnTo>
                    <a:lnTo>
                      <a:pt x="35" y="66"/>
                    </a:lnTo>
                    <a:lnTo>
                      <a:pt x="23" y="89"/>
                    </a:lnTo>
                    <a:lnTo>
                      <a:pt x="0" y="171"/>
                    </a:lnTo>
                    <a:lnTo>
                      <a:pt x="0" y="183"/>
                    </a:lnTo>
                    <a:lnTo>
                      <a:pt x="6" y="201"/>
                    </a:lnTo>
                    <a:lnTo>
                      <a:pt x="23" y="213"/>
                    </a:lnTo>
                    <a:lnTo>
                      <a:pt x="40" y="213"/>
                    </a:lnTo>
                    <a:lnTo>
                      <a:pt x="64" y="206"/>
                    </a:lnTo>
                    <a:lnTo>
                      <a:pt x="82" y="194"/>
                    </a:lnTo>
                    <a:lnTo>
                      <a:pt x="94" y="177"/>
                    </a:lnTo>
                    <a:lnTo>
                      <a:pt x="106" y="135"/>
                    </a:lnTo>
                    <a:lnTo>
                      <a:pt x="106" y="118"/>
                    </a:lnTo>
                    <a:lnTo>
                      <a:pt x="99" y="101"/>
                    </a:lnTo>
                    <a:lnTo>
                      <a:pt x="82" y="95"/>
                    </a:lnTo>
                    <a:lnTo>
                      <a:pt x="30" y="9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Line 85"/>
              <p:cNvSpPr>
                <a:spLocks noChangeAspect="1" noChangeShapeType="1"/>
              </p:cNvSpPr>
              <p:nvPr/>
            </p:nvSpPr>
            <p:spPr bwMode="auto">
              <a:xfrm>
                <a:off x="1646" y="459"/>
                <a:ext cx="2" cy="8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Line 86"/>
              <p:cNvSpPr>
                <a:spLocks noChangeAspect="1" noChangeShapeType="1"/>
              </p:cNvSpPr>
              <p:nvPr/>
            </p:nvSpPr>
            <p:spPr bwMode="auto">
              <a:xfrm>
                <a:off x="270" y="542"/>
                <a:ext cx="2" cy="8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Line 87"/>
              <p:cNvSpPr>
                <a:spLocks noChangeAspect="1" noChangeShapeType="1"/>
              </p:cNvSpPr>
              <p:nvPr/>
            </p:nvSpPr>
            <p:spPr bwMode="auto">
              <a:xfrm flipH="1">
                <a:off x="353" y="1309"/>
                <a:ext cx="1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未知"/>
              <p:cNvSpPr>
                <a:spLocks noChangeAspect="1"/>
              </p:cNvSpPr>
              <p:nvPr/>
            </p:nvSpPr>
            <p:spPr bwMode="auto">
              <a:xfrm>
                <a:off x="1565" y="1295"/>
                <a:ext cx="81" cy="28"/>
              </a:xfrm>
              <a:custGeom>
                <a:avLst/>
                <a:gdLst>
                  <a:gd name="T0" fmla="*/ 0 w 282"/>
                  <a:gd name="T1" fmla="*/ 0 h 95"/>
                  <a:gd name="T2" fmla="*/ 0 w 282"/>
                  <a:gd name="T3" fmla="*/ 1 h 95"/>
                  <a:gd name="T4" fmla="*/ 2 w 282"/>
                  <a:gd name="T5" fmla="*/ 0 h 95"/>
                  <a:gd name="T6" fmla="*/ 0 w 282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95"/>
                  <a:gd name="T14" fmla="*/ 282 w 282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95">
                    <a:moveTo>
                      <a:pt x="0" y="0"/>
                    </a:moveTo>
                    <a:lnTo>
                      <a:pt x="0" y="95"/>
                    </a:lnTo>
                    <a:lnTo>
                      <a:pt x="282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未知"/>
              <p:cNvSpPr>
                <a:spLocks noChangeAspect="1"/>
              </p:cNvSpPr>
              <p:nvPr/>
            </p:nvSpPr>
            <p:spPr bwMode="auto">
              <a:xfrm>
                <a:off x="270" y="1295"/>
                <a:ext cx="83" cy="28"/>
              </a:xfrm>
              <a:custGeom>
                <a:avLst/>
                <a:gdLst>
                  <a:gd name="T0" fmla="*/ 2 w 281"/>
                  <a:gd name="T1" fmla="*/ 0 h 95"/>
                  <a:gd name="T2" fmla="*/ 2 w 281"/>
                  <a:gd name="T3" fmla="*/ 1 h 95"/>
                  <a:gd name="T4" fmla="*/ 0 w 281"/>
                  <a:gd name="T5" fmla="*/ 0 h 95"/>
                  <a:gd name="T6" fmla="*/ 2 w 281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1"/>
                  <a:gd name="T13" fmla="*/ 0 h 95"/>
                  <a:gd name="T14" fmla="*/ 281 w 281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1" h="95">
                    <a:moveTo>
                      <a:pt x="281" y="0"/>
                    </a:moveTo>
                    <a:lnTo>
                      <a:pt x="281" y="95"/>
                    </a:lnTo>
                    <a:lnTo>
                      <a:pt x="0" y="48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未知"/>
              <p:cNvSpPr>
                <a:spLocks noChangeAspect="1"/>
              </p:cNvSpPr>
              <p:nvPr/>
            </p:nvSpPr>
            <p:spPr bwMode="auto">
              <a:xfrm>
                <a:off x="914" y="1226"/>
                <a:ext cx="44" cy="62"/>
              </a:xfrm>
              <a:custGeom>
                <a:avLst/>
                <a:gdLst>
                  <a:gd name="T0" fmla="*/ 0 w 147"/>
                  <a:gd name="T1" fmla="*/ 1 h 213"/>
                  <a:gd name="T2" fmla="*/ 0 w 147"/>
                  <a:gd name="T3" fmla="*/ 1 h 213"/>
                  <a:gd name="T4" fmla="*/ 1 w 147"/>
                  <a:gd name="T5" fmla="*/ 1 h 213"/>
                  <a:gd name="T6" fmla="*/ 1 w 147"/>
                  <a:gd name="T7" fmla="*/ 1 h 213"/>
                  <a:gd name="T8" fmla="*/ 1 w 147"/>
                  <a:gd name="T9" fmla="*/ 1 h 213"/>
                  <a:gd name="T10" fmla="*/ 1 w 147"/>
                  <a:gd name="T11" fmla="*/ 1 h 213"/>
                  <a:gd name="T12" fmla="*/ 1 w 147"/>
                  <a:gd name="T13" fmla="*/ 1 h 213"/>
                  <a:gd name="T14" fmla="*/ 1 w 147"/>
                  <a:gd name="T15" fmla="*/ 1 h 213"/>
                  <a:gd name="T16" fmla="*/ 1 w 147"/>
                  <a:gd name="T17" fmla="*/ 1 h 213"/>
                  <a:gd name="T18" fmla="*/ 0 w 147"/>
                  <a:gd name="T19" fmla="*/ 1 h 213"/>
                  <a:gd name="T20" fmla="*/ 0 w 147"/>
                  <a:gd name="T21" fmla="*/ 0 h 213"/>
                  <a:gd name="T22" fmla="*/ 1 w 147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7"/>
                  <a:gd name="T37" fmla="*/ 0 h 213"/>
                  <a:gd name="T38" fmla="*/ 147 w 147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7" h="213">
                    <a:moveTo>
                      <a:pt x="0" y="213"/>
                    </a:moveTo>
                    <a:lnTo>
                      <a:pt x="54" y="213"/>
                    </a:lnTo>
                    <a:lnTo>
                      <a:pt x="78" y="206"/>
                    </a:lnTo>
                    <a:lnTo>
                      <a:pt x="95" y="195"/>
                    </a:lnTo>
                    <a:lnTo>
                      <a:pt x="107" y="177"/>
                    </a:lnTo>
                    <a:lnTo>
                      <a:pt x="118" y="142"/>
                    </a:lnTo>
                    <a:lnTo>
                      <a:pt x="118" y="124"/>
                    </a:lnTo>
                    <a:lnTo>
                      <a:pt x="113" y="107"/>
                    </a:lnTo>
                    <a:lnTo>
                      <a:pt x="95" y="95"/>
                    </a:lnTo>
                    <a:lnTo>
                      <a:pt x="36" y="95"/>
                    </a:lnTo>
                    <a:lnTo>
                      <a:pt x="59" y="0"/>
                    </a:lnTo>
                    <a:lnTo>
                      <a:pt x="14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未知"/>
              <p:cNvSpPr>
                <a:spLocks noChangeAspect="1"/>
              </p:cNvSpPr>
              <p:nvPr/>
            </p:nvSpPr>
            <p:spPr bwMode="auto">
              <a:xfrm>
                <a:off x="971" y="1226"/>
                <a:ext cx="31" cy="62"/>
              </a:xfrm>
              <a:custGeom>
                <a:avLst/>
                <a:gdLst>
                  <a:gd name="T0" fmla="*/ 0 w 111"/>
                  <a:gd name="T1" fmla="*/ 1 h 213"/>
                  <a:gd name="T2" fmla="*/ 0 w 111"/>
                  <a:gd name="T3" fmla="*/ 1 h 213"/>
                  <a:gd name="T4" fmla="*/ 0 w 111"/>
                  <a:gd name="T5" fmla="*/ 1 h 213"/>
                  <a:gd name="T6" fmla="*/ 0 w 111"/>
                  <a:gd name="T7" fmla="*/ 1 h 213"/>
                  <a:gd name="T8" fmla="*/ 1 w 111"/>
                  <a:gd name="T9" fmla="*/ 1 h 213"/>
                  <a:gd name="T10" fmla="*/ 1 w 111"/>
                  <a:gd name="T11" fmla="*/ 1 h 213"/>
                  <a:gd name="T12" fmla="*/ 1 w 111"/>
                  <a:gd name="T13" fmla="*/ 1 h 213"/>
                  <a:gd name="T14" fmla="*/ 1 w 111"/>
                  <a:gd name="T15" fmla="*/ 1 h 213"/>
                  <a:gd name="T16" fmla="*/ 1 w 111"/>
                  <a:gd name="T17" fmla="*/ 0 h 213"/>
                  <a:gd name="T18" fmla="*/ 1 w 111"/>
                  <a:gd name="T19" fmla="*/ 0 h 213"/>
                  <a:gd name="T20" fmla="*/ 1 w 111"/>
                  <a:gd name="T21" fmla="*/ 0 h 213"/>
                  <a:gd name="T22" fmla="*/ 1 w 111"/>
                  <a:gd name="T23" fmla="*/ 0 h 213"/>
                  <a:gd name="T24" fmla="*/ 0 w 111"/>
                  <a:gd name="T25" fmla="*/ 0 h 213"/>
                  <a:gd name="T26" fmla="*/ 0 w 111"/>
                  <a:gd name="T27" fmla="*/ 0 h 213"/>
                  <a:gd name="T28" fmla="*/ 0 w 111"/>
                  <a:gd name="T29" fmla="*/ 0 h 213"/>
                  <a:gd name="T30" fmla="*/ 0 w 111"/>
                  <a:gd name="T31" fmla="*/ 1 h 213"/>
                  <a:gd name="T32" fmla="*/ 0 w 111"/>
                  <a:gd name="T33" fmla="*/ 1 h 213"/>
                  <a:gd name="T34" fmla="*/ 0 w 111"/>
                  <a:gd name="T35" fmla="*/ 1 h 213"/>
                  <a:gd name="T36" fmla="*/ 0 w 111"/>
                  <a:gd name="T37" fmla="*/ 1 h 213"/>
                  <a:gd name="T38" fmla="*/ 0 w 111"/>
                  <a:gd name="T39" fmla="*/ 1 h 213"/>
                  <a:gd name="T40" fmla="*/ 0 w 111"/>
                  <a:gd name="T41" fmla="*/ 1 h 213"/>
                  <a:gd name="T42" fmla="*/ 0 w 111"/>
                  <a:gd name="T43" fmla="*/ 1 h 213"/>
                  <a:gd name="T44" fmla="*/ 0 w 111"/>
                  <a:gd name="T45" fmla="*/ 1 h 2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1"/>
                  <a:gd name="T70" fmla="*/ 0 h 213"/>
                  <a:gd name="T71" fmla="*/ 111 w 111"/>
                  <a:gd name="T72" fmla="*/ 213 h 2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1" h="213">
                    <a:moveTo>
                      <a:pt x="24" y="213"/>
                    </a:moveTo>
                    <a:lnTo>
                      <a:pt x="29" y="213"/>
                    </a:lnTo>
                    <a:lnTo>
                      <a:pt x="47" y="206"/>
                    </a:lnTo>
                    <a:lnTo>
                      <a:pt x="64" y="189"/>
                    </a:lnTo>
                    <a:lnTo>
                      <a:pt x="82" y="166"/>
                    </a:lnTo>
                    <a:lnTo>
                      <a:pt x="100" y="130"/>
                    </a:lnTo>
                    <a:lnTo>
                      <a:pt x="106" y="107"/>
                    </a:lnTo>
                    <a:lnTo>
                      <a:pt x="111" y="77"/>
                    </a:lnTo>
                    <a:lnTo>
                      <a:pt x="111" y="41"/>
                    </a:lnTo>
                    <a:lnTo>
                      <a:pt x="106" y="12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64" y="7"/>
                    </a:lnTo>
                    <a:lnTo>
                      <a:pt x="53" y="19"/>
                    </a:lnTo>
                    <a:lnTo>
                      <a:pt x="35" y="41"/>
                    </a:lnTo>
                    <a:lnTo>
                      <a:pt x="24" y="65"/>
                    </a:lnTo>
                    <a:lnTo>
                      <a:pt x="12" y="95"/>
                    </a:lnTo>
                    <a:lnTo>
                      <a:pt x="5" y="118"/>
                    </a:lnTo>
                    <a:lnTo>
                      <a:pt x="0" y="147"/>
                    </a:lnTo>
                    <a:lnTo>
                      <a:pt x="0" y="171"/>
                    </a:lnTo>
                    <a:lnTo>
                      <a:pt x="5" y="201"/>
                    </a:lnTo>
                    <a:lnTo>
                      <a:pt x="12" y="206"/>
                    </a:lnTo>
                    <a:lnTo>
                      <a:pt x="24" y="213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未知"/>
              <p:cNvSpPr>
                <a:spLocks noChangeAspect="1"/>
              </p:cNvSpPr>
              <p:nvPr/>
            </p:nvSpPr>
            <p:spPr bwMode="auto">
              <a:xfrm>
                <a:off x="1399" y="93"/>
                <a:ext cx="221" cy="117"/>
              </a:xfrm>
              <a:custGeom>
                <a:avLst/>
                <a:gdLst>
                  <a:gd name="T0" fmla="*/ 6 w 754"/>
                  <a:gd name="T1" fmla="*/ 3 h 403"/>
                  <a:gd name="T2" fmla="*/ 3 w 754"/>
                  <a:gd name="T3" fmla="*/ 0 h 403"/>
                  <a:gd name="T4" fmla="*/ 3 w 754"/>
                  <a:gd name="T5" fmla="*/ 0 h 403"/>
                  <a:gd name="T6" fmla="*/ 0 w 754"/>
                  <a:gd name="T7" fmla="*/ 0 h 4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"/>
                  <a:gd name="T13" fmla="*/ 0 h 403"/>
                  <a:gd name="T14" fmla="*/ 754 w 754"/>
                  <a:gd name="T15" fmla="*/ 403 h 4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" h="403">
                    <a:moveTo>
                      <a:pt x="754" y="403"/>
                    </a:moveTo>
                    <a:lnTo>
                      <a:pt x="352" y="0"/>
                    </a:lnTo>
                    <a:lnTo>
                      <a:pt x="359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未知"/>
              <p:cNvSpPr>
                <a:spLocks noChangeAspect="1"/>
              </p:cNvSpPr>
              <p:nvPr/>
            </p:nvSpPr>
            <p:spPr bwMode="auto">
              <a:xfrm>
                <a:off x="1399" y="0"/>
                <a:ext cx="42" cy="63"/>
              </a:xfrm>
              <a:custGeom>
                <a:avLst/>
                <a:gdLst>
                  <a:gd name="T0" fmla="*/ 1 w 141"/>
                  <a:gd name="T1" fmla="*/ 2 h 211"/>
                  <a:gd name="T2" fmla="*/ 0 w 141"/>
                  <a:gd name="T3" fmla="*/ 2 h 211"/>
                  <a:gd name="T4" fmla="*/ 0 w 141"/>
                  <a:gd name="T5" fmla="*/ 2 h 211"/>
                  <a:gd name="T6" fmla="*/ 0 w 141"/>
                  <a:gd name="T7" fmla="*/ 1 h 211"/>
                  <a:gd name="T8" fmla="*/ 0 w 141"/>
                  <a:gd name="T9" fmla="*/ 1 h 211"/>
                  <a:gd name="T10" fmla="*/ 0 w 141"/>
                  <a:gd name="T11" fmla="*/ 0 h 211"/>
                  <a:gd name="T12" fmla="*/ 0 w 141"/>
                  <a:gd name="T13" fmla="*/ 0 h 211"/>
                  <a:gd name="T14" fmla="*/ 0 w 141"/>
                  <a:gd name="T15" fmla="*/ 0 h 211"/>
                  <a:gd name="T16" fmla="*/ 1 w 141"/>
                  <a:gd name="T17" fmla="*/ 0 h 211"/>
                  <a:gd name="T18" fmla="*/ 1 w 141"/>
                  <a:gd name="T19" fmla="*/ 0 h 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"/>
                  <a:gd name="T31" fmla="*/ 0 h 211"/>
                  <a:gd name="T32" fmla="*/ 141 w 141"/>
                  <a:gd name="T33" fmla="*/ 211 h 2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" h="211">
                    <a:moveTo>
                      <a:pt x="88" y="211"/>
                    </a:moveTo>
                    <a:lnTo>
                      <a:pt x="42" y="211"/>
                    </a:lnTo>
                    <a:lnTo>
                      <a:pt x="23" y="206"/>
                    </a:lnTo>
                    <a:lnTo>
                      <a:pt x="6" y="194"/>
                    </a:lnTo>
                    <a:lnTo>
                      <a:pt x="0" y="176"/>
                    </a:lnTo>
                    <a:lnTo>
                      <a:pt x="35" y="47"/>
                    </a:lnTo>
                    <a:lnTo>
                      <a:pt x="47" y="23"/>
                    </a:lnTo>
                    <a:lnTo>
                      <a:pt x="59" y="12"/>
                    </a:lnTo>
                    <a:lnTo>
                      <a:pt x="76" y="0"/>
                    </a:lnTo>
                    <a:lnTo>
                      <a:pt x="14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未知"/>
              <p:cNvSpPr>
                <a:spLocks noChangeAspect="1"/>
              </p:cNvSpPr>
              <p:nvPr/>
            </p:nvSpPr>
            <p:spPr bwMode="auto">
              <a:xfrm>
                <a:off x="1460" y="0"/>
                <a:ext cx="16" cy="63"/>
              </a:xfrm>
              <a:custGeom>
                <a:avLst/>
                <a:gdLst>
                  <a:gd name="T0" fmla="*/ 0 w 58"/>
                  <a:gd name="T1" fmla="*/ 2 h 211"/>
                  <a:gd name="T2" fmla="*/ 0 w 58"/>
                  <a:gd name="T3" fmla="*/ 0 h 211"/>
                  <a:gd name="T4" fmla="*/ 0 w 58"/>
                  <a:gd name="T5" fmla="*/ 0 h 211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211"/>
                  <a:gd name="T11" fmla="*/ 58 w 58"/>
                  <a:gd name="T12" fmla="*/ 211 h 2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211">
                    <a:moveTo>
                      <a:pt x="0" y="211"/>
                    </a:moveTo>
                    <a:lnTo>
                      <a:pt x="58" y="0"/>
                    </a:lnTo>
                    <a:lnTo>
                      <a:pt x="0" y="4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1" name="Group 95"/>
          <p:cNvGrpSpPr>
            <a:grpSpLocks noChangeAspect="1"/>
          </p:cNvGrpSpPr>
          <p:nvPr/>
        </p:nvGrpSpPr>
        <p:grpSpPr bwMode="auto">
          <a:xfrm>
            <a:off x="3595165" y="2974521"/>
            <a:ext cx="2285331" cy="1105420"/>
            <a:chOff x="0" y="0"/>
            <a:chExt cx="1718" cy="831"/>
          </a:xfrm>
        </p:grpSpPr>
        <p:sp>
          <p:nvSpPr>
            <p:cNvPr id="112" name="Line 96"/>
            <p:cNvSpPr>
              <a:spLocks noChangeAspect="1" noChangeShapeType="1"/>
            </p:cNvSpPr>
            <p:nvPr/>
          </p:nvSpPr>
          <p:spPr bwMode="auto">
            <a:xfrm>
              <a:off x="94" y="0"/>
              <a:ext cx="2" cy="3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97"/>
            <p:cNvSpPr>
              <a:spLocks noChangeAspect="1" noChangeShapeType="1"/>
            </p:cNvSpPr>
            <p:nvPr/>
          </p:nvSpPr>
          <p:spPr bwMode="auto">
            <a:xfrm>
              <a:off x="1472" y="0"/>
              <a:ext cx="2" cy="3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98"/>
            <p:cNvSpPr>
              <a:spLocks noChangeAspect="1" noChangeShapeType="1"/>
            </p:cNvSpPr>
            <p:nvPr/>
          </p:nvSpPr>
          <p:spPr bwMode="auto">
            <a:xfrm>
              <a:off x="94" y="0"/>
              <a:ext cx="1378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99"/>
            <p:cNvSpPr>
              <a:spLocks noChangeAspect="1" noChangeShapeType="1"/>
            </p:cNvSpPr>
            <p:nvPr/>
          </p:nvSpPr>
          <p:spPr bwMode="auto">
            <a:xfrm>
              <a:off x="94" y="386"/>
              <a:ext cx="1378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100"/>
            <p:cNvSpPr>
              <a:spLocks noChangeAspect="1" noChangeShapeType="1"/>
            </p:cNvSpPr>
            <p:nvPr/>
          </p:nvSpPr>
          <p:spPr bwMode="auto">
            <a:xfrm>
              <a:off x="0" y="194"/>
              <a:ext cx="3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101"/>
            <p:cNvSpPr>
              <a:spLocks noChangeAspect="1" noChangeShapeType="1"/>
            </p:cNvSpPr>
            <p:nvPr/>
          </p:nvSpPr>
          <p:spPr bwMode="auto">
            <a:xfrm>
              <a:off x="367" y="19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Line 102"/>
            <p:cNvSpPr>
              <a:spLocks noChangeAspect="1" noChangeShapeType="1"/>
            </p:cNvSpPr>
            <p:nvPr/>
          </p:nvSpPr>
          <p:spPr bwMode="auto">
            <a:xfrm>
              <a:off x="453" y="194"/>
              <a:ext cx="2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103"/>
            <p:cNvSpPr>
              <a:spLocks noChangeAspect="1" noChangeShapeType="1"/>
            </p:cNvSpPr>
            <p:nvPr/>
          </p:nvSpPr>
          <p:spPr bwMode="auto">
            <a:xfrm>
              <a:off x="760" y="194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104"/>
            <p:cNvSpPr>
              <a:spLocks noChangeAspect="1" noChangeShapeType="1"/>
            </p:cNvSpPr>
            <p:nvPr/>
          </p:nvSpPr>
          <p:spPr bwMode="auto">
            <a:xfrm>
              <a:off x="848" y="194"/>
              <a:ext cx="2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105"/>
            <p:cNvSpPr>
              <a:spLocks noChangeAspect="1" noChangeShapeType="1"/>
            </p:cNvSpPr>
            <p:nvPr/>
          </p:nvSpPr>
          <p:spPr bwMode="auto">
            <a:xfrm>
              <a:off x="1153" y="194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106"/>
            <p:cNvSpPr>
              <a:spLocks noChangeAspect="1" noChangeShapeType="1"/>
            </p:cNvSpPr>
            <p:nvPr/>
          </p:nvSpPr>
          <p:spPr bwMode="auto">
            <a:xfrm>
              <a:off x="1241" y="194"/>
              <a:ext cx="3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107"/>
            <p:cNvSpPr>
              <a:spLocks noChangeAspect="1" noChangeShapeType="1"/>
            </p:cNvSpPr>
            <p:nvPr/>
          </p:nvSpPr>
          <p:spPr bwMode="auto">
            <a:xfrm>
              <a:off x="98" y="387"/>
              <a:ext cx="2" cy="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Line 108"/>
            <p:cNvSpPr>
              <a:spLocks noChangeAspect="1" noChangeShapeType="1"/>
            </p:cNvSpPr>
            <p:nvPr/>
          </p:nvSpPr>
          <p:spPr bwMode="auto">
            <a:xfrm>
              <a:off x="1476" y="387"/>
              <a:ext cx="2" cy="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Line 109"/>
            <p:cNvSpPr>
              <a:spLocks noChangeAspect="1" noChangeShapeType="1"/>
            </p:cNvSpPr>
            <p:nvPr/>
          </p:nvSpPr>
          <p:spPr bwMode="auto">
            <a:xfrm>
              <a:off x="181" y="583"/>
              <a:ext cx="121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未知"/>
            <p:cNvSpPr>
              <a:spLocks noChangeAspect="1"/>
            </p:cNvSpPr>
            <p:nvPr/>
          </p:nvSpPr>
          <p:spPr bwMode="auto">
            <a:xfrm>
              <a:off x="98" y="569"/>
              <a:ext cx="83" cy="28"/>
            </a:xfrm>
            <a:custGeom>
              <a:avLst/>
              <a:gdLst>
                <a:gd name="T0" fmla="*/ 2 w 283"/>
                <a:gd name="T1" fmla="*/ 0 h 95"/>
                <a:gd name="T2" fmla="*/ 2 w 283"/>
                <a:gd name="T3" fmla="*/ 1 h 95"/>
                <a:gd name="T4" fmla="*/ 0 w 283"/>
                <a:gd name="T5" fmla="*/ 0 h 95"/>
                <a:gd name="T6" fmla="*/ 2 w 283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"/>
                <a:gd name="T13" fmla="*/ 0 h 95"/>
                <a:gd name="T14" fmla="*/ 283 w 283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" h="95">
                  <a:moveTo>
                    <a:pt x="283" y="0"/>
                  </a:moveTo>
                  <a:lnTo>
                    <a:pt x="283" y="95"/>
                  </a:lnTo>
                  <a:lnTo>
                    <a:pt x="0" y="4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未知"/>
            <p:cNvSpPr>
              <a:spLocks noChangeAspect="1"/>
            </p:cNvSpPr>
            <p:nvPr/>
          </p:nvSpPr>
          <p:spPr bwMode="auto">
            <a:xfrm>
              <a:off x="1392" y="569"/>
              <a:ext cx="84" cy="28"/>
            </a:xfrm>
            <a:custGeom>
              <a:avLst/>
              <a:gdLst>
                <a:gd name="T0" fmla="*/ 0 w 282"/>
                <a:gd name="T1" fmla="*/ 0 h 95"/>
                <a:gd name="T2" fmla="*/ 0 w 282"/>
                <a:gd name="T3" fmla="*/ 1 h 95"/>
                <a:gd name="T4" fmla="*/ 2 w 282"/>
                <a:gd name="T5" fmla="*/ 0 h 95"/>
                <a:gd name="T6" fmla="*/ 0 w 282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95"/>
                <a:gd name="T14" fmla="*/ 282 w 282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95">
                  <a:moveTo>
                    <a:pt x="0" y="0"/>
                  </a:moveTo>
                  <a:lnTo>
                    <a:pt x="0" y="95"/>
                  </a:lnTo>
                  <a:lnTo>
                    <a:pt x="282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未知"/>
            <p:cNvSpPr>
              <a:spLocks noChangeAspect="1"/>
            </p:cNvSpPr>
            <p:nvPr/>
          </p:nvSpPr>
          <p:spPr bwMode="auto">
            <a:xfrm>
              <a:off x="742" y="501"/>
              <a:ext cx="44" cy="61"/>
            </a:xfrm>
            <a:custGeom>
              <a:avLst/>
              <a:gdLst>
                <a:gd name="T0" fmla="*/ 0 w 147"/>
                <a:gd name="T1" fmla="*/ 1 h 213"/>
                <a:gd name="T2" fmla="*/ 0 w 147"/>
                <a:gd name="T3" fmla="*/ 1 h 213"/>
                <a:gd name="T4" fmla="*/ 1 w 147"/>
                <a:gd name="T5" fmla="*/ 1 h 213"/>
                <a:gd name="T6" fmla="*/ 1 w 147"/>
                <a:gd name="T7" fmla="*/ 1 h 213"/>
                <a:gd name="T8" fmla="*/ 1 w 147"/>
                <a:gd name="T9" fmla="*/ 1 h 213"/>
                <a:gd name="T10" fmla="*/ 1 w 147"/>
                <a:gd name="T11" fmla="*/ 1 h 213"/>
                <a:gd name="T12" fmla="*/ 1 w 147"/>
                <a:gd name="T13" fmla="*/ 1 h 213"/>
                <a:gd name="T14" fmla="*/ 1 w 147"/>
                <a:gd name="T15" fmla="*/ 1 h 213"/>
                <a:gd name="T16" fmla="*/ 1 w 147"/>
                <a:gd name="T17" fmla="*/ 1 h 213"/>
                <a:gd name="T18" fmla="*/ 0 w 147"/>
                <a:gd name="T19" fmla="*/ 1 h 213"/>
                <a:gd name="T20" fmla="*/ 0 w 147"/>
                <a:gd name="T21" fmla="*/ 0 h 213"/>
                <a:gd name="T22" fmla="*/ 1 w 147"/>
                <a:gd name="T23" fmla="*/ 0 h 2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7"/>
                <a:gd name="T37" fmla="*/ 0 h 213"/>
                <a:gd name="T38" fmla="*/ 147 w 147"/>
                <a:gd name="T39" fmla="*/ 213 h 2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7" h="213">
                  <a:moveTo>
                    <a:pt x="0" y="213"/>
                  </a:moveTo>
                  <a:lnTo>
                    <a:pt x="53" y="213"/>
                  </a:lnTo>
                  <a:lnTo>
                    <a:pt x="76" y="207"/>
                  </a:lnTo>
                  <a:lnTo>
                    <a:pt x="95" y="195"/>
                  </a:lnTo>
                  <a:lnTo>
                    <a:pt x="106" y="177"/>
                  </a:lnTo>
                  <a:lnTo>
                    <a:pt x="118" y="142"/>
                  </a:lnTo>
                  <a:lnTo>
                    <a:pt x="118" y="125"/>
                  </a:lnTo>
                  <a:lnTo>
                    <a:pt x="112" y="106"/>
                  </a:lnTo>
                  <a:lnTo>
                    <a:pt x="95" y="95"/>
                  </a:lnTo>
                  <a:lnTo>
                    <a:pt x="36" y="95"/>
                  </a:lnTo>
                  <a:lnTo>
                    <a:pt x="59" y="0"/>
                  </a:lnTo>
                  <a:lnTo>
                    <a:pt x="147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未知"/>
            <p:cNvSpPr>
              <a:spLocks noChangeAspect="1"/>
            </p:cNvSpPr>
            <p:nvPr/>
          </p:nvSpPr>
          <p:spPr bwMode="auto">
            <a:xfrm>
              <a:off x="799" y="501"/>
              <a:ext cx="31" cy="61"/>
            </a:xfrm>
            <a:custGeom>
              <a:avLst/>
              <a:gdLst>
                <a:gd name="T0" fmla="*/ 0 w 112"/>
                <a:gd name="T1" fmla="*/ 1 h 213"/>
                <a:gd name="T2" fmla="*/ 0 w 112"/>
                <a:gd name="T3" fmla="*/ 1 h 213"/>
                <a:gd name="T4" fmla="*/ 0 w 112"/>
                <a:gd name="T5" fmla="*/ 1 h 213"/>
                <a:gd name="T6" fmla="*/ 0 w 112"/>
                <a:gd name="T7" fmla="*/ 1 h 213"/>
                <a:gd name="T8" fmla="*/ 1 w 112"/>
                <a:gd name="T9" fmla="*/ 1 h 213"/>
                <a:gd name="T10" fmla="*/ 1 w 112"/>
                <a:gd name="T11" fmla="*/ 1 h 213"/>
                <a:gd name="T12" fmla="*/ 1 w 112"/>
                <a:gd name="T13" fmla="*/ 1 h 213"/>
                <a:gd name="T14" fmla="*/ 1 w 112"/>
                <a:gd name="T15" fmla="*/ 1 h 213"/>
                <a:gd name="T16" fmla="*/ 1 w 112"/>
                <a:gd name="T17" fmla="*/ 0 h 213"/>
                <a:gd name="T18" fmla="*/ 1 w 112"/>
                <a:gd name="T19" fmla="*/ 0 h 213"/>
                <a:gd name="T20" fmla="*/ 1 w 112"/>
                <a:gd name="T21" fmla="*/ 0 h 213"/>
                <a:gd name="T22" fmla="*/ 1 w 112"/>
                <a:gd name="T23" fmla="*/ 0 h 213"/>
                <a:gd name="T24" fmla="*/ 0 w 112"/>
                <a:gd name="T25" fmla="*/ 0 h 213"/>
                <a:gd name="T26" fmla="*/ 0 w 112"/>
                <a:gd name="T27" fmla="*/ 0 h 213"/>
                <a:gd name="T28" fmla="*/ 0 w 112"/>
                <a:gd name="T29" fmla="*/ 0 h 213"/>
                <a:gd name="T30" fmla="*/ 0 w 112"/>
                <a:gd name="T31" fmla="*/ 0 h 213"/>
                <a:gd name="T32" fmla="*/ 0 w 112"/>
                <a:gd name="T33" fmla="*/ 1 h 213"/>
                <a:gd name="T34" fmla="*/ 0 w 112"/>
                <a:gd name="T35" fmla="*/ 1 h 213"/>
                <a:gd name="T36" fmla="*/ 0 w 112"/>
                <a:gd name="T37" fmla="*/ 1 h 213"/>
                <a:gd name="T38" fmla="*/ 0 w 112"/>
                <a:gd name="T39" fmla="*/ 1 h 213"/>
                <a:gd name="T40" fmla="*/ 0 w 112"/>
                <a:gd name="T41" fmla="*/ 1 h 213"/>
                <a:gd name="T42" fmla="*/ 0 w 112"/>
                <a:gd name="T43" fmla="*/ 1 h 213"/>
                <a:gd name="T44" fmla="*/ 0 w 112"/>
                <a:gd name="T45" fmla="*/ 1 h 2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2"/>
                <a:gd name="T70" fmla="*/ 0 h 213"/>
                <a:gd name="T71" fmla="*/ 112 w 112"/>
                <a:gd name="T72" fmla="*/ 213 h 2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2" h="213">
                  <a:moveTo>
                    <a:pt x="23" y="213"/>
                  </a:moveTo>
                  <a:lnTo>
                    <a:pt x="30" y="213"/>
                  </a:lnTo>
                  <a:lnTo>
                    <a:pt x="47" y="207"/>
                  </a:lnTo>
                  <a:lnTo>
                    <a:pt x="65" y="189"/>
                  </a:lnTo>
                  <a:lnTo>
                    <a:pt x="82" y="165"/>
                  </a:lnTo>
                  <a:lnTo>
                    <a:pt x="100" y="130"/>
                  </a:lnTo>
                  <a:lnTo>
                    <a:pt x="106" y="106"/>
                  </a:lnTo>
                  <a:lnTo>
                    <a:pt x="112" y="77"/>
                  </a:lnTo>
                  <a:lnTo>
                    <a:pt x="112" y="42"/>
                  </a:lnTo>
                  <a:lnTo>
                    <a:pt x="106" y="12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65" y="7"/>
                  </a:lnTo>
                  <a:lnTo>
                    <a:pt x="53" y="18"/>
                  </a:lnTo>
                  <a:lnTo>
                    <a:pt x="35" y="42"/>
                  </a:lnTo>
                  <a:lnTo>
                    <a:pt x="23" y="66"/>
                  </a:lnTo>
                  <a:lnTo>
                    <a:pt x="12" y="95"/>
                  </a:lnTo>
                  <a:lnTo>
                    <a:pt x="6" y="118"/>
                  </a:lnTo>
                  <a:lnTo>
                    <a:pt x="0" y="148"/>
                  </a:lnTo>
                  <a:lnTo>
                    <a:pt x="0" y="172"/>
                  </a:lnTo>
                  <a:lnTo>
                    <a:pt x="6" y="201"/>
                  </a:lnTo>
                  <a:lnTo>
                    <a:pt x="12" y="207"/>
                  </a:lnTo>
                  <a:lnTo>
                    <a:pt x="23" y="213"/>
                  </a:lnTo>
                  <a:close/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Line 114"/>
            <p:cNvSpPr>
              <a:spLocks noChangeAspect="1" noChangeShapeType="1"/>
            </p:cNvSpPr>
            <p:nvPr/>
          </p:nvSpPr>
          <p:spPr bwMode="auto">
            <a:xfrm>
              <a:off x="1476" y="1"/>
              <a:ext cx="2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Line 115"/>
            <p:cNvSpPr>
              <a:spLocks noChangeAspect="1" noChangeShapeType="1"/>
            </p:cNvSpPr>
            <p:nvPr/>
          </p:nvSpPr>
          <p:spPr bwMode="auto">
            <a:xfrm>
              <a:off x="1476" y="387"/>
              <a:ext cx="2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Line 116"/>
            <p:cNvSpPr>
              <a:spLocks noChangeAspect="1" noChangeShapeType="1"/>
            </p:cNvSpPr>
            <p:nvPr/>
          </p:nvSpPr>
          <p:spPr bwMode="auto">
            <a:xfrm>
              <a:off x="1683" y="85"/>
              <a:ext cx="2" cy="2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未知"/>
            <p:cNvSpPr>
              <a:spLocks noChangeAspect="1"/>
            </p:cNvSpPr>
            <p:nvPr/>
          </p:nvSpPr>
          <p:spPr bwMode="auto">
            <a:xfrm>
              <a:off x="1669" y="1"/>
              <a:ext cx="28" cy="84"/>
            </a:xfrm>
            <a:custGeom>
              <a:avLst/>
              <a:gdLst>
                <a:gd name="T0" fmla="*/ 0 w 94"/>
                <a:gd name="T1" fmla="*/ 2 h 284"/>
                <a:gd name="T2" fmla="*/ 1 w 94"/>
                <a:gd name="T3" fmla="*/ 2 h 284"/>
                <a:gd name="T4" fmla="*/ 0 w 94"/>
                <a:gd name="T5" fmla="*/ 0 h 284"/>
                <a:gd name="T6" fmla="*/ 0 w 94"/>
                <a:gd name="T7" fmla="*/ 2 h 2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284"/>
                <a:gd name="T14" fmla="*/ 94 w 94"/>
                <a:gd name="T15" fmla="*/ 284 h 2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284">
                  <a:moveTo>
                    <a:pt x="0" y="284"/>
                  </a:moveTo>
                  <a:lnTo>
                    <a:pt x="94" y="284"/>
                  </a:lnTo>
                  <a:lnTo>
                    <a:pt x="47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未知"/>
            <p:cNvSpPr>
              <a:spLocks noChangeAspect="1"/>
            </p:cNvSpPr>
            <p:nvPr/>
          </p:nvSpPr>
          <p:spPr bwMode="auto">
            <a:xfrm>
              <a:off x="1669" y="304"/>
              <a:ext cx="28" cy="83"/>
            </a:xfrm>
            <a:custGeom>
              <a:avLst/>
              <a:gdLst>
                <a:gd name="T0" fmla="*/ 0 w 94"/>
                <a:gd name="T1" fmla="*/ 0 h 282"/>
                <a:gd name="T2" fmla="*/ 1 w 94"/>
                <a:gd name="T3" fmla="*/ 0 h 282"/>
                <a:gd name="T4" fmla="*/ 0 w 94"/>
                <a:gd name="T5" fmla="*/ 2 h 282"/>
                <a:gd name="T6" fmla="*/ 0 w 94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282"/>
                <a:gd name="T14" fmla="*/ 94 w 94"/>
                <a:gd name="T15" fmla="*/ 282 h 2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282">
                  <a:moveTo>
                    <a:pt x="0" y="0"/>
                  </a:moveTo>
                  <a:lnTo>
                    <a:pt x="94" y="0"/>
                  </a:lnTo>
                  <a:lnTo>
                    <a:pt x="47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119"/>
            <p:cNvSpPr>
              <a:spLocks noChangeAspect="1" noChangeShapeType="1"/>
            </p:cNvSpPr>
            <p:nvPr/>
          </p:nvSpPr>
          <p:spPr bwMode="auto">
            <a:xfrm>
              <a:off x="1601" y="218"/>
              <a:ext cx="6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未知"/>
            <p:cNvSpPr>
              <a:spLocks noChangeAspect="1"/>
            </p:cNvSpPr>
            <p:nvPr/>
          </p:nvSpPr>
          <p:spPr bwMode="auto">
            <a:xfrm>
              <a:off x="1611" y="215"/>
              <a:ext cx="42" cy="44"/>
            </a:xfrm>
            <a:custGeom>
              <a:avLst/>
              <a:gdLst>
                <a:gd name="T0" fmla="*/ 1 w 142"/>
                <a:gd name="T1" fmla="*/ 1 h 147"/>
                <a:gd name="T2" fmla="*/ 1 w 142"/>
                <a:gd name="T3" fmla="*/ 1 h 147"/>
                <a:gd name="T4" fmla="*/ 1 w 142"/>
                <a:gd name="T5" fmla="*/ 0 h 147"/>
                <a:gd name="T6" fmla="*/ 1 w 142"/>
                <a:gd name="T7" fmla="*/ 0 h 147"/>
                <a:gd name="T8" fmla="*/ 1 w 142"/>
                <a:gd name="T9" fmla="*/ 0 h 147"/>
                <a:gd name="T10" fmla="*/ 1 w 142"/>
                <a:gd name="T11" fmla="*/ 0 h 147"/>
                <a:gd name="T12" fmla="*/ 0 w 142"/>
                <a:gd name="T13" fmla="*/ 0 h 147"/>
                <a:gd name="T14" fmla="*/ 0 w 142"/>
                <a:gd name="T15" fmla="*/ 0 h 147"/>
                <a:gd name="T16" fmla="*/ 0 w 142"/>
                <a:gd name="T17" fmla="*/ 0 h 147"/>
                <a:gd name="T18" fmla="*/ 0 w 142"/>
                <a:gd name="T19" fmla="*/ 0 h 147"/>
                <a:gd name="T20" fmla="*/ 0 w 142"/>
                <a:gd name="T21" fmla="*/ 0 h 147"/>
                <a:gd name="T22" fmla="*/ 0 w 142"/>
                <a:gd name="T23" fmla="*/ 1 h 147"/>
                <a:gd name="T24" fmla="*/ 0 w 142"/>
                <a:gd name="T25" fmla="*/ 1 h 147"/>
                <a:gd name="T26" fmla="*/ 0 w 142"/>
                <a:gd name="T27" fmla="*/ 1 h 147"/>
                <a:gd name="T28" fmla="*/ 0 w 142"/>
                <a:gd name="T29" fmla="*/ 1 h 147"/>
                <a:gd name="T30" fmla="*/ 1 w 142"/>
                <a:gd name="T31" fmla="*/ 1 h 147"/>
                <a:gd name="T32" fmla="*/ 1 w 142"/>
                <a:gd name="T33" fmla="*/ 1 h 147"/>
                <a:gd name="T34" fmla="*/ 1 w 142"/>
                <a:gd name="T35" fmla="*/ 1 h 147"/>
                <a:gd name="T36" fmla="*/ 1 w 142"/>
                <a:gd name="T37" fmla="*/ 1 h 147"/>
                <a:gd name="T38" fmla="*/ 1 w 142"/>
                <a:gd name="T39" fmla="*/ 1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2"/>
                <a:gd name="T61" fmla="*/ 0 h 147"/>
                <a:gd name="T62" fmla="*/ 142 w 142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2" h="147">
                  <a:moveTo>
                    <a:pt x="142" y="94"/>
                  </a:moveTo>
                  <a:lnTo>
                    <a:pt x="142" y="82"/>
                  </a:lnTo>
                  <a:lnTo>
                    <a:pt x="135" y="59"/>
                  </a:lnTo>
                  <a:lnTo>
                    <a:pt x="118" y="35"/>
                  </a:lnTo>
                  <a:lnTo>
                    <a:pt x="94" y="12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7" y="88"/>
                  </a:lnTo>
                  <a:lnTo>
                    <a:pt x="17" y="106"/>
                  </a:lnTo>
                  <a:lnTo>
                    <a:pt x="36" y="123"/>
                  </a:lnTo>
                  <a:lnTo>
                    <a:pt x="59" y="141"/>
                  </a:lnTo>
                  <a:lnTo>
                    <a:pt x="83" y="147"/>
                  </a:lnTo>
                  <a:lnTo>
                    <a:pt x="112" y="141"/>
                  </a:lnTo>
                  <a:lnTo>
                    <a:pt x="130" y="130"/>
                  </a:lnTo>
                  <a:lnTo>
                    <a:pt x="142" y="106"/>
                  </a:lnTo>
                  <a:lnTo>
                    <a:pt x="142" y="94"/>
                  </a:lnTo>
                  <a:close/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未知"/>
            <p:cNvSpPr>
              <a:spLocks noChangeAspect="1"/>
            </p:cNvSpPr>
            <p:nvPr/>
          </p:nvSpPr>
          <p:spPr bwMode="auto">
            <a:xfrm>
              <a:off x="1601" y="173"/>
              <a:ext cx="61" cy="15"/>
            </a:xfrm>
            <a:custGeom>
              <a:avLst/>
              <a:gdLst>
                <a:gd name="T0" fmla="*/ 1 w 212"/>
                <a:gd name="T1" fmla="*/ 0 h 59"/>
                <a:gd name="T2" fmla="*/ 0 w 212"/>
                <a:gd name="T3" fmla="*/ 0 h 59"/>
                <a:gd name="T4" fmla="*/ 0 w 212"/>
                <a:gd name="T5" fmla="*/ 0 h 59"/>
                <a:gd name="T6" fmla="*/ 0 60000 65536"/>
                <a:gd name="T7" fmla="*/ 0 60000 65536"/>
                <a:gd name="T8" fmla="*/ 0 60000 65536"/>
                <a:gd name="T9" fmla="*/ 0 w 212"/>
                <a:gd name="T10" fmla="*/ 0 h 59"/>
                <a:gd name="T11" fmla="*/ 212 w 212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" h="59">
                  <a:moveTo>
                    <a:pt x="212" y="59"/>
                  </a:moveTo>
                  <a:lnTo>
                    <a:pt x="0" y="0"/>
                  </a:lnTo>
                  <a:lnTo>
                    <a:pt x="47" y="59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未知"/>
            <p:cNvSpPr>
              <a:spLocks noChangeAspect="1"/>
            </p:cNvSpPr>
            <p:nvPr/>
          </p:nvSpPr>
          <p:spPr bwMode="auto">
            <a:xfrm>
              <a:off x="1601" y="130"/>
              <a:ext cx="49" cy="36"/>
            </a:xfrm>
            <a:custGeom>
              <a:avLst/>
              <a:gdLst>
                <a:gd name="T0" fmla="*/ 0 w 165"/>
                <a:gd name="T1" fmla="*/ 0 h 118"/>
                <a:gd name="T2" fmla="*/ 1 w 165"/>
                <a:gd name="T3" fmla="*/ 1 h 118"/>
                <a:gd name="T4" fmla="*/ 1 w 165"/>
                <a:gd name="T5" fmla="*/ 0 h 118"/>
                <a:gd name="T6" fmla="*/ 0 60000 65536"/>
                <a:gd name="T7" fmla="*/ 0 60000 65536"/>
                <a:gd name="T8" fmla="*/ 0 60000 65536"/>
                <a:gd name="T9" fmla="*/ 0 w 165"/>
                <a:gd name="T10" fmla="*/ 0 h 118"/>
                <a:gd name="T11" fmla="*/ 165 w 165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" h="118">
                  <a:moveTo>
                    <a:pt x="0" y="29"/>
                  </a:moveTo>
                  <a:lnTo>
                    <a:pt x="165" y="118"/>
                  </a:lnTo>
                  <a:lnTo>
                    <a:pt x="165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Line 123"/>
            <p:cNvSpPr>
              <a:spLocks noChangeAspect="1" noChangeShapeType="1"/>
            </p:cNvSpPr>
            <p:nvPr/>
          </p:nvSpPr>
          <p:spPr bwMode="auto">
            <a:xfrm>
              <a:off x="1636" y="137"/>
              <a:ext cx="26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未知"/>
            <p:cNvSpPr>
              <a:spLocks noChangeAspect="1"/>
            </p:cNvSpPr>
            <p:nvPr/>
          </p:nvSpPr>
          <p:spPr bwMode="auto">
            <a:xfrm>
              <a:off x="681" y="757"/>
              <a:ext cx="19" cy="74"/>
            </a:xfrm>
            <a:custGeom>
              <a:avLst/>
              <a:gdLst>
                <a:gd name="T0" fmla="*/ 0 w 64"/>
                <a:gd name="T1" fmla="*/ 2 h 247"/>
                <a:gd name="T2" fmla="*/ 0 w 64"/>
                <a:gd name="T3" fmla="*/ 2 h 247"/>
                <a:gd name="T4" fmla="*/ 0 w 64"/>
                <a:gd name="T5" fmla="*/ 1 h 247"/>
                <a:gd name="T6" fmla="*/ 0 w 64"/>
                <a:gd name="T7" fmla="*/ 1 h 247"/>
                <a:gd name="T8" fmla="*/ 0 w 64"/>
                <a:gd name="T9" fmla="*/ 1 h 247"/>
                <a:gd name="T10" fmla="*/ 0 w 64"/>
                <a:gd name="T11" fmla="*/ 0 h 247"/>
                <a:gd name="T12" fmla="*/ 1 w 64"/>
                <a:gd name="T13" fmla="*/ 0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47"/>
                <a:gd name="T23" fmla="*/ 64 w 64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47">
                  <a:moveTo>
                    <a:pt x="5" y="247"/>
                  </a:moveTo>
                  <a:lnTo>
                    <a:pt x="0" y="223"/>
                  </a:lnTo>
                  <a:lnTo>
                    <a:pt x="0" y="194"/>
                  </a:lnTo>
                  <a:lnTo>
                    <a:pt x="5" y="142"/>
                  </a:lnTo>
                  <a:lnTo>
                    <a:pt x="23" y="83"/>
                  </a:lnTo>
                  <a:lnTo>
                    <a:pt x="47" y="29"/>
                  </a:lnTo>
                  <a:lnTo>
                    <a:pt x="64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未知"/>
            <p:cNvSpPr>
              <a:spLocks noChangeAspect="1"/>
            </p:cNvSpPr>
            <p:nvPr/>
          </p:nvSpPr>
          <p:spPr bwMode="auto">
            <a:xfrm>
              <a:off x="725" y="760"/>
              <a:ext cx="17" cy="64"/>
            </a:xfrm>
            <a:custGeom>
              <a:avLst/>
              <a:gdLst>
                <a:gd name="T0" fmla="*/ 0 w 59"/>
                <a:gd name="T1" fmla="*/ 2 h 211"/>
                <a:gd name="T2" fmla="*/ 0 w 59"/>
                <a:gd name="T3" fmla="*/ 0 h 211"/>
                <a:gd name="T4" fmla="*/ 0 w 59"/>
                <a:gd name="T5" fmla="*/ 0 h 211"/>
                <a:gd name="T6" fmla="*/ 0 60000 65536"/>
                <a:gd name="T7" fmla="*/ 0 60000 65536"/>
                <a:gd name="T8" fmla="*/ 0 60000 65536"/>
                <a:gd name="T9" fmla="*/ 0 w 59"/>
                <a:gd name="T10" fmla="*/ 0 h 211"/>
                <a:gd name="T11" fmla="*/ 59 w 59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211">
                  <a:moveTo>
                    <a:pt x="0" y="211"/>
                  </a:moveTo>
                  <a:lnTo>
                    <a:pt x="59" y="0"/>
                  </a:lnTo>
                  <a:lnTo>
                    <a:pt x="0" y="47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未知"/>
            <p:cNvSpPr>
              <a:spLocks noChangeAspect="1"/>
            </p:cNvSpPr>
            <p:nvPr/>
          </p:nvSpPr>
          <p:spPr bwMode="auto">
            <a:xfrm>
              <a:off x="742" y="757"/>
              <a:ext cx="23" cy="74"/>
            </a:xfrm>
            <a:custGeom>
              <a:avLst/>
              <a:gdLst>
                <a:gd name="T0" fmla="*/ 0 w 76"/>
                <a:gd name="T1" fmla="*/ 2 h 247"/>
                <a:gd name="T2" fmla="*/ 0 w 76"/>
                <a:gd name="T3" fmla="*/ 2 h 247"/>
                <a:gd name="T4" fmla="*/ 0 w 76"/>
                <a:gd name="T5" fmla="*/ 1 h 247"/>
                <a:gd name="T6" fmla="*/ 1 w 76"/>
                <a:gd name="T7" fmla="*/ 1 h 247"/>
                <a:gd name="T8" fmla="*/ 1 w 76"/>
                <a:gd name="T9" fmla="*/ 0 h 247"/>
                <a:gd name="T10" fmla="*/ 1 w 76"/>
                <a:gd name="T11" fmla="*/ 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47"/>
                <a:gd name="T20" fmla="*/ 76 w 76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47">
                  <a:moveTo>
                    <a:pt x="0" y="247"/>
                  </a:moveTo>
                  <a:lnTo>
                    <a:pt x="17" y="223"/>
                  </a:lnTo>
                  <a:lnTo>
                    <a:pt x="47" y="164"/>
                  </a:lnTo>
                  <a:lnTo>
                    <a:pt x="64" y="112"/>
                  </a:lnTo>
                  <a:lnTo>
                    <a:pt x="76" y="53"/>
                  </a:lnTo>
                  <a:lnTo>
                    <a:pt x="76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" name="Group 127"/>
          <p:cNvGrpSpPr>
            <a:grpSpLocks noChangeAspect="1"/>
          </p:cNvGrpSpPr>
          <p:nvPr/>
        </p:nvGrpSpPr>
        <p:grpSpPr bwMode="auto">
          <a:xfrm>
            <a:off x="6051524" y="2992063"/>
            <a:ext cx="2316394" cy="1114544"/>
            <a:chOff x="0" y="0"/>
            <a:chExt cx="1698" cy="817"/>
          </a:xfrm>
        </p:grpSpPr>
        <p:grpSp>
          <p:nvGrpSpPr>
            <p:cNvPr id="144" name="Group 128"/>
            <p:cNvGrpSpPr>
              <a:grpSpLocks noChangeAspect="1"/>
            </p:cNvGrpSpPr>
            <p:nvPr/>
          </p:nvGrpSpPr>
          <p:grpSpPr bwMode="auto">
            <a:xfrm>
              <a:off x="0" y="0"/>
              <a:ext cx="1698" cy="587"/>
              <a:chOff x="0" y="0"/>
              <a:chExt cx="1698" cy="587"/>
            </a:xfrm>
          </p:grpSpPr>
          <p:sp>
            <p:nvSpPr>
              <p:cNvPr id="151" name="Line 129"/>
              <p:cNvSpPr>
                <a:spLocks noChangeAspect="1" noChangeShapeType="1"/>
              </p:cNvSpPr>
              <p:nvPr/>
            </p:nvSpPr>
            <p:spPr bwMode="auto">
              <a:xfrm>
                <a:off x="96" y="0"/>
                <a:ext cx="2" cy="3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Line 130"/>
              <p:cNvSpPr>
                <a:spLocks noChangeAspect="1" noChangeShapeType="1"/>
              </p:cNvSpPr>
              <p:nvPr/>
            </p:nvSpPr>
            <p:spPr bwMode="auto">
              <a:xfrm>
                <a:off x="1472" y="28"/>
                <a:ext cx="1" cy="33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Line 131"/>
              <p:cNvSpPr>
                <a:spLocks noChangeAspect="1" noChangeShapeType="1"/>
              </p:cNvSpPr>
              <p:nvPr/>
            </p:nvSpPr>
            <p:spPr bwMode="auto">
              <a:xfrm>
                <a:off x="482" y="0"/>
                <a:ext cx="2" cy="3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Line 132"/>
              <p:cNvSpPr>
                <a:spLocks noChangeAspect="1" noChangeShapeType="1"/>
              </p:cNvSpPr>
              <p:nvPr/>
            </p:nvSpPr>
            <p:spPr bwMode="auto">
              <a:xfrm>
                <a:off x="482" y="360"/>
                <a:ext cx="99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" name="Line 133"/>
              <p:cNvSpPr>
                <a:spLocks noChangeAspect="1" noChangeShapeType="1"/>
              </p:cNvSpPr>
              <p:nvPr/>
            </p:nvSpPr>
            <p:spPr bwMode="auto">
              <a:xfrm>
                <a:off x="482" y="28"/>
                <a:ext cx="99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" name="Line 134"/>
              <p:cNvSpPr>
                <a:spLocks noChangeAspect="1" noChangeShapeType="1"/>
              </p:cNvSpPr>
              <p:nvPr/>
            </p:nvSpPr>
            <p:spPr bwMode="auto">
              <a:xfrm>
                <a:off x="96" y="0"/>
                <a:ext cx="386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" name="Line 135"/>
              <p:cNvSpPr>
                <a:spLocks noChangeAspect="1" noChangeShapeType="1"/>
              </p:cNvSpPr>
              <p:nvPr/>
            </p:nvSpPr>
            <p:spPr bwMode="auto">
              <a:xfrm>
                <a:off x="96" y="386"/>
                <a:ext cx="386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Line 136"/>
              <p:cNvSpPr>
                <a:spLocks noChangeAspect="1" noChangeShapeType="1"/>
              </p:cNvSpPr>
              <p:nvPr/>
            </p:nvSpPr>
            <p:spPr bwMode="auto">
              <a:xfrm>
                <a:off x="0" y="194"/>
                <a:ext cx="3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" name="Line 137"/>
              <p:cNvSpPr>
                <a:spLocks noChangeAspect="1" noChangeShapeType="1"/>
              </p:cNvSpPr>
              <p:nvPr/>
            </p:nvSpPr>
            <p:spPr bwMode="auto">
              <a:xfrm>
                <a:off x="367" y="194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" name="Line 138"/>
              <p:cNvSpPr>
                <a:spLocks noChangeAspect="1" noChangeShapeType="1"/>
              </p:cNvSpPr>
              <p:nvPr/>
            </p:nvSpPr>
            <p:spPr bwMode="auto">
              <a:xfrm>
                <a:off x="454" y="194"/>
                <a:ext cx="2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Line 139"/>
              <p:cNvSpPr>
                <a:spLocks noChangeAspect="1" noChangeShapeType="1"/>
              </p:cNvSpPr>
              <p:nvPr/>
            </p:nvSpPr>
            <p:spPr bwMode="auto">
              <a:xfrm>
                <a:off x="760" y="194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Line 140"/>
              <p:cNvSpPr>
                <a:spLocks noChangeAspect="1" noChangeShapeType="1"/>
              </p:cNvSpPr>
              <p:nvPr/>
            </p:nvSpPr>
            <p:spPr bwMode="auto">
              <a:xfrm>
                <a:off x="847" y="194"/>
                <a:ext cx="2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Line 141"/>
              <p:cNvSpPr>
                <a:spLocks noChangeAspect="1" noChangeShapeType="1"/>
              </p:cNvSpPr>
              <p:nvPr/>
            </p:nvSpPr>
            <p:spPr bwMode="auto">
              <a:xfrm>
                <a:off x="1153" y="194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Line 142"/>
              <p:cNvSpPr>
                <a:spLocks noChangeAspect="1" noChangeShapeType="1"/>
              </p:cNvSpPr>
              <p:nvPr/>
            </p:nvSpPr>
            <p:spPr bwMode="auto">
              <a:xfrm>
                <a:off x="1241" y="194"/>
                <a:ext cx="3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Line 143"/>
              <p:cNvSpPr>
                <a:spLocks noChangeAspect="1" noChangeShapeType="1"/>
              </p:cNvSpPr>
              <p:nvPr/>
            </p:nvSpPr>
            <p:spPr bwMode="auto">
              <a:xfrm>
                <a:off x="1476" y="360"/>
                <a:ext cx="22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Line 144"/>
              <p:cNvSpPr>
                <a:spLocks noChangeAspect="1" noChangeShapeType="1"/>
              </p:cNvSpPr>
              <p:nvPr/>
            </p:nvSpPr>
            <p:spPr bwMode="auto">
              <a:xfrm>
                <a:off x="1476" y="29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Line 145"/>
              <p:cNvSpPr>
                <a:spLocks noChangeAspect="1" noChangeShapeType="1"/>
              </p:cNvSpPr>
              <p:nvPr/>
            </p:nvSpPr>
            <p:spPr bwMode="auto">
              <a:xfrm flipV="1">
                <a:off x="1663" y="111"/>
                <a:ext cx="2" cy="1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未知"/>
              <p:cNvSpPr>
                <a:spLocks noChangeAspect="1"/>
              </p:cNvSpPr>
              <p:nvPr/>
            </p:nvSpPr>
            <p:spPr bwMode="auto">
              <a:xfrm>
                <a:off x="1649" y="276"/>
                <a:ext cx="28" cy="84"/>
              </a:xfrm>
              <a:custGeom>
                <a:avLst/>
                <a:gdLst>
                  <a:gd name="T0" fmla="*/ 0 w 94"/>
                  <a:gd name="T1" fmla="*/ 0 h 282"/>
                  <a:gd name="T2" fmla="*/ 1 w 94"/>
                  <a:gd name="T3" fmla="*/ 0 h 282"/>
                  <a:gd name="T4" fmla="*/ 0 w 94"/>
                  <a:gd name="T5" fmla="*/ 2 h 282"/>
                  <a:gd name="T6" fmla="*/ 0 w 94"/>
                  <a:gd name="T7" fmla="*/ 0 h 2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282"/>
                  <a:gd name="T14" fmla="*/ 94 w 94"/>
                  <a:gd name="T15" fmla="*/ 282 h 2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282">
                    <a:moveTo>
                      <a:pt x="0" y="0"/>
                    </a:moveTo>
                    <a:lnTo>
                      <a:pt x="94" y="0"/>
                    </a:lnTo>
                    <a:lnTo>
                      <a:pt x="47" y="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未知"/>
              <p:cNvSpPr>
                <a:spLocks noChangeAspect="1"/>
              </p:cNvSpPr>
              <p:nvPr/>
            </p:nvSpPr>
            <p:spPr bwMode="auto">
              <a:xfrm>
                <a:off x="1649" y="29"/>
                <a:ext cx="28" cy="82"/>
              </a:xfrm>
              <a:custGeom>
                <a:avLst/>
                <a:gdLst>
                  <a:gd name="T0" fmla="*/ 0 w 94"/>
                  <a:gd name="T1" fmla="*/ 2 h 283"/>
                  <a:gd name="T2" fmla="*/ 1 w 94"/>
                  <a:gd name="T3" fmla="*/ 2 h 283"/>
                  <a:gd name="T4" fmla="*/ 0 w 94"/>
                  <a:gd name="T5" fmla="*/ 0 h 283"/>
                  <a:gd name="T6" fmla="*/ 0 w 94"/>
                  <a:gd name="T7" fmla="*/ 2 h 2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283"/>
                  <a:gd name="T14" fmla="*/ 94 w 94"/>
                  <a:gd name="T15" fmla="*/ 283 h 2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283">
                    <a:moveTo>
                      <a:pt x="0" y="283"/>
                    </a:moveTo>
                    <a:lnTo>
                      <a:pt x="94" y="283"/>
                    </a:lnTo>
                    <a:lnTo>
                      <a:pt x="47" y="0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Line 148"/>
              <p:cNvSpPr>
                <a:spLocks noChangeAspect="1" noChangeShapeType="1"/>
              </p:cNvSpPr>
              <p:nvPr/>
            </p:nvSpPr>
            <p:spPr bwMode="auto">
              <a:xfrm>
                <a:off x="1581" y="220"/>
                <a:ext cx="6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未知"/>
              <p:cNvSpPr>
                <a:spLocks noChangeAspect="1"/>
              </p:cNvSpPr>
              <p:nvPr/>
            </p:nvSpPr>
            <p:spPr bwMode="auto">
              <a:xfrm>
                <a:off x="1591" y="216"/>
                <a:ext cx="43" cy="44"/>
              </a:xfrm>
              <a:custGeom>
                <a:avLst/>
                <a:gdLst>
                  <a:gd name="T0" fmla="*/ 1 w 142"/>
                  <a:gd name="T1" fmla="*/ 1 h 147"/>
                  <a:gd name="T2" fmla="*/ 1 w 142"/>
                  <a:gd name="T3" fmla="*/ 1 h 147"/>
                  <a:gd name="T4" fmla="*/ 1 w 142"/>
                  <a:gd name="T5" fmla="*/ 0 h 147"/>
                  <a:gd name="T6" fmla="*/ 1 w 142"/>
                  <a:gd name="T7" fmla="*/ 0 h 147"/>
                  <a:gd name="T8" fmla="*/ 1 w 142"/>
                  <a:gd name="T9" fmla="*/ 0 h 147"/>
                  <a:gd name="T10" fmla="*/ 1 w 142"/>
                  <a:gd name="T11" fmla="*/ 0 h 147"/>
                  <a:gd name="T12" fmla="*/ 1 w 142"/>
                  <a:gd name="T13" fmla="*/ 0 h 147"/>
                  <a:gd name="T14" fmla="*/ 0 w 142"/>
                  <a:gd name="T15" fmla="*/ 0 h 147"/>
                  <a:gd name="T16" fmla="*/ 0 w 142"/>
                  <a:gd name="T17" fmla="*/ 0 h 147"/>
                  <a:gd name="T18" fmla="*/ 0 w 142"/>
                  <a:gd name="T19" fmla="*/ 0 h 147"/>
                  <a:gd name="T20" fmla="*/ 0 w 142"/>
                  <a:gd name="T21" fmla="*/ 0 h 147"/>
                  <a:gd name="T22" fmla="*/ 0 w 142"/>
                  <a:gd name="T23" fmla="*/ 1 h 147"/>
                  <a:gd name="T24" fmla="*/ 0 w 142"/>
                  <a:gd name="T25" fmla="*/ 1 h 147"/>
                  <a:gd name="T26" fmla="*/ 0 w 142"/>
                  <a:gd name="T27" fmla="*/ 1 h 147"/>
                  <a:gd name="T28" fmla="*/ 1 w 142"/>
                  <a:gd name="T29" fmla="*/ 1 h 147"/>
                  <a:gd name="T30" fmla="*/ 1 w 142"/>
                  <a:gd name="T31" fmla="*/ 1 h 147"/>
                  <a:gd name="T32" fmla="*/ 1 w 142"/>
                  <a:gd name="T33" fmla="*/ 1 h 147"/>
                  <a:gd name="T34" fmla="*/ 1 w 142"/>
                  <a:gd name="T35" fmla="*/ 1 h 147"/>
                  <a:gd name="T36" fmla="*/ 1 w 142"/>
                  <a:gd name="T37" fmla="*/ 1 h 147"/>
                  <a:gd name="T38" fmla="*/ 1 w 142"/>
                  <a:gd name="T39" fmla="*/ 1 h 1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2"/>
                  <a:gd name="T61" fmla="*/ 0 h 147"/>
                  <a:gd name="T62" fmla="*/ 142 w 142"/>
                  <a:gd name="T63" fmla="*/ 147 h 1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2" h="147">
                    <a:moveTo>
                      <a:pt x="142" y="94"/>
                    </a:moveTo>
                    <a:lnTo>
                      <a:pt x="142" y="82"/>
                    </a:lnTo>
                    <a:lnTo>
                      <a:pt x="136" y="58"/>
                    </a:lnTo>
                    <a:lnTo>
                      <a:pt x="118" y="36"/>
                    </a:lnTo>
                    <a:lnTo>
                      <a:pt x="95" y="12"/>
                    </a:lnTo>
                    <a:lnTo>
                      <a:pt x="71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17"/>
                    </a:lnTo>
                    <a:lnTo>
                      <a:pt x="0" y="36"/>
                    </a:lnTo>
                    <a:lnTo>
                      <a:pt x="0" y="53"/>
                    </a:lnTo>
                    <a:lnTo>
                      <a:pt x="7" y="88"/>
                    </a:lnTo>
                    <a:lnTo>
                      <a:pt x="19" y="105"/>
                    </a:lnTo>
                    <a:lnTo>
                      <a:pt x="36" y="124"/>
                    </a:lnTo>
                    <a:lnTo>
                      <a:pt x="59" y="141"/>
                    </a:lnTo>
                    <a:lnTo>
                      <a:pt x="83" y="147"/>
                    </a:lnTo>
                    <a:lnTo>
                      <a:pt x="113" y="141"/>
                    </a:lnTo>
                    <a:lnTo>
                      <a:pt x="130" y="129"/>
                    </a:lnTo>
                    <a:lnTo>
                      <a:pt x="142" y="105"/>
                    </a:lnTo>
                    <a:lnTo>
                      <a:pt x="142" y="94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未知"/>
              <p:cNvSpPr>
                <a:spLocks noChangeAspect="1"/>
              </p:cNvSpPr>
              <p:nvPr/>
            </p:nvSpPr>
            <p:spPr bwMode="auto">
              <a:xfrm>
                <a:off x="1581" y="174"/>
                <a:ext cx="61" cy="16"/>
              </a:xfrm>
              <a:custGeom>
                <a:avLst/>
                <a:gdLst>
                  <a:gd name="T0" fmla="*/ 1 w 211"/>
                  <a:gd name="T1" fmla="*/ 0 h 59"/>
                  <a:gd name="T2" fmla="*/ 0 w 211"/>
                  <a:gd name="T3" fmla="*/ 0 h 59"/>
                  <a:gd name="T4" fmla="*/ 0 w 211"/>
                  <a:gd name="T5" fmla="*/ 0 h 59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59"/>
                  <a:gd name="T11" fmla="*/ 211 w 211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59">
                    <a:moveTo>
                      <a:pt x="211" y="59"/>
                    </a:moveTo>
                    <a:lnTo>
                      <a:pt x="0" y="0"/>
                    </a:lnTo>
                    <a:lnTo>
                      <a:pt x="46" y="5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未知"/>
              <p:cNvSpPr>
                <a:spLocks noChangeAspect="1"/>
              </p:cNvSpPr>
              <p:nvPr/>
            </p:nvSpPr>
            <p:spPr bwMode="auto">
              <a:xfrm>
                <a:off x="1581" y="129"/>
                <a:ext cx="61" cy="42"/>
              </a:xfrm>
              <a:custGeom>
                <a:avLst/>
                <a:gdLst>
                  <a:gd name="T0" fmla="*/ 1 w 211"/>
                  <a:gd name="T1" fmla="*/ 0 h 141"/>
                  <a:gd name="T2" fmla="*/ 1 w 211"/>
                  <a:gd name="T3" fmla="*/ 1 h 141"/>
                  <a:gd name="T4" fmla="*/ 1 w 211"/>
                  <a:gd name="T5" fmla="*/ 0 h 141"/>
                  <a:gd name="T6" fmla="*/ 0 w 211"/>
                  <a:gd name="T7" fmla="*/ 0 h 141"/>
                  <a:gd name="T8" fmla="*/ 0 w 211"/>
                  <a:gd name="T9" fmla="*/ 0 h 141"/>
                  <a:gd name="T10" fmla="*/ 0 w 211"/>
                  <a:gd name="T11" fmla="*/ 0 h 141"/>
                  <a:gd name="T12" fmla="*/ 0 w 211"/>
                  <a:gd name="T13" fmla="*/ 0 h 141"/>
                  <a:gd name="T14" fmla="*/ 0 w 211"/>
                  <a:gd name="T15" fmla="*/ 0 h 141"/>
                  <a:gd name="T16" fmla="*/ 0 w 211"/>
                  <a:gd name="T17" fmla="*/ 0 h 141"/>
                  <a:gd name="T18" fmla="*/ 0 w 211"/>
                  <a:gd name="T19" fmla="*/ 1 h 141"/>
                  <a:gd name="T20" fmla="*/ 0 w 211"/>
                  <a:gd name="T21" fmla="*/ 1 h 141"/>
                  <a:gd name="T22" fmla="*/ 0 w 211"/>
                  <a:gd name="T23" fmla="*/ 1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1"/>
                  <a:gd name="T37" fmla="*/ 0 h 141"/>
                  <a:gd name="T38" fmla="*/ 211 w 211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1" h="141">
                    <a:moveTo>
                      <a:pt x="211" y="46"/>
                    </a:moveTo>
                    <a:lnTo>
                      <a:pt x="211" y="141"/>
                    </a:lnTo>
                    <a:lnTo>
                      <a:pt x="70" y="17"/>
                    </a:lnTo>
                    <a:lnTo>
                      <a:pt x="53" y="5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2" y="5"/>
                    </a:lnTo>
                    <a:lnTo>
                      <a:pt x="0" y="24"/>
                    </a:lnTo>
                    <a:lnTo>
                      <a:pt x="0" y="46"/>
                    </a:lnTo>
                    <a:lnTo>
                      <a:pt x="6" y="70"/>
                    </a:lnTo>
                    <a:lnTo>
                      <a:pt x="17" y="88"/>
                    </a:lnTo>
                    <a:lnTo>
                      <a:pt x="29" y="9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Line 152"/>
              <p:cNvSpPr>
                <a:spLocks noChangeAspect="1" noChangeShapeType="1"/>
              </p:cNvSpPr>
              <p:nvPr/>
            </p:nvSpPr>
            <p:spPr bwMode="auto">
              <a:xfrm>
                <a:off x="1476" y="360"/>
                <a:ext cx="1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Line 153"/>
              <p:cNvSpPr>
                <a:spLocks noChangeAspect="1" noChangeShapeType="1"/>
              </p:cNvSpPr>
              <p:nvPr/>
            </p:nvSpPr>
            <p:spPr bwMode="auto">
              <a:xfrm>
                <a:off x="486" y="360"/>
                <a:ext cx="2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Line 154"/>
              <p:cNvSpPr>
                <a:spLocks noChangeAspect="1" noChangeShapeType="1"/>
              </p:cNvSpPr>
              <p:nvPr/>
            </p:nvSpPr>
            <p:spPr bwMode="auto">
              <a:xfrm flipH="1">
                <a:off x="568" y="552"/>
                <a:ext cx="8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" name="未知"/>
              <p:cNvSpPr>
                <a:spLocks noChangeAspect="1"/>
              </p:cNvSpPr>
              <p:nvPr/>
            </p:nvSpPr>
            <p:spPr bwMode="auto">
              <a:xfrm>
                <a:off x="1393" y="539"/>
                <a:ext cx="83" cy="27"/>
              </a:xfrm>
              <a:custGeom>
                <a:avLst/>
                <a:gdLst>
                  <a:gd name="T0" fmla="*/ 0 w 283"/>
                  <a:gd name="T1" fmla="*/ 0 h 94"/>
                  <a:gd name="T2" fmla="*/ 0 w 283"/>
                  <a:gd name="T3" fmla="*/ 1 h 94"/>
                  <a:gd name="T4" fmla="*/ 2 w 283"/>
                  <a:gd name="T5" fmla="*/ 0 h 94"/>
                  <a:gd name="T6" fmla="*/ 0 w 283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3"/>
                  <a:gd name="T13" fmla="*/ 0 h 94"/>
                  <a:gd name="T14" fmla="*/ 283 w 283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3" h="94">
                    <a:moveTo>
                      <a:pt x="0" y="0"/>
                    </a:moveTo>
                    <a:lnTo>
                      <a:pt x="0" y="94"/>
                    </a:lnTo>
                    <a:lnTo>
                      <a:pt x="283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" name="未知"/>
              <p:cNvSpPr>
                <a:spLocks noChangeAspect="1"/>
              </p:cNvSpPr>
              <p:nvPr/>
            </p:nvSpPr>
            <p:spPr bwMode="auto">
              <a:xfrm>
                <a:off x="486" y="539"/>
                <a:ext cx="82" cy="27"/>
              </a:xfrm>
              <a:custGeom>
                <a:avLst/>
                <a:gdLst>
                  <a:gd name="T0" fmla="*/ 2 w 283"/>
                  <a:gd name="T1" fmla="*/ 0 h 94"/>
                  <a:gd name="T2" fmla="*/ 2 w 283"/>
                  <a:gd name="T3" fmla="*/ 1 h 94"/>
                  <a:gd name="T4" fmla="*/ 0 w 283"/>
                  <a:gd name="T5" fmla="*/ 0 h 94"/>
                  <a:gd name="T6" fmla="*/ 2 w 283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3"/>
                  <a:gd name="T13" fmla="*/ 0 h 94"/>
                  <a:gd name="T14" fmla="*/ 283 w 283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3" h="94">
                    <a:moveTo>
                      <a:pt x="283" y="0"/>
                    </a:moveTo>
                    <a:lnTo>
                      <a:pt x="283" y="94"/>
                    </a:lnTo>
                    <a:lnTo>
                      <a:pt x="0" y="47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未知"/>
              <p:cNvSpPr>
                <a:spLocks noChangeAspect="1"/>
              </p:cNvSpPr>
              <p:nvPr/>
            </p:nvSpPr>
            <p:spPr bwMode="auto">
              <a:xfrm>
                <a:off x="937" y="497"/>
                <a:ext cx="35" cy="35"/>
              </a:xfrm>
              <a:custGeom>
                <a:avLst/>
                <a:gdLst>
                  <a:gd name="T0" fmla="*/ 0 w 117"/>
                  <a:gd name="T1" fmla="*/ 1 h 117"/>
                  <a:gd name="T2" fmla="*/ 0 w 117"/>
                  <a:gd name="T3" fmla="*/ 1 h 117"/>
                  <a:gd name="T4" fmla="*/ 1 w 117"/>
                  <a:gd name="T5" fmla="*/ 1 h 117"/>
                  <a:gd name="T6" fmla="*/ 1 w 117"/>
                  <a:gd name="T7" fmla="*/ 1 h 117"/>
                  <a:gd name="T8" fmla="*/ 1 w 117"/>
                  <a:gd name="T9" fmla="*/ 1 h 117"/>
                  <a:gd name="T10" fmla="*/ 1 w 117"/>
                  <a:gd name="T11" fmla="*/ 0 h 117"/>
                  <a:gd name="T12" fmla="*/ 1 w 117"/>
                  <a:gd name="T13" fmla="*/ 0 h 117"/>
                  <a:gd name="T14" fmla="*/ 1 w 117"/>
                  <a:gd name="T15" fmla="*/ 0 h 117"/>
                  <a:gd name="T16" fmla="*/ 1 w 117"/>
                  <a:gd name="T17" fmla="*/ 0 h 117"/>
                  <a:gd name="T18" fmla="*/ 1 w 117"/>
                  <a:gd name="T19" fmla="*/ 0 h 117"/>
                  <a:gd name="T20" fmla="*/ 0 w 117"/>
                  <a:gd name="T21" fmla="*/ 0 h 1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17"/>
                  <a:gd name="T35" fmla="*/ 117 w 117"/>
                  <a:gd name="T36" fmla="*/ 117 h 1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17">
                    <a:moveTo>
                      <a:pt x="0" y="117"/>
                    </a:moveTo>
                    <a:lnTo>
                      <a:pt x="47" y="117"/>
                    </a:lnTo>
                    <a:lnTo>
                      <a:pt x="77" y="111"/>
                    </a:lnTo>
                    <a:lnTo>
                      <a:pt x="94" y="99"/>
                    </a:lnTo>
                    <a:lnTo>
                      <a:pt x="106" y="81"/>
                    </a:lnTo>
                    <a:lnTo>
                      <a:pt x="117" y="40"/>
                    </a:lnTo>
                    <a:lnTo>
                      <a:pt x="117" y="22"/>
                    </a:lnTo>
                    <a:lnTo>
                      <a:pt x="111" y="10"/>
                    </a:lnTo>
                    <a:lnTo>
                      <a:pt x="99" y="5"/>
                    </a:lnTo>
                    <a:lnTo>
                      <a:pt x="82" y="0"/>
                    </a:lnTo>
                    <a:lnTo>
                      <a:pt x="5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未知"/>
              <p:cNvSpPr>
                <a:spLocks noChangeAspect="1"/>
              </p:cNvSpPr>
              <p:nvPr/>
            </p:nvSpPr>
            <p:spPr bwMode="auto">
              <a:xfrm>
                <a:off x="954" y="469"/>
                <a:ext cx="27" cy="28"/>
              </a:xfrm>
              <a:custGeom>
                <a:avLst/>
                <a:gdLst>
                  <a:gd name="T0" fmla="*/ 0 w 88"/>
                  <a:gd name="T1" fmla="*/ 1 h 95"/>
                  <a:gd name="T2" fmla="*/ 1 w 88"/>
                  <a:gd name="T3" fmla="*/ 1 h 95"/>
                  <a:gd name="T4" fmla="*/ 1 w 88"/>
                  <a:gd name="T5" fmla="*/ 1 h 95"/>
                  <a:gd name="T6" fmla="*/ 1 w 88"/>
                  <a:gd name="T7" fmla="*/ 0 h 95"/>
                  <a:gd name="T8" fmla="*/ 1 w 88"/>
                  <a:gd name="T9" fmla="*/ 0 h 95"/>
                  <a:gd name="T10" fmla="*/ 1 w 88"/>
                  <a:gd name="T11" fmla="*/ 0 h 95"/>
                  <a:gd name="T12" fmla="*/ 1 w 88"/>
                  <a:gd name="T13" fmla="*/ 0 h 95"/>
                  <a:gd name="T14" fmla="*/ 1 w 88"/>
                  <a:gd name="T15" fmla="*/ 0 h 95"/>
                  <a:gd name="T16" fmla="*/ 1 w 88"/>
                  <a:gd name="T17" fmla="*/ 0 h 95"/>
                  <a:gd name="T18" fmla="*/ 0 w 88"/>
                  <a:gd name="T19" fmla="*/ 0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95"/>
                  <a:gd name="T32" fmla="*/ 88 w 88"/>
                  <a:gd name="T33" fmla="*/ 95 h 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95">
                    <a:moveTo>
                      <a:pt x="29" y="95"/>
                    </a:moveTo>
                    <a:lnTo>
                      <a:pt x="53" y="88"/>
                    </a:lnTo>
                    <a:lnTo>
                      <a:pt x="71" y="76"/>
                    </a:lnTo>
                    <a:lnTo>
                      <a:pt x="83" y="59"/>
                    </a:lnTo>
                    <a:lnTo>
                      <a:pt x="88" y="41"/>
                    </a:lnTo>
                    <a:lnTo>
                      <a:pt x="88" y="24"/>
                    </a:lnTo>
                    <a:lnTo>
                      <a:pt x="83" y="12"/>
                    </a:lnTo>
                    <a:lnTo>
                      <a:pt x="77" y="6"/>
                    </a:lnTo>
                    <a:lnTo>
                      <a:pt x="65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未知"/>
              <p:cNvSpPr>
                <a:spLocks noChangeAspect="1"/>
              </p:cNvSpPr>
              <p:nvPr/>
            </p:nvSpPr>
            <p:spPr bwMode="auto">
              <a:xfrm>
                <a:off x="990" y="469"/>
                <a:ext cx="33" cy="63"/>
              </a:xfrm>
              <a:custGeom>
                <a:avLst/>
                <a:gdLst>
                  <a:gd name="T0" fmla="*/ 1 w 118"/>
                  <a:gd name="T1" fmla="*/ 0 h 212"/>
                  <a:gd name="T2" fmla="*/ 1 w 118"/>
                  <a:gd name="T3" fmla="*/ 0 h 212"/>
                  <a:gd name="T4" fmla="*/ 0 w 118"/>
                  <a:gd name="T5" fmla="*/ 0 h 212"/>
                  <a:gd name="T6" fmla="*/ 0 w 118"/>
                  <a:gd name="T7" fmla="*/ 1 h 212"/>
                  <a:gd name="T8" fmla="*/ 0 w 118"/>
                  <a:gd name="T9" fmla="*/ 1 h 212"/>
                  <a:gd name="T10" fmla="*/ 0 w 118"/>
                  <a:gd name="T11" fmla="*/ 1 h 212"/>
                  <a:gd name="T12" fmla="*/ 0 w 118"/>
                  <a:gd name="T13" fmla="*/ 1 h 212"/>
                  <a:gd name="T14" fmla="*/ 0 w 118"/>
                  <a:gd name="T15" fmla="*/ 1 h 212"/>
                  <a:gd name="T16" fmla="*/ 0 w 118"/>
                  <a:gd name="T17" fmla="*/ 2 h 212"/>
                  <a:gd name="T18" fmla="*/ 0 w 118"/>
                  <a:gd name="T19" fmla="*/ 2 h 212"/>
                  <a:gd name="T20" fmla="*/ 0 w 118"/>
                  <a:gd name="T21" fmla="*/ 1 h 212"/>
                  <a:gd name="T22" fmla="*/ 1 w 118"/>
                  <a:gd name="T23" fmla="*/ 1 h 212"/>
                  <a:gd name="T24" fmla="*/ 1 w 118"/>
                  <a:gd name="T25" fmla="*/ 1 h 212"/>
                  <a:gd name="T26" fmla="*/ 1 w 118"/>
                  <a:gd name="T27" fmla="*/ 1 h 212"/>
                  <a:gd name="T28" fmla="*/ 1 w 118"/>
                  <a:gd name="T29" fmla="*/ 1 h 212"/>
                  <a:gd name="T30" fmla="*/ 1 w 118"/>
                  <a:gd name="T31" fmla="*/ 1 h 212"/>
                  <a:gd name="T32" fmla="*/ 1 w 118"/>
                  <a:gd name="T33" fmla="*/ 1 h 212"/>
                  <a:gd name="T34" fmla="*/ 0 w 118"/>
                  <a:gd name="T35" fmla="*/ 1 h 2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8"/>
                  <a:gd name="T55" fmla="*/ 0 h 212"/>
                  <a:gd name="T56" fmla="*/ 118 w 118"/>
                  <a:gd name="T57" fmla="*/ 212 h 2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8" h="212">
                    <a:moveTo>
                      <a:pt x="118" y="0"/>
                    </a:moveTo>
                    <a:lnTo>
                      <a:pt x="88" y="12"/>
                    </a:lnTo>
                    <a:lnTo>
                      <a:pt x="59" y="36"/>
                    </a:lnTo>
                    <a:lnTo>
                      <a:pt x="36" y="65"/>
                    </a:lnTo>
                    <a:lnTo>
                      <a:pt x="24" y="88"/>
                    </a:lnTo>
                    <a:lnTo>
                      <a:pt x="0" y="171"/>
                    </a:lnTo>
                    <a:lnTo>
                      <a:pt x="0" y="183"/>
                    </a:lnTo>
                    <a:lnTo>
                      <a:pt x="6" y="200"/>
                    </a:lnTo>
                    <a:lnTo>
                      <a:pt x="24" y="212"/>
                    </a:lnTo>
                    <a:lnTo>
                      <a:pt x="41" y="212"/>
                    </a:lnTo>
                    <a:lnTo>
                      <a:pt x="65" y="206"/>
                    </a:lnTo>
                    <a:lnTo>
                      <a:pt x="83" y="194"/>
                    </a:lnTo>
                    <a:lnTo>
                      <a:pt x="95" y="176"/>
                    </a:lnTo>
                    <a:lnTo>
                      <a:pt x="106" y="135"/>
                    </a:lnTo>
                    <a:lnTo>
                      <a:pt x="106" y="117"/>
                    </a:lnTo>
                    <a:lnTo>
                      <a:pt x="100" y="100"/>
                    </a:lnTo>
                    <a:lnTo>
                      <a:pt x="83" y="95"/>
                    </a:lnTo>
                    <a:lnTo>
                      <a:pt x="29" y="9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5" name="Group 160"/>
            <p:cNvGrpSpPr>
              <a:grpSpLocks noChangeAspect="1"/>
            </p:cNvGrpSpPr>
            <p:nvPr/>
          </p:nvGrpSpPr>
          <p:grpSpPr bwMode="auto">
            <a:xfrm>
              <a:off x="837" y="753"/>
              <a:ext cx="60" cy="64"/>
              <a:chOff x="0" y="0"/>
              <a:chExt cx="60" cy="64"/>
            </a:xfrm>
          </p:grpSpPr>
          <p:sp>
            <p:nvSpPr>
              <p:cNvPr id="146" name="Line 161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2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未知"/>
              <p:cNvSpPr>
                <a:spLocks noChangeAspect="1"/>
              </p:cNvSpPr>
              <p:nvPr/>
            </p:nvSpPr>
            <p:spPr bwMode="auto">
              <a:xfrm>
                <a:off x="17" y="6"/>
                <a:ext cx="11" cy="8"/>
              </a:xfrm>
              <a:custGeom>
                <a:avLst/>
                <a:gdLst>
                  <a:gd name="T0" fmla="*/ 0 w 40"/>
                  <a:gd name="T1" fmla="*/ 0 h 29"/>
                  <a:gd name="T2" fmla="*/ 0 w 40"/>
                  <a:gd name="T3" fmla="*/ 0 h 29"/>
                  <a:gd name="T4" fmla="*/ 0 w 40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29"/>
                  <a:gd name="T11" fmla="*/ 40 w 40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29">
                    <a:moveTo>
                      <a:pt x="40" y="0"/>
                    </a:moveTo>
                    <a:lnTo>
                      <a:pt x="16" y="8"/>
                    </a:lnTo>
                    <a:lnTo>
                      <a:pt x="0" y="2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未知"/>
              <p:cNvSpPr>
                <a:spLocks noChangeAspect="1"/>
              </p:cNvSpPr>
              <p:nvPr/>
            </p:nvSpPr>
            <p:spPr bwMode="auto">
              <a:xfrm>
                <a:off x="28" y="6"/>
                <a:ext cx="12" cy="17"/>
              </a:xfrm>
              <a:custGeom>
                <a:avLst/>
                <a:gdLst>
                  <a:gd name="T0" fmla="*/ 0 w 39"/>
                  <a:gd name="T1" fmla="*/ 0 h 60"/>
                  <a:gd name="T2" fmla="*/ 0 w 39"/>
                  <a:gd name="T3" fmla="*/ 0 h 60"/>
                  <a:gd name="T4" fmla="*/ 0 w 39"/>
                  <a:gd name="T5" fmla="*/ 0 h 60"/>
                  <a:gd name="T6" fmla="*/ 0 w 39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60"/>
                  <a:gd name="T14" fmla="*/ 39 w 39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60">
                    <a:moveTo>
                      <a:pt x="34" y="60"/>
                    </a:moveTo>
                    <a:lnTo>
                      <a:pt x="39" y="33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未知"/>
              <p:cNvSpPr>
                <a:spLocks noChangeAspect="1"/>
              </p:cNvSpPr>
              <p:nvPr/>
            </p:nvSpPr>
            <p:spPr bwMode="auto">
              <a:xfrm>
                <a:off x="17" y="23"/>
                <a:ext cx="23" cy="34"/>
              </a:xfrm>
              <a:custGeom>
                <a:avLst/>
                <a:gdLst>
                  <a:gd name="T0" fmla="*/ 1 w 79"/>
                  <a:gd name="T1" fmla="*/ 0 h 117"/>
                  <a:gd name="T2" fmla="*/ 0 w 79"/>
                  <a:gd name="T3" fmla="*/ 1 h 117"/>
                  <a:gd name="T4" fmla="*/ 1 w 79"/>
                  <a:gd name="T5" fmla="*/ 1 h 117"/>
                  <a:gd name="T6" fmla="*/ 0 60000 65536"/>
                  <a:gd name="T7" fmla="*/ 0 60000 65536"/>
                  <a:gd name="T8" fmla="*/ 0 60000 65536"/>
                  <a:gd name="T9" fmla="*/ 0 w 79"/>
                  <a:gd name="T10" fmla="*/ 0 h 117"/>
                  <a:gd name="T11" fmla="*/ 79 w 79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9" h="117">
                    <a:moveTo>
                      <a:pt x="74" y="0"/>
                    </a:moveTo>
                    <a:lnTo>
                      <a:pt x="0" y="117"/>
                    </a:lnTo>
                    <a:lnTo>
                      <a:pt x="79" y="1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Line 165"/>
              <p:cNvSpPr>
                <a:spLocks noChangeAspect="1" noChangeShapeType="1"/>
              </p:cNvSpPr>
              <p:nvPr/>
            </p:nvSpPr>
            <p:spPr bwMode="auto">
              <a:xfrm flipV="1">
                <a:off x="58" y="0"/>
                <a:ext cx="2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82" name="Group 166"/>
          <p:cNvGrpSpPr>
            <a:grpSpLocks noChangeAspect="1"/>
          </p:cNvGrpSpPr>
          <p:nvPr/>
        </p:nvGrpSpPr>
        <p:grpSpPr bwMode="auto">
          <a:xfrm>
            <a:off x="3638891" y="4703865"/>
            <a:ext cx="2279993" cy="1123978"/>
            <a:chOff x="0" y="0"/>
            <a:chExt cx="1708" cy="842"/>
          </a:xfrm>
        </p:grpSpPr>
        <p:sp>
          <p:nvSpPr>
            <p:cNvPr id="183" name="Line 167"/>
            <p:cNvSpPr>
              <a:spLocks noChangeAspect="1" noChangeShapeType="1"/>
            </p:cNvSpPr>
            <p:nvPr/>
          </p:nvSpPr>
          <p:spPr bwMode="auto">
            <a:xfrm>
              <a:off x="94" y="0"/>
              <a:ext cx="2" cy="3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Line 168"/>
            <p:cNvSpPr>
              <a:spLocks noChangeAspect="1" noChangeShapeType="1"/>
            </p:cNvSpPr>
            <p:nvPr/>
          </p:nvSpPr>
          <p:spPr bwMode="auto">
            <a:xfrm>
              <a:off x="1472" y="56"/>
              <a:ext cx="2" cy="2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Line 169"/>
            <p:cNvSpPr>
              <a:spLocks noChangeAspect="1" noChangeShapeType="1"/>
            </p:cNvSpPr>
            <p:nvPr/>
          </p:nvSpPr>
          <p:spPr bwMode="auto">
            <a:xfrm>
              <a:off x="921" y="28"/>
              <a:ext cx="2" cy="3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Line 170"/>
            <p:cNvSpPr>
              <a:spLocks noChangeAspect="1" noChangeShapeType="1"/>
            </p:cNvSpPr>
            <p:nvPr/>
          </p:nvSpPr>
          <p:spPr bwMode="auto">
            <a:xfrm>
              <a:off x="975" y="56"/>
              <a:ext cx="2" cy="2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Line 171"/>
            <p:cNvSpPr>
              <a:spLocks noChangeAspect="1" noChangeShapeType="1"/>
            </p:cNvSpPr>
            <p:nvPr/>
          </p:nvSpPr>
          <p:spPr bwMode="auto">
            <a:xfrm>
              <a:off x="481" y="0"/>
              <a:ext cx="1" cy="3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Line 172"/>
            <p:cNvSpPr>
              <a:spLocks noChangeAspect="1" noChangeShapeType="1"/>
            </p:cNvSpPr>
            <p:nvPr/>
          </p:nvSpPr>
          <p:spPr bwMode="auto">
            <a:xfrm>
              <a:off x="921" y="304"/>
              <a:ext cx="54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Line 173"/>
            <p:cNvSpPr>
              <a:spLocks noChangeAspect="1" noChangeShapeType="1"/>
            </p:cNvSpPr>
            <p:nvPr/>
          </p:nvSpPr>
          <p:spPr bwMode="auto">
            <a:xfrm>
              <a:off x="921" y="85"/>
              <a:ext cx="5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" name="Line 174"/>
            <p:cNvSpPr>
              <a:spLocks noChangeAspect="1" noChangeShapeType="1"/>
            </p:cNvSpPr>
            <p:nvPr/>
          </p:nvSpPr>
          <p:spPr bwMode="auto">
            <a:xfrm>
              <a:off x="975" y="332"/>
              <a:ext cx="497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Line 175"/>
            <p:cNvSpPr>
              <a:spLocks noChangeAspect="1" noChangeShapeType="1"/>
            </p:cNvSpPr>
            <p:nvPr/>
          </p:nvSpPr>
          <p:spPr bwMode="auto">
            <a:xfrm>
              <a:off x="975" y="56"/>
              <a:ext cx="497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Line 176"/>
            <p:cNvSpPr>
              <a:spLocks noChangeAspect="1" noChangeShapeType="1"/>
            </p:cNvSpPr>
            <p:nvPr/>
          </p:nvSpPr>
          <p:spPr bwMode="auto">
            <a:xfrm>
              <a:off x="481" y="360"/>
              <a:ext cx="440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Line 177"/>
            <p:cNvSpPr>
              <a:spLocks noChangeAspect="1" noChangeShapeType="1"/>
            </p:cNvSpPr>
            <p:nvPr/>
          </p:nvSpPr>
          <p:spPr bwMode="auto">
            <a:xfrm>
              <a:off x="481" y="28"/>
              <a:ext cx="440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" name="Line 178"/>
            <p:cNvSpPr>
              <a:spLocks noChangeAspect="1" noChangeShapeType="1"/>
            </p:cNvSpPr>
            <p:nvPr/>
          </p:nvSpPr>
          <p:spPr bwMode="auto">
            <a:xfrm>
              <a:off x="94" y="0"/>
              <a:ext cx="387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" name="Line 179"/>
            <p:cNvSpPr>
              <a:spLocks noChangeAspect="1" noChangeShapeType="1"/>
            </p:cNvSpPr>
            <p:nvPr/>
          </p:nvSpPr>
          <p:spPr bwMode="auto">
            <a:xfrm>
              <a:off x="94" y="386"/>
              <a:ext cx="387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" name="Line 180"/>
            <p:cNvSpPr>
              <a:spLocks noChangeAspect="1" noChangeShapeType="1"/>
            </p:cNvSpPr>
            <p:nvPr/>
          </p:nvSpPr>
          <p:spPr bwMode="auto">
            <a:xfrm>
              <a:off x="0" y="194"/>
              <a:ext cx="32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Line 181"/>
            <p:cNvSpPr>
              <a:spLocks noChangeAspect="1" noChangeShapeType="1"/>
            </p:cNvSpPr>
            <p:nvPr/>
          </p:nvSpPr>
          <p:spPr bwMode="auto">
            <a:xfrm>
              <a:off x="367" y="194"/>
              <a:ext cx="4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Line 182"/>
            <p:cNvSpPr>
              <a:spLocks noChangeAspect="1" noChangeShapeType="1"/>
            </p:cNvSpPr>
            <p:nvPr/>
          </p:nvSpPr>
          <p:spPr bwMode="auto">
            <a:xfrm>
              <a:off x="453" y="194"/>
              <a:ext cx="26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" name="Line 183"/>
            <p:cNvSpPr>
              <a:spLocks noChangeAspect="1" noChangeShapeType="1"/>
            </p:cNvSpPr>
            <p:nvPr/>
          </p:nvSpPr>
          <p:spPr bwMode="auto">
            <a:xfrm>
              <a:off x="760" y="194"/>
              <a:ext cx="4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" name="Line 184"/>
            <p:cNvSpPr>
              <a:spLocks noChangeAspect="1" noChangeShapeType="1"/>
            </p:cNvSpPr>
            <p:nvPr/>
          </p:nvSpPr>
          <p:spPr bwMode="auto">
            <a:xfrm>
              <a:off x="848" y="194"/>
              <a:ext cx="26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" name="Line 185"/>
            <p:cNvSpPr>
              <a:spLocks noChangeAspect="1" noChangeShapeType="1"/>
            </p:cNvSpPr>
            <p:nvPr/>
          </p:nvSpPr>
          <p:spPr bwMode="auto">
            <a:xfrm>
              <a:off x="1153" y="194"/>
              <a:ext cx="4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2" name="Line 186"/>
            <p:cNvSpPr>
              <a:spLocks noChangeAspect="1" noChangeShapeType="1"/>
            </p:cNvSpPr>
            <p:nvPr/>
          </p:nvSpPr>
          <p:spPr bwMode="auto">
            <a:xfrm>
              <a:off x="1241" y="194"/>
              <a:ext cx="3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3" name="Line 187"/>
            <p:cNvSpPr>
              <a:spLocks noChangeAspect="1" noChangeShapeType="1"/>
            </p:cNvSpPr>
            <p:nvPr/>
          </p:nvSpPr>
          <p:spPr bwMode="auto">
            <a:xfrm>
              <a:off x="979" y="305"/>
              <a:ext cx="2" cy="2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" name="Line 188"/>
            <p:cNvSpPr>
              <a:spLocks noChangeAspect="1" noChangeShapeType="1"/>
            </p:cNvSpPr>
            <p:nvPr/>
          </p:nvSpPr>
          <p:spPr bwMode="auto">
            <a:xfrm>
              <a:off x="925" y="305"/>
              <a:ext cx="2" cy="2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Line 189"/>
            <p:cNvSpPr>
              <a:spLocks noChangeAspect="1" noChangeShapeType="1"/>
            </p:cNvSpPr>
            <p:nvPr/>
          </p:nvSpPr>
          <p:spPr bwMode="auto">
            <a:xfrm>
              <a:off x="1076" y="505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Line 190"/>
            <p:cNvSpPr>
              <a:spLocks noChangeAspect="1" noChangeShapeType="1"/>
            </p:cNvSpPr>
            <p:nvPr/>
          </p:nvSpPr>
          <p:spPr bwMode="auto">
            <a:xfrm flipH="1">
              <a:off x="732" y="505"/>
              <a:ext cx="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Line 191"/>
            <p:cNvSpPr>
              <a:spLocks noChangeAspect="1" noChangeShapeType="1"/>
            </p:cNvSpPr>
            <p:nvPr/>
          </p:nvSpPr>
          <p:spPr bwMode="auto">
            <a:xfrm flipH="1">
              <a:off x="925" y="505"/>
              <a:ext cx="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" name="未知"/>
            <p:cNvSpPr>
              <a:spLocks noChangeAspect="1"/>
            </p:cNvSpPr>
            <p:nvPr/>
          </p:nvSpPr>
          <p:spPr bwMode="auto">
            <a:xfrm>
              <a:off x="979" y="489"/>
              <a:ext cx="97" cy="32"/>
            </a:xfrm>
            <a:custGeom>
              <a:avLst/>
              <a:gdLst>
                <a:gd name="T0" fmla="*/ 3 w 329"/>
                <a:gd name="T1" fmla="*/ 0 h 111"/>
                <a:gd name="T2" fmla="*/ 3 w 329"/>
                <a:gd name="T3" fmla="*/ 1 h 111"/>
                <a:gd name="T4" fmla="*/ 0 w 329"/>
                <a:gd name="T5" fmla="*/ 0 h 111"/>
                <a:gd name="T6" fmla="*/ 3 w 329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111"/>
                <a:gd name="T14" fmla="*/ 329 w 329"/>
                <a:gd name="T15" fmla="*/ 111 h 1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111">
                  <a:moveTo>
                    <a:pt x="329" y="0"/>
                  </a:moveTo>
                  <a:lnTo>
                    <a:pt x="329" y="111"/>
                  </a:lnTo>
                  <a:lnTo>
                    <a:pt x="0" y="55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未知"/>
            <p:cNvSpPr>
              <a:spLocks noChangeAspect="1"/>
            </p:cNvSpPr>
            <p:nvPr/>
          </p:nvSpPr>
          <p:spPr bwMode="auto">
            <a:xfrm>
              <a:off x="828" y="489"/>
              <a:ext cx="97" cy="32"/>
            </a:xfrm>
            <a:custGeom>
              <a:avLst/>
              <a:gdLst>
                <a:gd name="T0" fmla="*/ 0 w 329"/>
                <a:gd name="T1" fmla="*/ 0 h 111"/>
                <a:gd name="T2" fmla="*/ 0 w 329"/>
                <a:gd name="T3" fmla="*/ 1 h 111"/>
                <a:gd name="T4" fmla="*/ 3 w 329"/>
                <a:gd name="T5" fmla="*/ 0 h 111"/>
                <a:gd name="T6" fmla="*/ 0 w 329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111"/>
                <a:gd name="T14" fmla="*/ 329 w 329"/>
                <a:gd name="T15" fmla="*/ 111 h 1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111">
                  <a:moveTo>
                    <a:pt x="0" y="0"/>
                  </a:moveTo>
                  <a:lnTo>
                    <a:pt x="0" y="111"/>
                  </a:lnTo>
                  <a:lnTo>
                    <a:pt x="32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" name="未知"/>
            <p:cNvSpPr>
              <a:spLocks noChangeAspect="1"/>
            </p:cNvSpPr>
            <p:nvPr/>
          </p:nvSpPr>
          <p:spPr bwMode="auto">
            <a:xfrm>
              <a:off x="1081" y="405"/>
              <a:ext cx="42" cy="61"/>
            </a:xfrm>
            <a:custGeom>
              <a:avLst/>
              <a:gdLst>
                <a:gd name="T0" fmla="*/ 1 w 141"/>
                <a:gd name="T1" fmla="*/ 1 h 211"/>
                <a:gd name="T2" fmla="*/ 0 w 141"/>
                <a:gd name="T3" fmla="*/ 1 h 211"/>
                <a:gd name="T4" fmla="*/ 1 w 141"/>
                <a:gd name="T5" fmla="*/ 1 h 211"/>
                <a:gd name="T6" fmla="*/ 1 w 141"/>
                <a:gd name="T7" fmla="*/ 0 h 211"/>
                <a:gd name="T8" fmla="*/ 1 w 141"/>
                <a:gd name="T9" fmla="*/ 0 h 211"/>
                <a:gd name="T10" fmla="*/ 1 w 141"/>
                <a:gd name="T11" fmla="*/ 0 h 211"/>
                <a:gd name="T12" fmla="*/ 1 w 141"/>
                <a:gd name="T13" fmla="*/ 0 h 211"/>
                <a:gd name="T14" fmla="*/ 1 w 141"/>
                <a:gd name="T15" fmla="*/ 0 h 211"/>
                <a:gd name="T16" fmla="*/ 1 w 141"/>
                <a:gd name="T17" fmla="*/ 0 h 211"/>
                <a:gd name="T18" fmla="*/ 1 w 141"/>
                <a:gd name="T19" fmla="*/ 0 h 211"/>
                <a:gd name="T20" fmla="*/ 0 w 141"/>
                <a:gd name="T21" fmla="*/ 0 h 211"/>
                <a:gd name="T22" fmla="*/ 0 w 141"/>
                <a:gd name="T23" fmla="*/ 0 h 2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1"/>
                <a:gd name="T37" fmla="*/ 0 h 211"/>
                <a:gd name="T38" fmla="*/ 141 w 141"/>
                <a:gd name="T39" fmla="*/ 211 h 2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1" h="211">
                  <a:moveTo>
                    <a:pt x="94" y="211"/>
                  </a:moveTo>
                  <a:lnTo>
                    <a:pt x="0" y="211"/>
                  </a:lnTo>
                  <a:lnTo>
                    <a:pt x="123" y="70"/>
                  </a:lnTo>
                  <a:lnTo>
                    <a:pt x="135" y="53"/>
                  </a:lnTo>
                  <a:lnTo>
                    <a:pt x="141" y="36"/>
                  </a:lnTo>
                  <a:lnTo>
                    <a:pt x="141" y="24"/>
                  </a:lnTo>
                  <a:lnTo>
                    <a:pt x="135" y="12"/>
                  </a:lnTo>
                  <a:lnTo>
                    <a:pt x="118" y="0"/>
                  </a:lnTo>
                  <a:lnTo>
                    <a:pt x="94" y="0"/>
                  </a:lnTo>
                  <a:lnTo>
                    <a:pt x="71" y="6"/>
                  </a:lnTo>
                  <a:lnTo>
                    <a:pt x="53" y="17"/>
                  </a:lnTo>
                  <a:lnTo>
                    <a:pt x="47" y="29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" name="Line 195"/>
            <p:cNvSpPr>
              <a:spLocks noChangeAspect="1" noChangeShapeType="1"/>
            </p:cNvSpPr>
            <p:nvPr/>
          </p:nvSpPr>
          <p:spPr bwMode="auto">
            <a:xfrm flipV="1">
              <a:off x="1130" y="426"/>
              <a:ext cx="37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" name="Line 196"/>
            <p:cNvSpPr>
              <a:spLocks noChangeAspect="1" noChangeShapeType="1"/>
            </p:cNvSpPr>
            <p:nvPr/>
          </p:nvSpPr>
          <p:spPr bwMode="auto">
            <a:xfrm>
              <a:off x="1141" y="426"/>
              <a:ext cx="16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Line 197"/>
            <p:cNvSpPr>
              <a:spLocks noChangeAspect="1" noChangeShapeType="1"/>
            </p:cNvSpPr>
            <p:nvPr/>
          </p:nvSpPr>
          <p:spPr bwMode="auto">
            <a:xfrm flipV="1">
              <a:off x="1195" y="405"/>
              <a:ext cx="21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未知"/>
            <p:cNvSpPr>
              <a:spLocks noChangeAspect="1"/>
            </p:cNvSpPr>
            <p:nvPr/>
          </p:nvSpPr>
          <p:spPr bwMode="auto">
            <a:xfrm>
              <a:off x="1185" y="415"/>
              <a:ext cx="42" cy="42"/>
            </a:xfrm>
            <a:custGeom>
              <a:avLst/>
              <a:gdLst>
                <a:gd name="T0" fmla="*/ 1 w 141"/>
                <a:gd name="T1" fmla="*/ 1 h 140"/>
                <a:gd name="T2" fmla="*/ 1 w 141"/>
                <a:gd name="T3" fmla="*/ 0 h 140"/>
                <a:gd name="T4" fmla="*/ 1 w 141"/>
                <a:gd name="T5" fmla="*/ 0 h 140"/>
                <a:gd name="T6" fmla="*/ 0 w 141"/>
                <a:gd name="T7" fmla="*/ 0 h 140"/>
                <a:gd name="T8" fmla="*/ 0 w 141"/>
                <a:gd name="T9" fmla="*/ 1 h 140"/>
                <a:gd name="T10" fmla="*/ 0 w 141"/>
                <a:gd name="T11" fmla="*/ 1 h 140"/>
                <a:gd name="T12" fmla="*/ 1 w 141"/>
                <a:gd name="T13" fmla="*/ 1 h 140"/>
                <a:gd name="T14" fmla="*/ 1 w 141"/>
                <a:gd name="T15" fmla="*/ 1 h 140"/>
                <a:gd name="T16" fmla="*/ 1 w 141"/>
                <a:gd name="T17" fmla="*/ 1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"/>
                <a:gd name="T28" fmla="*/ 0 h 140"/>
                <a:gd name="T29" fmla="*/ 141 w 141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" h="140">
                  <a:moveTo>
                    <a:pt x="141" y="69"/>
                  </a:moveTo>
                  <a:lnTo>
                    <a:pt x="121" y="19"/>
                  </a:lnTo>
                  <a:lnTo>
                    <a:pt x="70" y="0"/>
                  </a:lnTo>
                  <a:lnTo>
                    <a:pt x="20" y="19"/>
                  </a:lnTo>
                  <a:lnTo>
                    <a:pt x="0" y="69"/>
                  </a:lnTo>
                  <a:lnTo>
                    <a:pt x="20" y="120"/>
                  </a:lnTo>
                  <a:lnTo>
                    <a:pt x="70" y="140"/>
                  </a:lnTo>
                  <a:lnTo>
                    <a:pt x="121" y="120"/>
                  </a:lnTo>
                  <a:lnTo>
                    <a:pt x="141" y="69"/>
                  </a:lnTo>
                  <a:close/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未知"/>
            <p:cNvSpPr>
              <a:spLocks noChangeAspect="1"/>
            </p:cNvSpPr>
            <p:nvPr/>
          </p:nvSpPr>
          <p:spPr bwMode="auto">
            <a:xfrm>
              <a:off x="1241" y="405"/>
              <a:ext cx="38" cy="61"/>
            </a:xfrm>
            <a:custGeom>
              <a:avLst/>
              <a:gdLst>
                <a:gd name="T0" fmla="*/ 1 w 130"/>
                <a:gd name="T1" fmla="*/ 0 h 211"/>
                <a:gd name="T2" fmla="*/ 1 w 130"/>
                <a:gd name="T3" fmla="*/ 0 h 211"/>
                <a:gd name="T4" fmla="*/ 1 w 130"/>
                <a:gd name="T5" fmla="*/ 1 h 211"/>
                <a:gd name="T6" fmla="*/ 1 w 130"/>
                <a:gd name="T7" fmla="*/ 1 h 211"/>
                <a:gd name="T8" fmla="*/ 1 w 130"/>
                <a:gd name="T9" fmla="*/ 1 h 211"/>
                <a:gd name="T10" fmla="*/ 0 w 130"/>
                <a:gd name="T11" fmla="*/ 1 h 211"/>
                <a:gd name="T12" fmla="*/ 0 w 130"/>
                <a:gd name="T13" fmla="*/ 1 h 211"/>
                <a:gd name="T14" fmla="*/ 0 w 130"/>
                <a:gd name="T15" fmla="*/ 1 h 211"/>
                <a:gd name="T16" fmla="*/ 0 w 130"/>
                <a:gd name="T17" fmla="*/ 1 h 211"/>
                <a:gd name="T18" fmla="*/ 0 w 130"/>
                <a:gd name="T19" fmla="*/ 1 h 211"/>
                <a:gd name="T20" fmla="*/ 0 w 130"/>
                <a:gd name="T21" fmla="*/ 1 h 211"/>
                <a:gd name="T22" fmla="*/ 0 w 130"/>
                <a:gd name="T23" fmla="*/ 1 h 211"/>
                <a:gd name="T24" fmla="*/ 0 w 130"/>
                <a:gd name="T25" fmla="*/ 1 h 211"/>
                <a:gd name="T26" fmla="*/ 0 w 130"/>
                <a:gd name="T27" fmla="*/ 1 h 211"/>
                <a:gd name="T28" fmla="*/ 1 w 130"/>
                <a:gd name="T29" fmla="*/ 1 h 211"/>
                <a:gd name="T30" fmla="*/ 1 w 130"/>
                <a:gd name="T31" fmla="*/ 1 h 211"/>
                <a:gd name="T32" fmla="*/ 1 w 130"/>
                <a:gd name="T33" fmla="*/ 1 h 211"/>
                <a:gd name="T34" fmla="*/ 1 w 130"/>
                <a:gd name="T35" fmla="*/ 1 h 211"/>
                <a:gd name="T36" fmla="*/ 1 w 130"/>
                <a:gd name="T37" fmla="*/ 1 h 211"/>
                <a:gd name="T38" fmla="*/ 1 w 130"/>
                <a:gd name="T39" fmla="*/ 1 h 211"/>
                <a:gd name="T40" fmla="*/ 1 w 130"/>
                <a:gd name="T41" fmla="*/ 1 h 211"/>
                <a:gd name="T42" fmla="*/ 1 w 130"/>
                <a:gd name="T43" fmla="*/ 1 h 211"/>
                <a:gd name="T44" fmla="*/ 0 w 130"/>
                <a:gd name="T45" fmla="*/ 1 h 211"/>
                <a:gd name="T46" fmla="*/ 0 w 130"/>
                <a:gd name="T47" fmla="*/ 1 h 211"/>
                <a:gd name="T48" fmla="*/ 0 w 130"/>
                <a:gd name="T49" fmla="*/ 0 h 211"/>
                <a:gd name="T50" fmla="*/ 0 w 130"/>
                <a:gd name="T51" fmla="*/ 0 h 211"/>
                <a:gd name="T52" fmla="*/ 0 w 130"/>
                <a:gd name="T53" fmla="*/ 0 h 211"/>
                <a:gd name="T54" fmla="*/ 1 w 130"/>
                <a:gd name="T55" fmla="*/ 0 h 211"/>
                <a:gd name="T56" fmla="*/ 1 w 130"/>
                <a:gd name="T57" fmla="*/ 0 h 211"/>
                <a:gd name="T58" fmla="*/ 1 w 130"/>
                <a:gd name="T59" fmla="*/ 0 h 211"/>
                <a:gd name="T60" fmla="*/ 1 w 130"/>
                <a:gd name="T61" fmla="*/ 0 h 211"/>
                <a:gd name="T62" fmla="*/ 1 w 130"/>
                <a:gd name="T63" fmla="*/ 0 h 211"/>
                <a:gd name="T64" fmla="*/ 1 w 130"/>
                <a:gd name="T65" fmla="*/ 0 h 2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"/>
                <a:gd name="T100" fmla="*/ 0 h 211"/>
                <a:gd name="T101" fmla="*/ 130 w 130"/>
                <a:gd name="T102" fmla="*/ 211 h 2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" h="211">
                  <a:moveTo>
                    <a:pt x="130" y="46"/>
                  </a:moveTo>
                  <a:lnTo>
                    <a:pt x="123" y="65"/>
                  </a:lnTo>
                  <a:lnTo>
                    <a:pt x="106" y="82"/>
                  </a:lnTo>
                  <a:lnTo>
                    <a:pt x="83" y="94"/>
                  </a:lnTo>
                  <a:lnTo>
                    <a:pt x="71" y="94"/>
                  </a:lnTo>
                  <a:lnTo>
                    <a:pt x="47" y="100"/>
                  </a:lnTo>
                  <a:lnTo>
                    <a:pt x="29" y="112"/>
                  </a:lnTo>
                  <a:lnTo>
                    <a:pt x="17" y="124"/>
                  </a:lnTo>
                  <a:lnTo>
                    <a:pt x="6" y="159"/>
                  </a:lnTo>
                  <a:lnTo>
                    <a:pt x="0" y="176"/>
                  </a:lnTo>
                  <a:lnTo>
                    <a:pt x="0" y="188"/>
                  </a:lnTo>
                  <a:lnTo>
                    <a:pt x="6" y="200"/>
                  </a:lnTo>
                  <a:lnTo>
                    <a:pt x="17" y="211"/>
                  </a:lnTo>
                  <a:lnTo>
                    <a:pt x="36" y="211"/>
                  </a:lnTo>
                  <a:lnTo>
                    <a:pt x="65" y="206"/>
                  </a:lnTo>
                  <a:lnTo>
                    <a:pt x="83" y="194"/>
                  </a:lnTo>
                  <a:lnTo>
                    <a:pt x="94" y="176"/>
                  </a:lnTo>
                  <a:lnTo>
                    <a:pt x="106" y="141"/>
                  </a:lnTo>
                  <a:lnTo>
                    <a:pt x="106" y="124"/>
                  </a:lnTo>
                  <a:lnTo>
                    <a:pt x="100" y="105"/>
                  </a:lnTo>
                  <a:lnTo>
                    <a:pt x="88" y="100"/>
                  </a:lnTo>
                  <a:lnTo>
                    <a:pt x="65" y="94"/>
                  </a:lnTo>
                  <a:lnTo>
                    <a:pt x="47" y="88"/>
                  </a:lnTo>
                  <a:lnTo>
                    <a:pt x="36" y="70"/>
                  </a:lnTo>
                  <a:lnTo>
                    <a:pt x="36" y="53"/>
                  </a:lnTo>
                  <a:lnTo>
                    <a:pt x="41" y="29"/>
                  </a:lnTo>
                  <a:lnTo>
                    <a:pt x="59" y="12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18" y="6"/>
                  </a:lnTo>
                  <a:lnTo>
                    <a:pt x="130" y="17"/>
                  </a:lnTo>
                  <a:lnTo>
                    <a:pt x="130" y="29"/>
                  </a:lnTo>
                  <a:lnTo>
                    <a:pt x="130" y="46"/>
                  </a:lnTo>
                  <a:close/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Line 200"/>
            <p:cNvSpPr>
              <a:spLocks noChangeAspect="1" noChangeShapeType="1"/>
            </p:cNvSpPr>
            <p:nvPr/>
          </p:nvSpPr>
          <p:spPr bwMode="auto">
            <a:xfrm>
              <a:off x="925" y="361"/>
              <a:ext cx="2" cy="3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Line 201"/>
            <p:cNvSpPr>
              <a:spLocks noChangeAspect="1" noChangeShapeType="1"/>
            </p:cNvSpPr>
            <p:nvPr/>
          </p:nvSpPr>
          <p:spPr bwMode="auto">
            <a:xfrm>
              <a:off x="1476" y="333"/>
              <a:ext cx="2" cy="3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Line 202"/>
            <p:cNvSpPr>
              <a:spLocks noChangeAspect="1" noChangeShapeType="1"/>
            </p:cNvSpPr>
            <p:nvPr/>
          </p:nvSpPr>
          <p:spPr bwMode="auto">
            <a:xfrm>
              <a:off x="1007" y="670"/>
              <a:ext cx="3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未知"/>
            <p:cNvSpPr>
              <a:spLocks noChangeAspect="1"/>
            </p:cNvSpPr>
            <p:nvPr/>
          </p:nvSpPr>
          <p:spPr bwMode="auto">
            <a:xfrm>
              <a:off x="925" y="656"/>
              <a:ext cx="82" cy="28"/>
            </a:xfrm>
            <a:custGeom>
              <a:avLst/>
              <a:gdLst>
                <a:gd name="T0" fmla="*/ 2 w 283"/>
                <a:gd name="T1" fmla="*/ 0 h 95"/>
                <a:gd name="T2" fmla="*/ 2 w 283"/>
                <a:gd name="T3" fmla="*/ 1 h 95"/>
                <a:gd name="T4" fmla="*/ 0 w 283"/>
                <a:gd name="T5" fmla="*/ 0 h 95"/>
                <a:gd name="T6" fmla="*/ 2 w 283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"/>
                <a:gd name="T13" fmla="*/ 0 h 95"/>
                <a:gd name="T14" fmla="*/ 283 w 283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" h="95">
                  <a:moveTo>
                    <a:pt x="283" y="0"/>
                  </a:moveTo>
                  <a:lnTo>
                    <a:pt x="283" y="95"/>
                  </a:lnTo>
                  <a:lnTo>
                    <a:pt x="0" y="4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" name="未知"/>
            <p:cNvSpPr>
              <a:spLocks noChangeAspect="1"/>
            </p:cNvSpPr>
            <p:nvPr/>
          </p:nvSpPr>
          <p:spPr bwMode="auto">
            <a:xfrm>
              <a:off x="1392" y="656"/>
              <a:ext cx="84" cy="28"/>
            </a:xfrm>
            <a:custGeom>
              <a:avLst/>
              <a:gdLst>
                <a:gd name="T0" fmla="*/ 0 w 282"/>
                <a:gd name="T1" fmla="*/ 0 h 95"/>
                <a:gd name="T2" fmla="*/ 0 w 282"/>
                <a:gd name="T3" fmla="*/ 1 h 95"/>
                <a:gd name="T4" fmla="*/ 2 w 282"/>
                <a:gd name="T5" fmla="*/ 0 h 95"/>
                <a:gd name="T6" fmla="*/ 0 w 282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95"/>
                <a:gd name="T14" fmla="*/ 282 w 282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95">
                  <a:moveTo>
                    <a:pt x="0" y="0"/>
                  </a:moveTo>
                  <a:lnTo>
                    <a:pt x="0" y="95"/>
                  </a:lnTo>
                  <a:lnTo>
                    <a:pt x="282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" name="未知"/>
            <p:cNvSpPr>
              <a:spLocks noChangeAspect="1"/>
            </p:cNvSpPr>
            <p:nvPr/>
          </p:nvSpPr>
          <p:spPr bwMode="auto">
            <a:xfrm>
              <a:off x="1157" y="587"/>
              <a:ext cx="42" cy="62"/>
            </a:xfrm>
            <a:custGeom>
              <a:avLst/>
              <a:gdLst>
                <a:gd name="T0" fmla="*/ 1 w 140"/>
                <a:gd name="T1" fmla="*/ 1 h 213"/>
                <a:gd name="T2" fmla="*/ 0 w 140"/>
                <a:gd name="T3" fmla="*/ 1 h 213"/>
                <a:gd name="T4" fmla="*/ 1 w 140"/>
                <a:gd name="T5" fmla="*/ 1 h 213"/>
                <a:gd name="T6" fmla="*/ 1 w 140"/>
                <a:gd name="T7" fmla="*/ 0 h 213"/>
                <a:gd name="T8" fmla="*/ 1 w 140"/>
                <a:gd name="T9" fmla="*/ 0 h 213"/>
                <a:gd name="T10" fmla="*/ 1 w 140"/>
                <a:gd name="T11" fmla="*/ 0 h 213"/>
                <a:gd name="T12" fmla="*/ 1 w 140"/>
                <a:gd name="T13" fmla="*/ 0 h 213"/>
                <a:gd name="T14" fmla="*/ 1 w 140"/>
                <a:gd name="T15" fmla="*/ 0 h 213"/>
                <a:gd name="T16" fmla="*/ 1 w 140"/>
                <a:gd name="T17" fmla="*/ 0 h 213"/>
                <a:gd name="T18" fmla="*/ 1 w 140"/>
                <a:gd name="T19" fmla="*/ 0 h 213"/>
                <a:gd name="T20" fmla="*/ 0 w 140"/>
                <a:gd name="T21" fmla="*/ 0 h 213"/>
                <a:gd name="T22" fmla="*/ 0 w 140"/>
                <a:gd name="T23" fmla="*/ 0 h 2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"/>
                <a:gd name="T37" fmla="*/ 0 h 213"/>
                <a:gd name="T38" fmla="*/ 140 w 140"/>
                <a:gd name="T39" fmla="*/ 213 h 2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" h="213">
                  <a:moveTo>
                    <a:pt x="93" y="213"/>
                  </a:moveTo>
                  <a:lnTo>
                    <a:pt x="0" y="213"/>
                  </a:lnTo>
                  <a:lnTo>
                    <a:pt x="123" y="71"/>
                  </a:lnTo>
                  <a:lnTo>
                    <a:pt x="135" y="54"/>
                  </a:lnTo>
                  <a:lnTo>
                    <a:pt x="140" y="36"/>
                  </a:lnTo>
                  <a:lnTo>
                    <a:pt x="140" y="24"/>
                  </a:lnTo>
                  <a:lnTo>
                    <a:pt x="135" y="12"/>
                  </a:lnTo>
                  <a:lnTo>
                    <a:pt x="117" y="0"/>
                  </a:lnTo>
                  <a:lnTo>
                    <a:pt x="93" y="0"/>
                  </a:lnTo>
                  <a:lnTo>
                    <a:pt x="71" y="7"/>
                  </a:lnTo>
                  <a:lnTo>
                    <a:pt x="52" y="19"/>
                  </a:lnTo>
                  <a:lnTo>
                    <a:pt x="47" y="3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" name="未知"/>
            <p:cNvSpPr>
              <a:spLocks noChangeAspect="1"/>
            </p:cNvSpPr>
            <p:nvPr/>
          </p:nvSpPr>
          <p:spPr bwMode="auto">
            <a:xfrm>
              <a:off x="1211" y="587"/>
              <a:ext cx="32" cy="62"/>
            </a:xfrm>
            <a:custGeom>
              <a:avLst/>
              <a:gdLst>
                <a:gd name="T0" fmla="*/ 0 w 111"/>
                <a:gd name="T1" fmla="*/ 1 h 213"/>
                <a:gd name="T2" fmla="*/ 0 w 111"/>
                <a:gd name="T3" fmla="*/ 1 h 213"/>
                <a:gd name="T4" fmla="*/ 0 w 111"/>
                <a:gd name="T5" fmla="*/ 1 h 213"/>
                <a:gd name="T6" fmla="*/ 0 w 111"/>
                <a:gd name="T7" fmla="*/ 1 h 213"/>
                <a:gd name="T8" fmla="*/ 1 w 111"/>
                <a:gd name="T9" fmla="*/ 1 h 213"/>
                <a:gd name="T10" fmla="*/ 1 w 111"/>
                <a:gd name="T11" fmla="*/ 1 h 213"/>
                <a:gd name="T12" fmla="*/ 1 w 111"/>
                <a:gd name="T13" fmla="*/ 1 h 213"/>
                <a:gd name="T14" fmla="*/ 1 w 111"/>
                <a:gd name="T15" fmla="*/ 1 h 213"/>
                <a:gd name="T16" fmla="*/ 1 w 111"/>
                <a:gd name="T17" fmla="*/ 0 h 213"/>
                <a:gd name="T18" fmla="*/ 1 w 111"/>
                <a:gd name="T19" fmla="*/ 0 h 213"/>
                <a:gd name="T20" fmla="*/ 1 w 111"/>
                <a:gd name="T21" fmla="*/ 0 h 213"/>
                <a:gd name="T22" fmla="*/ 1 w 111"/>
                <a:gd name="T23" fmla="*/ 0 h 213"/>
                <a:gd name="T24" fmla="*/ 0 w 111"/>
                <a:gd name="T25" fmla="*/ 0 h 213"/>
                <a:gd name="T26" fmla="*/ 0 w 111"/>
                <a:gd name="T27" fmla="*/ 0 h 213"/>
                <a:gd name="T28" fmla="*/ 0 w 111"/>
                <a:gd name="T29" fmla="*/ 0 h 213"/>
                <a:gd name="T30" fmla="*/ 0 w 111"/>
                <a:gd name="T31" fmla="*/ 1 h 213"/>
                <a:gd name="T32" fmla="*/ 0 w 111"/>
                <a:gd name="T33" fmla="*/ 1 h 213"/>
                <a:gd name="T34" fmla="*/ 0 w 111"/>
                <a:gd name="T35" fmla="*/ 1 h 213"/>
                <a:gd name="T36" fmla="*/ 0 w 111"/>
                <a:gd name="T37" fmla="*/ 1 h 213"/>
                <a:gd name="T38" fmla="*/ 0 w 111"/>
                <a:gd name="T39" fmla="*/ 1 h 213"/>
                <a:gd name="T40" fmla="*/ 0 w 111"/>
                <a:gd name="T41" fmla="*/ 1 h 213"/>
                <a:gd name="T42" fmla="*/ 0 w 111"/>
                <a:gd name="T43" fmla="*/ 1 h 213"/>
                <a:gd name="T44" fmla="*/ 0 w 111"/>
                <a:gd name="T45" fmla="*/ 1 h 2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1"/>
                <a:gd name="T70" fmla="*/ 0 h 213"/>
                <a:gd name="T71" fmla="*/ 111 w 111"/>
                <a:gd name="T72" fmla="*/ 213 h 2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1" h="213">
                  <a:moveTo>
                    <a:pt x="24" y="213"/>
                  </a:moveTo>
                  <a:lnTo>
                    <a:pt x="29" y="213"/>
                  </a:lnTo>
                  <a:lnTo>
                    <a:pt x="47" y="206"/>
                  </a:lnTo>
                  <a:lnTo>
                    <a:pt x="64" y="189"/>
                  </a:lnTo>
                  <a:lnTo>
                    <a:pt x="82" y="166"/>
                  </a:lnTo>
                  <a:lnTo>
                    <a:pt x="100" y="130"/>
                  </a:lnTo>
                  <a:lnTo>
                    <a:pt x="106" y="107"/>
                  </a:lnTo>
                  <a:lnTo>
                    <a:pt x="111" y="78"/>
                  </a:lnTo>
                  <a:lnTo>
                    <a:pt x="111" y="42"/>
                  </a:lnTo>
                  <a:lnTo>
                    <a:pt x="106" y="12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64" y="7"/>
                  </a:lnTo>
                  <a:lnTo>
                    <a:pt x="52" y="19"/>
                  </a:lnTo>
                  <a:lnTo>
                    <a:pt x="35" y="42"/>
                  </a:lnTo>
                  <a:lnTo>
                    <a:pt x="24" y="66"/>
                  </a:lnTo>
                  <a:lnTo>
                    <a:pt x="12" y="95"/>
                  </a:lnTo>
                  <a:lnTo>
                    <a:pt x="5" y="118"/>
                  </a:lnTo>
                  <a:lnTo>
                    <a:pt x="0" y="148"/>
                  </a:lnTo>
                  <a:lnTo>
                    <a:pt x="0" y="172"/>
                  </a:lnTo>
                  <a:lnTo>
                    <a:pt x="5" y="201"/>
                  </a:lnTo>
                  <a:lnTo>
                    <a:pt x="12" y="206"/>
                  </a:lnTo>
                  <a:lnTo>
                    <a:pt x="24" y="213"/>
                  </a:lnTo>
                  <a:close/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" name="Line 207"/>
            <p:cNvSpPr>
              <a:spLocks noChangeAspect="1" noChangeShapeType="1"/>
            </p:cNvSpPr>
            <p:nvPr/>
          </p:nvSpPr>
          <p:spPr bwMode="auto">
            <a:xfrm>
              <a:off x="1476" y="57"/>
              <a:ext cx="23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" name="Line 208"/>
            <p:cNvSpPr>
              <a:spLocks noChangeAspect="1" noChangeShapeType="1"/>
            </p:cNvSpPr>
            <p:nvPr/>
          </p:nvSpPr>
          <p:spPr bwMode="auto">
            <a:xfrm>
              <a:off x="1476" y="333"/>
              <a:ext cx="23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Line 209"/>
            <p:cNvSpPr>
              <a:spLocks noChangeAspect="1" noChangeShapeType="1"/>
            </p:cNvSpPr>
            <p:nvPr/>
          </p:nvSpPr>
          <p:spPr bwMode="auto">
            <a:xfrm>
              <a:off x="1674" y="140"/>
              <a:ext cx="2" cy="1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" name="未知"/>
            <p:cNvSpPr>
              <a:spLocks noChangeAspect="1"/>
            </p:cNvSpPr>
            <p:nvPr/>
          </p:nvSpPr>
          <p:spPr bwMode="auto">
            <a:xfrm>
              <a:off x="1660" y="57"/>
              <a:ext cx="27" cy="83"/>
            </a:xfrm>
            <a:custGeom>
              <a:avLst/>
              <a:gdLst>
                <a:gd name="T0" fmla="*/ 0 w 94"/>
                <a:gd name="T1" fmla="*/ 2 h 283"/>
                <a:gd name="T2" fmla="*/ 1 w 94"/>
                <a:gd name="T3" fmla="*/ 2 h 283"/>
                <a:gd name="T4" fmla="*/ 0 w 94"/>
                <a:gd name="T5" fmla="*/ 0 h 283"/>
                <a:gd name="T6" fmla="*/ 0 w 94"/>
                <a:gd name="T7" fmla="*/ 2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283"/>
                <a:gd name="T14" fmla="*/ 94 w 94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283">
                  <a:moveTo>
                    <a:pt x="0" y="283"/>
                  </a:moveTo>
                  <a:lnTo>
                    <a:pt x="94" y="283"/>
                  </a:lnTo>
                  <a:lnTo>
                    <a:pt x="47" y="0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" name="未知"/>
            <p:cNvSpPr>
              <a:spLocks noChangeAspect="1"/>
            </p:cNvSpPr>
            <p:nvPr/>
          </p:nvSpPr>
          <p:spPr bwMode="auto">
            <a:xfrm>
              <a:off x="1660" y="250"/>
              <a:ext cx="27" cy="83"/>
            </a:xfrm>
            <a:custGeom>
              <a:avLst/>
              <a:gdLst>
                <a:gd name="T0" fmla="*/ 0 w 94"/>
                <a:gd name="T1" fmla="*/ 0 h 283"/>
                <a:gd name="T2" fmla="*/ 1 w 94"/>
                <a:gd name="T3" fmla="*/ 0 h 283"/>
                <a:gd name="T4" fmla="*/ 0 w 94"/>
                <a:gd name="T5" fmla="*/ 2 h 283"/>
                <a:gd name="T6" fmla="*/ 0 w 94"/>
                <a:gd name="T7" fmla="*/ 0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283"/>
                <a:gd name="T14" fmla="*/ 94 w 94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283">
                  <a:moveTo>
                    <a:pt x="0" y="0"/>
                  </a:moveTo>
                  <a:lnTo>
                    <a:pt x="94" y="0"/>
                  </a:lnTo>
                  <a:lnTo>
                    <a:pt x="47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" name="Line 212"/>
            <p:cNvSpPr>
              <a:spLocks noChangeAspect="1" noChangeShapeType="1"/>
            </p:cNvSpPr>
            <p:nvPr/>
          </p:nvSpPr>
          <p:spPr bwMode="auto">
            <a:xfrm>
              <a:off x="1592" y="219"/>
              <a:ext cx="6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" name="未知"/>
            <p:cNvSpPr>
              <a:spLocks noChangeAspect="1"/>
            </p:cNvSpPr>
            <p:nvPr/>
          </p:nvSpPr>
          <p:spPr bwMode="auto">
            <a:xfrm>
              <a:off x="1601" y="215"/>
              <a:ext cx="42" cy="44"/>
            </a:xfrm>
            <a:custGeom>
              <a:avLst/>
              <a:gdLst>
                <a:gd name="T0" fmla="*/ 1 w 142"/>
                <a:gd name="T1" fmla="*/ 1 h 147"/>
                <a:gd name="T2" fmla="*/ 1 w 142"/>
                <a:gd name="T3" fmla="*/ 1 h 147"/>
                <a:gd name="T4" fmla="*/ 1 w 142"/>
                <a:gd name="T5" fmla="*/ 0 h 147"/>
                <a:gd name="T6" fmla="*/ 1 w 142"/>
                <a:gd name="T7" fmla="*/ 0 h 147"/>
                <a:gd name="T8" fmla="*/ 1 w 142"/>
                <a:gd name="T9" fmla="*/ 0 h 147"/>
                <a:gd name="T10" fmla="*/ 1 w 142"/>
                <a:gd name="T11" fmla="*/ 0 h 147"/>
                <a:gd name="T12" fmla="*/ 0 w 142"/>
                <a:gd name="T13" fmla="*/ 0 h 147"/>
                <a:gd name="T14" fmla="*/ 0 w 142"/>
                <a:gd name="T15" fmla="*/ 0 h 147"/>
                <a:gd name="T16" fmla="*/ 0 w 142"/>
                <a:gd name="T17" fmla="*/ 0 h 147"/>
                <a:gd name="T18" fmla="*/ 0 w 142"/>
                <a:gd name="T19" fmla="*/ 0 h 147"/>
                <a:gd name="T20" fmla="*/ 0 w 142"/>
                <a:gd name="T21" fmla="*/ 0 h 147"/>
                <a:gd name="T22" fmla="*/ 0 w 142"/>
                <a:gd name="T23" fmla="*/ 1 h 147"/>
                <a:gd name="T24" fmla="*/ 0 w 142"/>
                <a:gd name="T25" fmla="*/ 1 h 147"/>
                <a:gd name="T26" fmla="*/ 0 w 142"/>
                <a:gd name="T27" fmla="*/ 1 h 147"/>
                <a:gd name="T28" fmla="*/ 0 w 142"/>
                <a:gd name="T29" fmla="*/ 1 h 147"/>
                <a:gd name="T30" fmla="*/ 1 w 142"/>
                <a:gd name="T31" fmla="*/ 1 h 147"/>
                <a:gd name="T32" fmla="*/ 1 w 142"/>
                <a:gd name="T33" fmla="*/ 1 h 147"/>
                <a:gd name="T34" fmla="*/ 1 w 142"/>
                <a:gd name="T35" fmla="*/ 1 h 147"/>
                <a:gd name="T36" fmla="*/ 1 w 142"/>
                <a:gd name="T37" fmla="*/ 1 h 147"/>
                <a:gd name="T38" fmla="*/ 1 w 142"/>
                <a:gd name="T39" fmla="*/ 1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2"/>
                <a:gd name="T61" fmla="*/ 0 h 147"/>
                <a:gd name="T62" fmla="*/ 142 w 142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2" h="147">
                  <a:moveTo>
                    <a:pt x="142" y="93"/>
                  </a:moveTo>
                  <a:lnTo>
                    <a:pt x="142" y="81"/>
                  </a:lnTo>
                  <a:lnTo>
                    <a:pt x="135" y="59"/>
                  </a:lnTo>
                  <a:lnTo>
                    <a:pt x="118" y="35"/>
                  </a:lnTo>
                  <a:lnTo>
                    <a:pt x="94" y="11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24" y="5"/>
                  </a:lnTo>
                  <a:lnTo>
                    <a:pt x="12" y="17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7" y="88"/>
                  </a:lnTo>
                  <a:lnTo>
                    <a:pt x="18" y="105"/>
                  </a:lnTo>
                  <a:lnTo>
                    <a:pt x="36" y="123"/>
                  </a:lnTo>
                  <a:lnTo>
                    <a:pt x="59" y="140"/>
                  </a:lnTo>
                  <a:lnTo>
                    <a:pt x="83" y="147"/>
                  </a:lnTo>
                  <a:lnTo>
                    <a:pt x="113" y="140"/>
                  </a:lnTo>
                  <a:lnTo>
                    <a:pt x="130" y="128"/>
                  </a:lnTo>
                  <a:lnTo>
                    <a:pt x="142" y="105"/>
                  </a:lnTo>
                  <a:lnTo>
                    <a:pt x="142" y="93"/>
                  </a:lnTo>
                  <a:close/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0" name="未知"/>
            <p:cNvSpPr>
              <a:spLocks noChangeAspect="1"/>
            </p:cNvSpPr>
            <p:nvPr/>
          </p:nvSpPr>
          <p:spPr bwMode="auto">
            <a:xfrm>
              <a:off x="1592" y="173"/>
              <a:ext cx="61" cy="18"/>
            </a:xfrm>
            <a:custGeom>
              <a:avLst/>
              <a:gdLst>
                <a:gd name="T0" fmla="*/ 1 w 212"/>
                <a:gd name="T1" fmla="*/ 1 h 59"/>
                <a:gd name="T2" fmla="*/ 0 w 212"/>
                <a:gd name="T3" fmla="*/ 0 h 59"/>
                <a:gd name="T4" fmla="*/ 0 w 212"/>
                <a:gd name="T5" fmla="*/ 1 h 59"/>
                <a:gd name="T6" fmla="*/ 0 60000 65536"/>
                <a:gd name="T7" fmla="*/ 0 60000 65536"/>
                <a:gd name="T8" fmla="*/ 0 60000 65536"/>
                <a:gd name="T9" fmla="*/ 0 w 212"/>
                <a:gd name="T10" fmla="*/ 0 h 59"/>
                <a:gd name="T11" fmla="*/ 212 w 212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" h="59">
                  <a:moveTo>
                    <a:pt x="212" y="59"/>
                  </a:moveTo>
                  <a:lnTo>
                    <a:pt x="0" y="0"/>
                  </a:lnTo>
                  <a:lnTo>
                    <a:pt x="47" y="59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未知"/>
            <p:cNvSpPr>
              <a:spLocks noChangeAspect="1"/>
            </p:cNvSpPr>
            <p:nvPr/>
          </p:nvSpPr>
          <p:spPr bwMode="auto">
            <a:xfrm>
              <a:off x="1592" y="131"/>
              <a:ext cx="61" cy="33"/>
            </a:xfrm>
            <a:custGeom>
              <a:avLst/>
              <a:gdLst>
                <a:gd name="T0" fmla="*/ 1 w 212"/>
                <a:gd name="T1" fmla="*/ 1 h 112"/>
                <a:gd name="T2" fmla="*/ 1 w 212"/>
                <a:gd name="T3" fmla="*/ 1 h 112"/>
                <a:gd name="T4" fmla="*/ 1 w 212"/>
                <a:gd name="T5" fmla="*/ 1 h 112"/>
                <a:gd name="T6" fmla="*/ 1 w 212"/>
                <a:gd name="T7" fmla="*/ 0 h 112"/>
                <a:gd name="T8" fmla="*/ 1 w 212"/>
                <a:gd name="T9" fmla="*/ 0 h 112"/>
                <a:gd name="T10" fmla="*/ 1 w 212"/>
                <a:gd name="T11" fmla="*/ 0 h 112"/>
                <a:gd name="T12" fmla="*/ 1 w 212"/>
                <a:gd name="T13" fmla="*/ 0 h 112"/>
                <a:gd name="T14" fmla="*/ 1 w 212"/>
                <a:gd name="T15" fmla="*/ 0 h 112"/>
                <a:gd name="T16" fmla="*/ 0 w 212"/>
                <a:gd name="T17" fmla="*/ 0 h 112"/>
                <a:gd name="T18" fmla="*/ 0 w 212"/>
                <a:gd name="T19" fmla="*/ 0 h 112"/>
                <a:gd name="T20" fmla="*/ 0 w 212"/>
                <a:gd name="T21" fmla="*/ 0 h 112"/>
                <a:gd name="T22" fmla="*/ 0 w 212"/>
                <a:gd name="T23" fmla="*/ 0 h 112"/>
                <a:gd name="T24" fmla="*/ 0 w 212"/>
                <a:gd name="T25" fmla="*/ 0 h 112"/>
                <a:gd name="T26" fmla="*/ 0 w 212"/>
                <a:gd name="T27" fmla="*/ 0 h 112"/>
                <a:gd name="T28" fmla="*/ 0 w 212"/>
                <a:gd name="T29" fmla="*/ 1 h 112"/>
                <a:gd name="T30" fmla="*/ 0 w 212"/>
                <a:gd name="T31" fmla="*/ 1 h 112"/>
                <a:gd name="T32" fmla="*/ 1 w 212"/>
                <a:gd name="T33" fmla="*/ 1 h 112"/>
                <a:gd name="T34" fmla="*/ 1 w 212"/>
                <a:gd name="T35" fmla="*/ 1 h 112"/>
                <a:gd name="T36" fmla="*/ 1 w 212"/>
                <a:gd name="T37" fmla="*/ 1 h 112"/>
                <a:gd name="T38" fmla="*/ 1 w 212"/>
                <a:gd name="T39" fmla="*/ 1 h 112"/>
                <a:gd name="T40" fmla="*/ 1 w 212"/>
                <a:gd name="T41" fmla="*/ 1 h 112"/>
                <a:gd name="T42" fmla="*/ 1 w 212"/>
                <a:gd name="T43" fmla="*/ 1 h 112"/>
                <a:gd name="T44" fmla="*/ 1 w 212"/>
                <a:gd name="T45" fmla="*/ 1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112"/>
                <a:gd name="T71" fmla="*/ 212 w 212"/>
                <a:gd name="T72" fmla="*/ 112 h 1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112">
                  <a:moveTo>
                    <a:pt x="212" y="88"/>
                  </a:moveTo>
                  <a:lnTo>
                    <a:pt x="212" y="82"/>
                  </a:lnTo>
                  <a:lnTo>
                    <a:pt x="206" y="65"/>
                  </a:lnTo>
                  <a:lnTo>
                    <a:pt x="188" y="46"/>
                  </a:lnTo>
                  <a:lnTo>
                    <a:pt x="165" y="29"/>
                  </a:lnTo>
                  <a:lnTo>
                    <a:pt x="129" y="12"/>
                  </a:lnTo>
                  <a:lnTo>
                    <a:pt x="106" y="6"/>
                  </a:lnTo>
                  <a:lnTo>
                    <a:pt x="77" y="0"/>
                  </a:lnTo>
                  <a:lnTo>
                    <a:pt x="42" y="0"/>
                  </a:lnTo>
                  <a:lnTo>
                    <a:pt x="12" y="6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6" y="46"/>
                  </a:lnTo>
                  <a:lnTo>
                    <a:pt x="18" y="58"/>
                  </a:lnTo>
                  <a:lnTo>
                    <a:pt x="42" y="76"/>
                  </a:lnTo>
                  <a:lnTo>
                    <a:pt x="65" y="88"/>
                  </a:lnTo>
                  <a:lnTo>
                    <a:pt x="94" y="100"/>
                  </a:lnTo>
                  <a:lnTo>
                    <a:pt x="118" y="105"/>
                  </a:lnTo>
                  <a:lnTo>
                    <a:pt x="148" y="112"/>
                  </a:lnTo>
                  <a:lnTo>
                    <a:pt x="170" y="112"/>
                  </a:lnTo>
                  <a:lnTo>
                    <a:pt x="200" y="105"/>
                  </a:lnTo>
                  <a:lnTo>
                    <a:pt x="206" y="100"/>
                  </a:lnTo>
                  <a:lnTo>
                    <a:pt x="212" y="88"/>
                  </a:lnTo>
                  <a:close/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" name="未知"/>
            <p:cNvSpPr>
              <a:spLocks noChangeAspect="1"/>
            </p:cNvSpPr>
            <p:nvPr/>
          </p:nvSpPr>
          <p:spPr bwMode="auto">
            <a:xfrm>
              <a:off x="681" y="770"/>
              <a:ext cx="19" cy="72"/>
            </a:xfrm>
            <a:custGeom>
              <a:avLst/>
              <a:gdLst>
                <a:gd name="T0" fmla="*/ 0 w 64"/>
                <a:gd name="T1" fmla="*/ 2 h 248"/>
                <a:gd name="T2" fmla="*/ 0 w 64"/>
                <a:gd name="T3" fmla="*/ 2 h 248"/>
                <a:gd name="T4" fmla="*/ 0 w 64"/>
                <a:gd name="T5" fmla="*/ 1 h 248"/>
                <a:gd name="T6" fmla="*/ 0 w 64"/>
                <a:gd name="T7" fmla="*/ 1 h 248"/>
                <a:gd name="T8" fmla="*/ 0 w 64"/>
                <a:gd name="T9" fmla="*/ 1 h 248"/>
                <a:gd name="T10" fmla="*/ 0 w 64"/>
                <a:gd name="T11" fmla="*/ 0 h 248"/>
                <a:gd name="T12" fmla="*/ 1 w 64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48"/>
                <a:gd name="T23" fmla="*/ 64 w 64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48">
                  <a:moveTo>
                    <a:pt x="5" y="248"/>
                  </a:moveTo>
                  <a:lnTo>
                    <a:pt x="0" y="224"/>
                  </a:lnTo>
                  <a:lnTo>
                    <a:pt x="0" y="194"/>
                  </a:lnTo>
                  <a:lnTo>
                    <a:pt x="5" y="142"/>
                  </a:lnTo>
                  <a:lnTo>
                    <a:pt x="23" y="83"/>
                  </a:lnTo>
                  <a:lnTo>
                    <a:pt x="47" y="30"/>
                  </a:lnTo>
                  <a:lnTo>
                    <a:pt x="64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未知"/>
            <p:cNvSpPr>
              <a:spLocks noChangeAspect="1"/>
            </p:cNvSpPr>
            <p:nvPr/>
          </p:nvSpPr>
          <p:spPr bwMode="auto">
            <a:xfrm>
              <a:off x="711" y="800"/>
              <a:ext cx="33" cy="35"/>
            </a:xfrm>
            <a:custGeom>
              <a:avLst/>
              <a:gdLst>
                <a:gd name="T0" fmla="*/ 0 w 118"/>
                <a:gd name="T1" fmla="*/ 1 h 118"/>
                <a:gd name="T2" fmla="*/ 0 w 118"/>
                <a:gd name="T3" fmla="*/ 1 h 118"/>
                <a:gd name="T4" fmla="*/ 1 w 118"/>
                <a:gd name="T5" fmla="*/ 1 h 118"/>
                <a:gd name="T6" fmla="*/ 1 w 118"/>
                <a:gd name="T7" fmla="*/ 1 h 118"/>
                <a:gd name="T8" fmla="*/ 1 w 118"/>
                <a:gd name="T9" fmla="*/ 1 h 118"/>
                <a:gd name="T10" fmla="*/ 1 w 118"/>
                <a:gd name="T11" fmla="*/ 0 h 118"/>
                <a:gd name="T12" fmla="*/ 1 w 118"/>
                <a:gd name="T13" fmla="*/ 0 h 118"/>
                <a:gd name="T14" fmla="*/ 1 w 118"/>
                <a:gd name="T15" fmla="*/ 0 h 118"/>
                <a:gd name="T16" fmla="*/ 1 w 118"/>
                <a:gd name="T17" fmla="*/ 0 h 118"/>
                <a:gd name="T18" fmla="*/ 1 w 118"/>
                <a:gd name="T19" fmla="*/ 0 h 118"/>
                <a:gd name="T20" fmla="*/ 0 w 118"/>
                <a:gd name="T21" fmla="*/ 0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118"/>
                <a:gd name="T35" fmla="*/ 118 w 118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118">
                  <a:moveTo>
                    <a:pt x="0" y="118"/>
                  </a:moveTo>
                  <a:lnTo>
                    <a:pt x="48" y="118"/>
                  </a:lnTo>
                  <a:lnTo>
                    <a:pt x="77" y="112"/>
                  </a:lnTo>
                  <a:lnTo>
                    <a:pt x="95" y="100"/>
                  </a:lnTo>
                  <a:lnTo>
                    <a:pt x="106" y="83"/>
                  </a:lnTo>
                  <a:lnTo>
                    <a:pt x="118" y="42"/>
                  </a:lnTo>
                  <a:lnTo>
                    <a:pt x="118" y="24"/>
                  </a:lnTo>
                  <a:lnTo>
                    <a:pt x="113" y="12"/>
                  </a:lnTo>
                  <a:lnTo>
                    <a:pt x="101" y="7"/>
                  </a:lnTo>
                  <a:lnTo>
                    <a:pt x="83" y="0"/>
                  </a:lnTo>
                  <a:lnTo>
                    <a:pt x="59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未知"/>
            <p:cNvSpPr>
              <a:spLocks noChangeAspect="1"/>
            </p:cNvSpPr>
            <p:nvPr/>
          </p:nvSpPr>
          <p:spPr bwMode="auto">
            <a:xfrm>
              <a:off x="727" y="773"/>
              <a:ext cx="26" cy="27"/>
            </a:xfrm>
            <a:custGeom>
              <a:avLst/>
              <a:gdLst>
                <a:gd name="T0" fmla="*/ 0 w 89"/>
                <a:gd name="T1" fmla="*/ 1 h 94"/>
                <a:gd name="T2" fmla="*/ 0 w 89"/>
                <a:gd name="T3" fmla="*/ 1 h 94"/>
                <a:gd name="T4" fmla="*/ 1 w 89"/>
                <a:gd name="T5" fmla="*/ 1 h 94"/>
                <a:gd name="T6" fmla="*/ 1 w 89"/>
                <a:gd name="T7" fmla="*/ 0 h 94"/>
                <a:gd name="T8" fmla="*/ 1 w 89"/>
                <a:gd name="T9" fmla="*/ 0 h 94"/>
                <a:gd name="T10" fmla="*/ 1 w 89"/>
                <a:gd name="T11" fmla="*/ 0 h 94"/>
                <a:gd name="T12" fmla="*/ 1 w 89"/>
                <a:gd name="T13" fmla="*/ 0 h 94"/>
                <a:gd name="T14" fmla="*/ 1 w 89"/>
                <a:gd name="T15" fmla="*/ 0 h 94"/>
                <a:gd name="T16" fmla="*/ 1 w 89"/>
                <a:gd name="T17" fmla="*/ 0 h 94"/>
                <a:gd name="T18" fmla="*/ 0 w 89"/>
                <a:gd name="T19" fmla="*/ 0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94"/>
                <a:gd name="T32" fmla="*/ 89 w 89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94">
                  <a:moveTo>
                    <a:pt x="30" y="94"/>
                  </a:moveTo>
                  <a:lnTo>
                    <a:pt x="54" y="89"/>
                  </a:lnTo>
                  <a:lnTo>
                    <a:pt x="71" y="77"/>
                  </a:lnTo>
                  <a:lnTo>
                    <a:pt x="83" y="59"/>
                  </a:lnTo>
                  <a:lnTo>
                    <a:pt x="89" y="42"/>
                  </a:lnTo>
                  <a:lnTo>
                    <a:pt x="89" y="24"/>
                  </a:lnTo>
                  <a:lnTo>
                    <a:pt x="83" y="12"/>
                  </a:lnTo>
                  <a:lnTo>
                    <a:pt x="77" y="6"/>
                  </a:lnTo>
                  <a:lnTo>
                    <a:pt x="66" y="0"/>
                  </a:lnTo>
                  <a:lnTo>
                    <a:pt x="0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" name="未知"/>
            <p:cNvSpPr>
              <a:spLocks noChangeAspect="1"/>
            </p:cNvSpPr>
            <p:nvPr/>
          </p:nvSpPr>
          <p:spPr bwMode="auto">
            <a:xfrm>
              <a:off x="757" y="770"/>
              <a:ext cx="22" cy="72"/>
            </a:xfrm>
            <a:custGeom>
              <a:avLst/>
              <a:gdLst>
                <a:gd name="T0" fmla="*/ 0 w 76"/>
                <a:gd name="T1" fmla="*/ 2 h 248"/>
                <a:gd name="T2" fmla="*/ 0 w 76"/>
                <a:gd name="T3" fmla="*/ 2 h 248"/>
                <a:gd name="T4" fmla="*/ 0 w 76"/>
                <a:gd name="T5" fmla="*/ 1 h 248"/>
                <a:gd name="T6" fmla="*/ 1 w 76"/>
                <a:gd name="T7" fmla="*/ 1 h 248"/>
                <a:gd name="T8" fmla="*/ 1 w 76"/>
                <a:gd name="T9" fmla="*/ 0 h 248"/>
                <a:gd name="T10" fmla="*/ 1 w 76"/>
                <a:gd name="T11" fmla="*/ 0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48"/>
                <a:gd name="T20" fmla="*/ 76 w 76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48">
                  <a:moveTo>
                    <a:pt x="0" y="248"/>
                  </a:moveTo>
                  <a:lnTo>
                    <a:pt x="17" y="224"/>
                  </a:lnTo>
                  <a:lnTo>
                    <a:pt x="46" y="165"/>
                  </a:lnTo>
                  <a:lnTo>
                    <a:pt x="64" y="113"/>
                  </a:lnTo>
                  <a:lnTo>
                    <a:pt x="76" y="54"/>
                  </a:lnTo>
                  <a:lnTo>
                    <a:pt x="76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" name="Group 220"/>
          <p:cNvGrpSpPr>
            <a:grpSpLocks noChangeAspect="1"/>
          </p:cNvGrpSpPr>
          <p:nvPr/>
        </p:nvGrpSpPr>
        <p:grpSpPr bwMode="auto">
          <a:xfrm>
            <a:off x="6089078" y="4477399"/>
            <a:ext cx="2371354" cy="1399873"/>
            <a:chOff x="0" y="0"/>
            <a:chExt cx="1716" cy="1013"/>
          </a:xfrm>
        </p:grpSpPr>
        <p:sp>
          <p:nvSpPr>
            <p:cNvPr id="237" name="Line 221"/>
            <p:cNvSpPr>
              <a:spLocks noChangeAspect="1" noChangeShapeType="1"/>
            </p:cNvSpPr>
            <p:nvPr/>
          </p:nvSpPr>
          <p:spPr bwMode="auto">
            <a:xfrm>
              <a:off x="96" y="171"/>
              <a:ext cx="2" cy="3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" name="Line 222"/>
            <p:cNvSpPr>
              <a:spLocks noChangeAspect="1" noChangeShapeType="1"/>
            </p:cNvSpPr>
            <p:nvPr/>
          </p:nvSpPr>
          <p:spPr bwMode="auto">
            <a:xfrm>
              <a:off x="1472" y="256"/>
              <a:ext cx="1" cy="2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Line 223"/>
            <p:cNvSpPr>
              <a:spLocks noChangeAspect="1" noChangeShapeType="1"/>
            </p:cNvSpPr>
            <p:nvPr/>
          </p:nvSpPr>
          <p:spPr bwMode="auto">
            <a:xfrm>
              <a:off x="1444" y="227"/>
              <a:ext cx="28" cy="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Line 224"/>
            <p:cNvSpPr>
              <a:spLocks noChangeAspect="1" noChangeShapeType="1"/>
            </p:cNvSpPr>
            <p:nvPr/>
          </p:nvSpPr>
          <p:spPr bwMode="auto">
            <a:xfrm>
              <a:off x="921" y="199"/>
              <a:ext cx="1" cy="3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Line 225"/>
            <p:cNvSpPr>
              <a:spLocks noChangeAspect="1" noChangeShapeType="1"/>
            </p:cNvSpPr>
            <p:nvPr/>
          </p:nvSpPr>
          <p:spPr bwMode="auto">
            <a:xfrm>
              <a:off x="977" y="227"/>
              <a:ext cx="2" cy="2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Line 226"/>
            <p:cNvSpPr>
              <a:spLocks noChangeAspect="1" noChangeShapeType="1"/>
            </p:cNvSpPr>
            <p:nvPr/>
          </p:nvSpPr>
          <p:spPr bwMode="auto">
            <a:xfrm>
              <a:off x="482" y="171"/>
              <a:ext cx="2" cy="3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Line 227"/>
            <p:cNvSpPr>
              <a:spLocks noChangeAspect="1" noChangeShapeType="1"/>
            </p:cNvSpPr>
            <p:nvPr/>
          </p:nvSpPr>
          <p:spPr bwMode="auto">
            <a:xfrm>
              <a:off x="921" y="475"/>
              <a:ext cx="5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Line 228"/>
            <p:cNvSpPr>
              <a:spLocks noChangeAspect="1" noChangeShapeType="1"/>
            </p:cNvSpPr>
            <p:nvPr/>
          </p:nvSpPr>
          <p:spPr bwMode="auto">
            <a:xfrm>
              <a:off x="921" y="256"/>
              <a:ext cx="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" name="Line 229"/>
            <p:cNvSpPr>
              <a:spLocks noChangeAspect="1" noChangeShapeType="1"/>
            </p:cNvSpPr>
            <p:nvPr/>
          </p:nvSpPr>
          <p:spPr bwMode="auto">
            <a:xfrm>
              <a:off x="977" y="503"/>
              <a:ext cx="467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" name="Line 230"/>
            <p:cNvSpPr>
              <a:spLocks noChangeAspect="1" noChangeShapeType="1"/>
            </p:cNvSpPr>
            <p:nvPr/>
          </p:nvSpPr>
          <p:spPr bwMode="auto">
            <a:xfrm flipH="1">
              <a:off x="1444" y="475"/>
              <a:ext cx="28" cy="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" name="Line 231"/>
            <p:cNvSpPr>
              <a:spLocks noChangeAspect="1" noChangeShapeType="1"/>
            </p:cNvSpPr>
            <p:nvPr/>
          </p:nvSpPr>
          <p:spPr bwMode="auto">
            <a:xfrm>
              <a:off x="977" y="227"/>
              <a:ext cx="467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" name="Line 232"/>
            <p:cNvSpPr>
              <a:spLocks noChangeAspect="1" noChangeShapeType="1"/>
            </p:cNvSpPr>
            <p:nvPr/>
          </p:nvSpPr>
          <p:spPr bwMode="auto">
            <a:xfrm>
              <a:off x="482" y="531"/>
              <a:ext cx="439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" name="Line 233"/>
            <p:cNvSpPr>
              <a:spLocks noChangeAspect="1" noChangeShapeType="1"/>
            </p:cNvSpPr>
            <p:nvPr/>
          </p:nvSpPr>
          <p:spPr bwMode="auto">
            <a:xfrm>
              <a:off x="482" y="199"/>
              <a:ext cx="439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" name="Line 234"/>
            <p:cNvSpPr>
              <a:spLocks noChangeAspect="1" noChangeShapeType="1"/>
            </p:cNvSpPr>
            <p:nvPr/>
          </p:nvSpPr>
          <p:spPr bwMode="auto">
            <a:xfrm>
              <a:off x="96" y="171"/>
              <a:ext cx="38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1" name="Line 235"/>
            <p:cNvSpPr>
              <a:spLocks noChangeAspect="1" noChangeShapeType="1"/>
            </p:cNvSpPr>
            <p:nvPr/>
          </p:nvSpPr>
          <p:spPr bwMode="auto">
            <a:xfrm>
              <a:off x="96" y="557"/>
              <a:ext cx="38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" name="Line 236"/>
            <p:cNvSpPr>
              <a:spLocks noChangeAspect="1" noChangeShapeType="1"/>
            </p:cNvSpPr>
            <p:nvPr/>
          </p:nvSpPr>
          <p:spPr bwMode="auto">
            <a:xfrm>
              <a:off x="1444" y="227"/>
              <a:ext cx="1" cy="2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3" name="Line 237"/>
            <p:cNvSpPr>
              <a:spLocks noChangeAspect="1" noChangeShapeType="1"/>
            </p:cNvSpPr>
            <p:nvPr/>
          </p:nvSpPr>
          <p:spPr bwMode="auto">
            <a:xfrm>
              <a:off x="0" y="365"/>
              <a:ext cx="32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4" name="Line 238"/>
            <p:cNvSpPr>
              <a:spLocks noChangeAspect="1" noChangeShapeType="1"/>
            </p:cNvSpPr>
            <p:nvPr/>
          </p:nvSpPr>
          <p:spPr bwMode="auto">
            <a:xfrm>
              <a:off x="367" y="365"/>
              <a:ext cx="4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5" name="Line 239"/>
            <p:cNvSpPr>
              <a:spLocks noChangeAspect="1" noChangeShapeType="1"/>
            </p:cNvSpPr>
            <p:nvPr/>
          </p:nvSpPr>
          <p:spPr bwMode="auto">
            <a:xfrm>
              <a:off x="454" y="365"/>
              <a:ext cx="2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" name="Line 240"/>
            <p:cNvSpPr>
              <a:spLocks noChangeAspect="1" noChangeShapeType="1"/>
            </p:cNvSpPr>
            <p:nvPr/>
          </p:nvSpPr>
          <p:spPr bwMode="auto">
            <a:xfrm>
              <a:off x="760" y="365"/>
              <a:ext cx="4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" name="Line 241"/>
            <p:cNvSpPr>
              <a:spLocks noChangeAspect="1" noChangeShapeType="1"/>
            </p:cNvSpPr>
            <p:nvPr/>
          </p:nvSpPr>
          <p:spPr bwMode="auto">
            <a:xfrm>
              <a:off x="847" y="365"/>
              <a:ext cx="2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8" name="Line 242"/>
            <p:cNvSpPr>
              <a:spLocks noChangeAspect="1" noChangeShapeType="1"/>
            </p:cNvSpPr>
            <p:nvPr/>
          </p:nvSpPr>
          <p:spPr bwMode="auto">
            <a:xfrm>
              <a:off x="1153" y="365"/>
              <a:ext cx="4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9" name="Line 243"/>
            <p:cNvSpPr>
              <a:spLocks noChangeAspect="1" noChangeShapeType="1"/>
            </p:cNvSpPr>
            <p:nvPr/>
          </p:nvSpPr>
          <p:spPr bwMode="auto">
            <a:xfrm>
              <a:off x="1241" y="365"/>
              <a:ext cx="32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0" name="Line 244"/>
            <p:cNvSpPr>
              <a:spLocks noChangeAspect="1" noChangeShapeType="1"/>
            </p:cNvSpPr>
            <p:nvPr/>
          </p:nvSpPr>
          <p:spPr bwMode="auto">
            <a:xfrm>
              <a:off x="981" y="256"/>
              <a:ext cx="49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1" name="Line 245"/>
            <p:cNvSpPr>
              <a:spLocks noChangeAspect="1" noChangeShapeType="1"/>
            </p:cNvSpPr>
            <p:nvPr/>
          </p:nvSpPr>
          <p:spPr bwMode="auto">
            <a:xfrm>
              <a:off x="981" y="476"/>
              <a:ext cx="4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" name="未知"/>
            <p:cNvSpPr>
              <a:spLocks noChangeAspect="1"/>
            </p:cNvSpPr>
            <p:nvPr/>
          </p:nvSpPr>
          <p:spPr bwMode="auto">
            <a:xfrm>
              <a:off x="1188" y="93"/>
              <a:ext cx="260" cy="135"/>
            </a:xfrm>
            <a:custGeom>
              <a:avLst/>
              <a:gdLst>
                <a:gd name="T0" fmla="*/ 6 w 890"/>
                <a:gd name="T1" fmla="*/ 3 h 463"/>
                <a:gd name="T2" fmla="*/ 3 w 890"/>
                <a:gd name="T3" fmla="*/ 0 h 463"/>
                <a:gd name="T4" fmla="*/ 2 w 890"/>
                <a:gd name="T5" fmla="*/ 0 h 463"/>
                <a:gd name="T6" fmla="*/ 0 w 890"/>
                <a:gd name="T7" fmla="*/ 0 h 4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0"/>
                <a:gd name="T13" fmla="*/ 0 h 463"/>
                <a:gd name="T14" fmla="*/ 890 w 890"/>
                <a:gd name="T15" fmla="*/ 463 h 4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0" h="463">
                  <a:moveTo>
                    <a:pt x="890" y="463"/>
                  </a:moveTo>
                  <a:lnTo>
                    <a:pt x="426" y="0"/>
                  </a:lnTo>
                  <a:lnTo>
                    <a:pt x="220" y="0"/>
                  </a:lnTo>
                  <a:lnTo>
                    <a:pt x="0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" name="未知"/>
            <p:cNvSpPr>
              <a:spLocks noChangeAspect="1"/>
            </p:cNvSpPr>
            <p:nvPr/>
          </p:nvSpPr>
          <p:spPr bwMode="auto">
            <a:xfrm>
              <a:off x="1198" y="0"/>
              <a:ext cx="41" cy="62"/>
            </a:xfrm>
            <a:custGeom>
              <a:avLst/>
              <a:gdLst>
                <a:gd name="T0" fmla="*/ 1 w 141"/>
                <a:gd name="T1" fmla="*/ 1 h 213"/>
                <a:gd name="T2" fmla="*/ 0 w 141"/>
                <a:gd name="T3" fmla="*/ 1 h 213"/>
                <a:gd name="T4" fmla="*/ 0 w 141"/>
                <a:gd name="T5" fmla="*/ 1 h 213"/>
                <a:gd name="T6" fmla="*/ 0 w 141"/>
                <a:gd name="T7" fmla="*/ 1 h 213"/>
                <a:gd name="T8" fmla="*/ 0 w 141"/>
                <a:gd name="T9" fmla="*/ 1 h 213"/>
                <a:gd name="T10" fmla="*/ 0 w 141"/>
                <a:gd name="T11" fmla="*/ 0 h 213"/>
                <a:gd name="T12" fmla="*/ 0 w 141"/>
                <a:gd name="T13" fmla="*/ 0 h 213"/>
                <a:gd name="T14" fmla="*/ 0 w 141"/>
                <a:gd name="T15" fmla="*/ 0 h 213"/>
                <a:gd name="T16" fmla="*/ 1 w 141"/>
                <a:gd name="T17" fmla="*/ 0 h 213"/>
                <a:gd name="T18" fmla="*/ 1 w 141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1"/>
                <a:gd name="T31" fmla="*/ 0 h 213"/>
                <a:gd name="T32" fmla="*/ 141 w 141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1" h="213">
                  <a:moveTo>
                    <a:pt x="89" y="213"/>
                  </a:moveTo>
                  <a:lnTo>
                    <a:pt x="42" y="213"/>
                  </a:lnTo>
                  <a:lnTo>
                    <a:pt x="24" y="206"/>
                  </a:lnTo>
                  <a:lnTo>
                    <a:pt x="6" y="196"/>
                  </a:lnTo>
                  <a:lnTo>
                    <a:pt x="0" y="177"/>
                  </a:lnTo>
                  <a:lnTo>
                    <a:pt x="35" y="48"/>
                  </a:lnTo>
                  <a:lnTo>
                    <a:pt x="47" y="24"/>
                  </a:lnTo>
                  <a:lnTo>
                    <a:pt x="59" y="12"/>
                  </a:lnTo>
                  <a:lnTo>
                    <a:pt x="77" y="0"/>
                  </a:lnTo>
                  <a:lnTo>
                    <a:pt x="141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" name="未知"/>
            <p:cNvSpPr>
              <a:spLocks noChangeAspect="1"/>
            </p:cNvSpPr>
            <p:nvPr/>
          </p:nvSpPr>
          <p:spPr bwMode="auto">
            <a:xfrm>
              <a:off x="1258" y="0"/>
              <a:ext cx="18" cy="62"/>
            </a:xfrm>
            <a:custGeom>
              <a:avLst/>
              <a:gdLst>
                <a:gd name="T0" fmla="*/ 0 w 59"/>
                <a:gd name="T1" fmla="*/ 1 h 213"/>
                <a:gd name="T2" fmla="*/ 1 w 59"/>
                <a:gd name="T3" fmla="*/ 0 h 213"/>
                <a:gd name="T4" fmla="*/ 0 w 59"/>
                <a:gd name="T5" fmla="*/ 0 h 213"/>
                <a:gd name="T6" fmla="*/ 0 60000 65536"/>
                <a:gd name="T7" fmla="*/ 0 60000 65536"/>
                <a:gd name="T8" fmla="*/ 0 60000 65536"/>
                <a:gd name="T9" fmla="*/ 0 w 59"/>
                <a:gd name="T10" fmla="*/ 0 h 213"/>
                <a:gd name="T11" fmla="*/ 59 w 59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213">
                  <a:moveTo>
                    <a:pt x="0" y="213"/>
                  </a:moveTo>
                  <a:lnTo>
                    <a:pt x="59" y="0"/>
                  </a:lnTo>
                  <a:lnTo>
                    <a:pt x="0" y="48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" name="Line 249"/>
            <p:cNvSpPr>
              <a:spLocks noChangeAspect="1" noChangeShapeType="1"/>
            </p:cNvSpPr>
            <p:nvPr/>
          </p:nvSpPr>
          <p:spPr bwMode="auto">
            <a:xfrm>
              <a:off x="1448" y="504"/>
              <a:ext cx="26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" name="Line 250"/>
            <p:cNvSpPr>
              <a:spLocks noChangeAspect="1" noChangeShapeType="1"/>
            </p:cNvSpPr>
            <p:nvPr/>
          </p:nvSpPr>
          <p:spPr bwMode="auto">
            <a:xfrm>
              <a:off x="1448" y="228"/>
              <a:ext cx="26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" name="Line 251"/>
            <p:cNvSpPr>
              <a:spLocks noChangeAspect="1" noChangeShapeType="1"/>
            </p:cNvSpPr>
            <p:nvPr/>
          </p:nvSpPr>
          <p:spPr bwMode="auto">
            <a:xfrm flipV="1">
              <a:off x="1681" y="311"/>
              <a:ext cx="2" cy="1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" name="未知"/>
            <p:cNvSpPr>
              <a:spLocks noChangeAspect="1"/>
            </p:cNvSpPr>
            <p:nvPr/>
          </p:nvSpPr>
          <p:spPr bwMode="auto">
            <a:xfrm>
              <a:off x="1667" y="421"/>
              <a:ext cx="28" cy="83"/>
            </a:xfrm>
            <a:custGeom>
              <a:avLst/>
              <a:gdLst>
                <a:gd name="T0" fmla="*/ 0 w 94"/>
                <a:gd name="T1" fmla="*/ 0 h 283"/>
                <a:gd name="T2" fmla="*/ 1 w 94"/>
                <a:gd name="T3" fmla="*/ 0 h 283"/>
                <a:gd name="T4" fmla="*/ 0 w 94"/>
                <a:gd name="T5" fmla="*/ 2 h 283"/>
                <a:gd name="T6" fmla="*/ 0 w 94"/>
                <a:gd name="T7" fmla="*/ 0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283"/>
                <a:gd name="T14" fmla="*/ 94 w 94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283">
                  <a:moveTo>
                    <a:pt x="0" y="0"/>
                  </a:moveTo>
                  <a:lnTo>
                    <a:pt x="94" y="0"/>
                  </a:lnTo>
                  <a:lnTo>
                    <a:pt x="47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" name="未知"/>
            <p:cNvSpPr>
              <a:spLocks noChangeAspect="1"/>
            </p:cNvSpPr>
            <p:nvPr/>
          </p:nvSpPr>
          <p:spPr bwMode="auto">
            <a:xfrm>
              <a:off x="1667" y="228"/>
              <a:ext cx="28" cy="83"/>
            </a:xfrm>
            <a:custGeom>
              <a:avLst/>
              <a:gdLst>
                <a:gd name="T0" fmla="*/ 0 w 94"/>
                <a:gd name="T1" fmla="*/ 2 h 283"/>
                <a:gd name="T2" fmla="*/ 1 w 94"/>
                <a:gd name="T3" fmla="*/ 2 h 283"/>
                <a:gd name="T4" fmla="*/ 0 w 94"/>
                <a:gd name="T5" fmla="*/ 0 h 283"/>
                <a:gd name="T6" fmla="*/ 0 w 94"/>
                <a:gd name="T7" fmla="*/ 2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283"/>
                <a:gd name="T14" fmla="*/ 94 w 94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283">
                  <a:moveTo>
                    <a:pt x="0" y="283"/>
                  </a:moveTo>
                  <a:lnTo>
                    <a:pt x="94" y="283"/>
                  </a:lnTo>
                  <a:lnTo>
                    <a:pt x="47" y="0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0" name="未知"/>
            <p:cNvSpPr>
              <a:spLocks noChangeAspect="1"/>
            </p:cNvSpPr>
            <p:nvPr/>
          </p:nvSpPr>
          <p:spPr bwMode="auto">
            <a:xfrm>
              <a:off x="1598" y="374"/>
              <a:ext cx="62" cy="60"/>
            </a:xfrm>
            <a:custGeom>
              <a:avLst/>
              <a:gdLst>
                <a:gd name="T0" fmla="*/ 1 w 211"/>
                <a:gd name="T1" fmla="*/ 2 h 200"/>
                <a:gd name="T2" fmla="*/ 0 w 211"/>
                <a:gd name="T3" fmla="*/ 1 h 200"/>
                <a:gd name="T4" fmla="*/ 1 w 211"/>
                <a:gd name="T5" fmla="*/ 1 h 200"/>
                <a:gd name="T6" fmla="*/ 0 w 211"/>
                <a:gd name="T7" fmla="*/ 0 h 200"/>
                <a:gd name="T8" fmla="*/ 1 w 211"/>
                <a:gd name="T9" fmla="*/ 1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"/>
                <a:gd name="T16" fmla="*/ 0 h 200"/>
                <a:gd name="T17" fmla="*/ 211 w 211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" h="200">
                  <a:moveTo>
                    <a:pt x="211" y="200"/>
                  </a:moveTo>
                  <a:lnTo>
                    <a:pt x="0" y="141"/>
                  </a:lnTo>
                  <a:lnTo>
                    <a:pt x="116" y="101"/>
                  </a:lnTo>
                  <a:lnTo>
                    <a:pt x="0" y="0"/>
                  </a:lnTo>
                  <a:lnTo>
                    <a:pt x="211" y="59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未知"/>
            <p:cNvSpPr>
              <a:spLocks noChangeAspect="1"/>
            </p:cNvSpPr>
            <p:nvPr/>
          </p:nvSpPr>
          <p:spPr bwMode="auto">
            <a:xfrm>
              <a:off x="1598" y="341"/>
              <a:ext cx="62" cy="17"/>
            </a:xfrm>
            <a:custGeom>
              <a:avLst/>
              <a:gdLst>
                <a:gd name="T0" fmla="*/ 1 w 211"/>
                <a:gd name="T1" fmla="*/ 0 h 59"/>
                <a:gd name="T2" fmla="*/ 0 w 211"/>
                <a:gd name="T3" fmla="*/ 0 h 59"/>
                <a:gd name="T4" fmla="*/ 0 w 211"/>
                <a:gd name="T5" fmla="*/ 0 h 59"/>
                <a:gd name="T6" fmla="*/ 0 60000 65536"/>
                <a:gd name="T7" fmla="*/ 0 60000 65536"/>
                <a:gd name="T8" fmla="*/ 0 60000 65536"/>
                <a:gd name="T9" fmla="*/ 0 w 211"/>
                <a:gd name="T10" fmla="*/ 0 h 59"/>
                <a:gd name="T11" fmla="*/ 211 w 211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" h="59">
                  <a:moveTo>
                    <a:pt x="211" y="59"/>
                  </a:moveTo>
                  <a:lnTo>
                    <a:pt x="0" y="0"/>
                  </a:lnTo>
                  <a:lnTo>
                    <a:pt x="46" y="59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" name="未知"/>
            <p:cNvSpPr>
              <a:spLocks noChangeAspect="1"/>
            </p:cNvSpPr>
            <p:nvPr/>
          </p:nvSpPr>
          <p:spPr bwMode="auto">
            <a:xfrm>
              <a:off x="1598" y="298"/>
              <a:ext cx="62" cy="34"/>
            </a:xfrm>
            <a:custGeom>
              <a:avLst/>
              <a:gdLst>
                <a:gd name="T0" fmla="*/ 1 w 211"/>
                <a:gd name="T1" fmla="*/ 1 h 112"/>
                <a:gd name="T2" fmla="*/ 1 w 211"/>
                <a:gd name="T3" fmla="*/ 1 h 112"/>
                <a:gd name="T4" fmla="*/ 1 w 211"/>
                <a:gd name="T5" fmla="*/ 1 h 112"/>
                <a:gd name="T6" fmla="*/ 1 w 211"/>
                <a:gd name="T7" fmla="*/ 1 h 112"/>
                <a:gd name="T8" fmla="*/ 1 w 211"/>
                <a:gd name="T9" fmla="*/ 0 h 112"/>
                <a:gd name="T10" fmla="*/ 1 w 211"/>
                <a:gd name="T11" fmla="*/ 0 h 112"/>
                <a:gd name="T12" fmla="*/ 1 w 211"/>
                <a:gd name="T13" fmla="*/ 0 h 112"/>
                <a:gd name="T14" fmla="*/ 1 w 211"/>
                <a:gd name="T15" fmla="*/ 0 h 112"/>
                <a:gd name="T16" fmla="*/ 0 w 211"/>
                <a:gd name="T17" fmla="*/ 0 h 112"/>
                <a:gd name="T18" fmla="*/ 0 w 211"/>
                <a:gd name="T19" fmla="*/ 0 h 112"/>
                <a:gd name="T20" fmla="*/ 0 w 211"/>
                <a:gd name="T21" fmla="*/ 0 h 112"/>
                <a:gd name="T22" fmla="*/ 0 w 211"/>
                <a:gd name="T23" fmla="*/ 0 h 112"/>
                <a:gd name="T24" fmla="*/ 0 w 211"/>
                <a:gd name="T25" fmla="*/ 1 h 112"/>
                <a:gd name="T26" fmla="*/ 0 w 211"/>
                <a:gd name="T27" fmla="*/ 1 h 112"/>
                <a:gd name="T28" fmla="*/ 0 w 211"/>
                <a:gd name="T29" fmla="*/ 1 h 112"/>
                <a:gd name="T30" fmla="*/ 1 w 211"/>
                <a:gd name="T31" fmla="*/ 1 h 112"/>
                <a:gd name="T32" fmla="*/ 1 w 211"/>
                <a:gd name="T33" fmla="*/ 1 h 112"/>
                <a:gd name="T34" fmla="*/ 1 w 211"/>
                <a:gd name="T35" fmla="*/ 1 h 112"/>
                <a:gd name="T36" fmla="*/ 1 w 211"/>
                <a:gd name="T37" fmla="*/ 1 h 112"/>
                <a:gd name="T38" fmla="*/ 1 w 211"/>
                <a:gd name="T39" fmla="*/ 1 h 112"/>
                <a:gd name="T40" fmla="*/ 1 w 211"/>
                <a:gd name="T41" fmla="*/ 1 h 112"/>
                <a:gd name="T42" fmla="*/ 1 w 211"/>
                <a:gd name="T43" fmla="*/ 1 h 112"/>
                <a:gd name="T44" fmla="*/ 1 w 211"/>
                <a:gd name="T45" fmla="*/ 1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1"/>
                <a:gd name="T70" fmla="*/ 0 h 112"/>
                <a:gd name="T71" fmla="*/ 211 w 211"/>
                <a:gd name="T72" fmla="*/ 112 h 1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1" h="112">
                  <a:moveTo>
                    <a:pt x="211" y="88"/>
                  </a:moveTo>
                  <a:lnTo>
                    <a:pt x="211" y="82"/>
                  </a:lnTo>
                  <a:lnTo>
                    <a:pt x="205" y="65"/>
                  </a:lnTo>
                  <a:lnTo>
                    <a:pt x="187" y="48"/>
                  </a:lnTo>
                  <a:lnTo>
                    <a:pt x="163" y="29"/>
                  </a:lnTo>
                  <a:lnTo>
                    <a:pt x="128" y="12"/>
                  </a:lnTo>
                  <a:lnTo>
                    <a:pt x="105" y="6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10" y="6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5" y="48"/>
                  </a:lnTo>
                  <a:lnTo>
                    <a:pt x="17" y="58"/>
                  </a:lnTo>
                  <a:lnTo>
                    <a:pt x="40" y="77"/>
                  </a:lnTo>
                  <a:lnTo>
                    <a:pt x="64" y="88"/>
                  </a:lnTo>
                  <a:lnTo>
                    <a:pt x="93" y="100"/>
                  </a:lnTo>
                  <a:lnTo>
                    <a:pt x="116" y="106"/>
                  </a:lnTo>
                  <a:lnTo>
                    <a:pt x="146" y="112"/>
                  </a:lnTo>
                  <a:lnTo>
                    <a:pt x="170" y="112"/>
                  </a:lnTo>
                  <a:lnTo>
                    <a:pt x="199" y="106"/>
                  </a:lnTo>
                  <a:lnTo>
                    <a:pt x="205" y="100"/>
                  </a:lnTo>
                  <a:lnTo>
                    <a:pt x="211" y="88"/>
                  </a:lnTo>
                  <a:close/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" name="未知"/>
            <p:cNvSpPr>
              <a:spLocks noChangeAspect="1"/>
            </p:cNvSpPr>
            <p:nvPr/>
          </p:nvSpPr>
          <p:spPr bwMode="auto">
            <a:xfrm>
              <a:off x="823" y="941"/>
              <a:ext cx="17" cy="72"/>
            </a:xfrm>
            <a:custGeom>
              <a:avLst/>
              <a:gdLst>
                <a:gd name="T0" fmla="*/ 0 w 65"/>
                <a:gd name="T1" fmla="*/ 2 h 248"/>
                <a:gd name="T2" fmla="*/ 0 w 65"/>
                <a:gd name="T3" fmla="*/ 2 h 248"/>
                <a:gd name="T4" fmla="*/ 0 w 65"/>
                <a:gd name="T5" fmla="*/ 1 h 248"/>
                <a:gd name="T6" fmla="*/ 0 w 65"/>
                <a:gd name="T7" fmla="*/ 1 h 248"/>
                <a:gd name="T8" fmla="*/ 0 w 65"/>
                <a:gd name="T9" fmla="*/ 1 h 248"/>
                <a:gd name="T10" fmla="*/ 0 w 65"/>
                <a:gd name="T11" fmla="*/ 0 h 248"/>
                <a:gd name="T12" fmla="*/ 0 w 65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248"/>
                <a:gd name="T23" fmla="*/ 65 w 6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248">
                  <a:moveTo>
                    <a:pt x="6" y="248"/>
                  </a:moveTo>
                  <a:lnTo>
                    <a:pt x="0" y="224"/>
                  </a:lnTo>
                  <a:lnTo>
                    <a:pt x="0" y="194"/>
                  </a:lnTo>
                  <a:lnTo>
                    <a:pt x="6" y="142"/>
                  </a:lnTo>
                  <a:lnTo>
                    <a:pt x="23" y="83"/>
                  </a:lnTo>
                  <a:lnTo>
                    <a:pt x="47" y="30"/>
                  </a:lnTo>
                  <a:lnTo>
                    <a:pt x="65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4" name="未知"/>
            <p:cNvSpPr>
              <a:spLocks noChangeAspect="1"/>
            </p:cNvSpPr>
            <p:nvPr/>
          </p:nvSpPr>
          <p:spPr bwMode="auto">
            <a:xfrm>
              <a:off x="856" y="944"/>
              <a:ext cx="35" cy="48"/>
            </a:xfrm>
            <a:custGeom>
              <a:avLst/>
              <a:gdLst>
                <a:gd name="T0" fmla="*/ 1 w 117"/>
                <a:gd name="T1" fmla="*/ 0 h 165"/>
                <a:gd name="T2" fmla="*/ 0 w 117"/>
                <a:gd name="T3" fmla="*/ 1 h 165"/>
                <a:gd name="T4" fmla="*/ 1 w 117"/>
                <a:gd name="T5" fmla="*/ 1 h 165"/>
                <a:gd name="T6" fmla="*/ 0 60000 65536"/>
                <a:gd name="T7" fmla="*/ 0 60000 65536"/>
                <a:gd name="T8" fmla="*/ 0 60000 65536"/>
                <a:gd name="T9" fmla="*/ 0 w 117"/>
                <a:gd name="T10" fmla="*/ 0 h 165"/>
                <a:gd name="T11" fmla="*/ 117 w 117"/>
                <a:gd name="T12" fmla="*/ 165 h 1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" h="165">
                  <a:moveTo>
                    <a:pt x="89" y="0"/>
                  </a:moveTo>
                  <a:lnTo>
                    <a:pt x="0" y="165"/>
                  </a:lnTo>
                  <a:lnTo>
                    <a:pt x="117" y="165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5" name="Line 259"/>
            <p:cNvSpPr>
              <a:spLocks noChangeAspect="1" noChangeShapeType="1"/>
            </p:cNvSpPr>
            <p:nvPr/>
          </p:nvSpPr>
          <p:spPr bwMode="auto">
            <a:xfrm flipH="1">
              <a:off x="877" y="978"/>
              <a:ext cx="7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" name="未知"/>
            <p:cNvSpPr>
              <a:spLocks noChangeAspect="1"/>
            </p:cNvSpPr>
            <p:nvPr/>
          </p:nvSpPr>
          <p:spPr bwMode="auto">
            <a:xfrm>
              <a:off x="905" y="941"/>
              <a:ext cx="23" cy="72"/>
            </a:xfrm>
            <a:custGeom>
              <a:avLst/>
              <a:gdLst>
                <a:gd name="T0" fmla="*/ 0 w 76"/>
                <a:gd name="T1" fmla="*/ 2 h 248"/>
                <a:gd name="T2" fmla="*/ 0 w 76"/>
                <a:gd name="T3" fmla="*/ 2 h 248"/>
                <a:gd name="T4" fmla="*/ 0 w 76"/>
                <a:gd name="T5" fmla="*/ 1 h 248"/>
                <a:gd name="T6" fmla="*/ 1 w 76"/>
                <a:gd name="T7" fmla="*/ 1 h 248"/>
                <a:gd name="T8" fmla="*/ 1 w 76"/>
                <a:gd name="T9" fmla="*/ 0 h 248"/>
                <a:gd name="T10" fmla="*/ 1 w 76"/>
                <a:gd name="T11" fmla="*/ 0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48"/>
                <a:gd name="T20" fmla="*/ 76 w 76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48">
                  <a:moveTo>
                    <a:pt x="0" y="248"/>
                  </a:moveTo>
                  <a:lnTo>
                    <a:pt x="17" y="224"/>
                  </a:lnTo>
                  <a:lnTo>
                    <a:pt x="47" y="165"/>
                  </a:lnTo>
                  <a:lnTo>
                    <a:pt x="64" y="113"/>
                  </a:lnTo>
                  <a:lnTo>
                    <a:pt x="76" y="54"/>
                  </a:lnTo>
                  <a:lnTo>
                    <a:pt x="76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658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合理标注尺寸应注意的问题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55576" y="1052736"/>
            <a:ext cx="8136904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避免</a:t>
            </a:r>
            <a:r>
              <a:rPr lang="zh-CN" altLang="en-US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注成封闭的尺寸链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99592" y="1480944"/>
            <a:ext cx="77048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    </a:t>
            </a:r>
            <a:r>
              <a:rPr lang="zh-CN" altLang="en-US" dirty="0" smtClean="0">
                <a:cs typeface="华文楷体" pitchFamily="2" charset="-122"/>
              </a:rPr>
              <a:t>零件</a:t>
            </a:r>
            <a:r>
              <a:rPr lang="zh-CN" altLang="en-US" dirty="0">
                <a:cs typeface="华文楷体" pitchFamily="2" charset="-122"/>
              </a:rPr>
              <a:t>在同一方向按一定顺序依次连接</a:t>
            </a:r>
            <a:r>
              <a:rPr lang="zh-CN" altLang="en-US" dirty="0" smtClean="0">
                <a:cs typeface="华文楷体" pitchFamily="2" charset="-122"/>
              </a:rPr>
              <a:t>起来排</a:t>
            </a:r>
            <a:r>
              <a:rPr lang="zh-CN" altLang="en-US" dirty="0">
                <a:cs typeface="华文楷体" pitchFamily="2" charset="-122"/>
              </a:rPr>
              <a:t>成的尺寸标注形式称为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尺寸链</a:t>
            </a:r>
            <a:r>
              <a:rPr lang="zh-CN" altLang="en-US" dirty="0" smtClean="0">
                <a:cs typeface="华文楷体" pitchFamily="2" charset="-122"/>
              </a:rPr>
              <a:t>。</a:t>
            </a:r>
            <a:endParaRPr lang="en-US" altLang="zh-CN" dirty="0" smtClean="0">
              <a:cs typeface="华文楷体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cs typeface="华文楷体" pitchFamily="2" charset="-122"/>
              </a:rPr>
              <a:t> </a:t>
            </a:r>
            <a:r>
              <a:rPr lang="en-US" altLang="zh-CN" dirty="0" smtClean="0">
                <a:cs typeface="华文楷体" pitchFamily="2" charset="-122"/>
              </a:rPr>
              <a:t>   </a:t>
            </a:r>
            <a:r>
              <a:rPr lang="zh-CN" altLang="en-US" dirty="0" smtClean="0">
                <a:cs typeface="华文楷体" pitchFamily="2" charset="-122"/>
              </a:rPr>
              <a:t>组成</a:t>
            </a:r>
            <a:r>
              <a:rPr lang="zh-CN" altLang="en-US" dirty="0">
                <a:cs typeface="华文楷体" pitchFamily="2" charset="-122"/>
              </a:rPr>
              <a:t>尺寸</a:t>
            </a:r>
            <a:r>
              <a:rPr lang="zh-CN" altLang="en-US" dirty="0" smtClean="0">
                <a:cs typeface="华文楷体" pitchFamily="2" charset="-122"/>
              </a:rPr>
              <a:t>链的</a:t>
            </a:r>
            <a:r>
              <a:rPr lang="zh-CN" altLang="en-US" dirty="0">
                <a:cs typeface="华文楷体" pitchFamily="2" charset="-122"/>
              </a:rPr>
              <a:t>每个尺寸称为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环</a:t>
            </a:r>
            <a:r>
              <a:rPr lang="zh-CN" altLang="en-US" dirty="0" smtClean="0">
                <a:cs typeface="华文楷体" pitchFamily="2" charset="-122"/>
              </a:rPr>
              <a:t>。 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971600" y="3717032"/>
            <a:ext cx="7704856" cy="2592288"/>
            <a:chOff x="971600" y="3717032"/>
            <a:chExt cx="7704856" cy="2592288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flipV="1">
              <a:off x="971600" y="3717032"/>
              <a:ext cx="7704856" cy="2592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7" name="Group 3"/>
            <p:cNvGrpSpPr>
              <a:grpSpLocks noChangeAspect="1"/>
            </p:cNvGrpSpPr>
            <p:nvPr/>
          </p:nvGrpSpPr>
          <p:grpSpPr bwMode="auto">
            <a:xfrm>
              <a:off x="1330325" y="3875193"/>
              <a:ext cx="3457575" cy="2016125"/>
              <a:chOff x="0" y="0"/>
              <a:chExt cx="2308" cy="1346"/>
            </a:xfrm>
          </p:grpSpPr>
          <p:sp>
            <p:nvSpPr>
              <p:cNvPr id="8" name="Line 4"/>
              <p:cNvSpPr>
                <a:spLocks noChangeAspect="1" noChangeShapeType="1"/>
              </p:cNvSpPr>
              <p:nvPr/>
            </p:nvSpPr>
            <p:spPr bwMode="auto">
              <a:xfrm>
                <a:off x="1482" y="591"/>
                <a:ext cx="724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Line 5"/>
              <p:cNvSpPr>
                <a:spLocks noChangeAspect="1" noChangeShapeType="1"/>
              </p:cNvSpPr>
              <p:nvPr/>
            </p:nvSpPr>
            <p:spPr bwMode="auto">
              <a:xfrm>
                <a:off x="1482" y="215"/>
                <a:ext cx="724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Line 6"/>
              <p:cNvSpPr>
                <a:spLocks noChangeAspect="1" noChangeShapeType="1"/>
              </p:cNvSpPr>
              <p:nvPr/>
            </p:nvSpPr>
            <p:spPr bwMode="auto">
              <a:xfrm>
                <a:off x="1482" y="215"/>
                <a:ext cx="724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Line 7"/>
              <p:cNvSpPr>
                <a:spLocks noChangeAspect="1" noChangeShapeType="1"/>
              </p:cNvSpPr>
              <p:nvPr/>
            </p:nvSpPr>
            <p:spPr bwMode="auto">
              <a:xfrm>
                <a:off x="465" y="671"/>
                <a:ext cx="101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Line 8"/>
              <p:cNvSpPr>
                <a:spLocks noChangeAspect="1" noChangeShapeType="1"/>
              </p:cNvSpPr>
              <p:nvPr/>
            </p:nvSpPr>
            <p:spPr bwMode="auto">
              <a:xfrm>
                <a:off x="465" y="135"/>
                <a:ext cx="101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9"/>
              <p:cNvSpPr>
                <a:spLocks noChangeAspect="1" noChangeShapeType="1"/>
              </p:cNvSpPr>
              <p:nvPr/>
            </p:nvSpPr>
            <p:spPr bwMode="auto">
              <a:xfrm>
                <a:off x="118" y="805"/>
                <a:ext cx="347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10"/>
              <p:cNvSpPr>
                <a:spLocks noChangeAspect="1" noChangeShapeType="1"/>
              </p:cNvSpPr>
              <p:nvPr/>
            </p:nvSpPr>
            <p:spPr bwMode="auto">
              <a:xfrm>
                <a:off x="91" y="778"/>
                <a:ext cx="27" cy="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11"/>
              <p:cNvSpPr>
                <a:spLocks noChangeAspect="1" noChangeShapeType="1"/>
              </p:cNvSpPr>
              <p:nvPr/>
            </p:nvSpPr>
            <p:spPr bwMode="auto">
              <a:xfrm>
                <a:off x="118" y="0"/>
                <a:ext cx="347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Line 12"/>
              <p:cNvSpPr>
                <a:spLocks noChangeAspect="1" noChangeShapeType="1"/>
              </p:cNvSpPr>
              <p:nvPr/>
            </p:nvSpPr>
            <p:spPr bwMode="auto">
              <a:xfrm>
                <a:off x="91" y="27"/>
                <a:ext cx="1" cy="7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91" y="0"/>
                <a:ext cx="27" cy="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Line 14"/>
              <p:cNvSpPr>
                <a:spLocks noChangeAspect="1" noChangeShapeType="1"/>
              </p:cNvSpPr>
              <p:nvPr/>
            </p:nvSpPr>
            <p:spPr bwMode="auto">
              <a:xfrm>
                <a:off x="465" y="0"/>
                <a:ext cx="2" cy="8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Line 15"/>
              <p:cNvSpPr>
                <a:spLocks noChangeAspect="1" noChangeShapeType="1"/>
              </p:cNvSpPr>
              <p:nvPr/>
            </p:nvSpPr>
            <p:spPr bwMode="auto">
              <a:xfrm>
                <a:off x="1482" y="135"/>
                <a:ext cx="1" cy="5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Line 16"/>
              <p:cNvSpPr>
                <a:spLocks noChangeAspect="1" noChangeShapeType="1"/>
              </p:cNvSpPr>
              <p:nvPr/>
            </p:nvSpPr>
            <p:spPr bwMode="auto">
              <a:xfrm>
                <a:off x="2232" y="242"/>
                <a:ext cx="1" cy="3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2206" y="564"/>
                <a:ext cx="26" cy="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18"/>
              <p:cNvSpPr>
                <a:spLocks noChangeAspect="1" noChangeShapeType="1"/>
              </p:cNvSpPr>
              <p:nvPr/>
            </p:nvSpPr>
            <p:spPr bwMode="auto">
              <a:xfrm>
                <a:off x="2206" y="215"/>
                <a:ext cx="26" cy="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Line 19"/>
              <p:cNvSpPr>
                <a:spLocks noChangeAspect="1" noChangeShapeType="1"/>
              </p:cNvSpPr>
              <p:nvPr/>
            </p:nvSpPr>
            <p:spPr bwMode="auto">
              <a:xfrm>
                <a:off x="118" y="0"/>
                <a:ext cx="1" cy="8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20"/>
              <p:cNvSpPr>
                <a:spLocks noChangeAspect="1" noChangeShapeType="1"/>
              </p:cNvSpPr>
              <p:nvPr/>
            </p:nvSpPr>
            <p:spPr bwMode="auto">
              <a:xfrm>
                <a:off x="2206" y="215"/>
                <a:ext cx="1" cy="3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21"/>
              <p:cNvSpPr>
                <a:spLocks noChangeAspect="1" noChangeShapeType="1"/>
              </p:cNvSpPr>
              <p:nvPr/>
            </p:nvSpPr>
            <p:spPr bwMode="auto">
              <a:xfrm>
                <a:off x="0" y="405"/>
                <a:ext cx="2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22"/>
              <p:cNvSpPr>
                <a:spLocks noChangeAspect="1" noChangeShapeType="1"/>
              </p:cNvSpPr>
              <p:nvPr/>
            </p:nvSpPr>
            <p:spPr bwMode="auto">
              <a:xfrm>
                <a:off x="347" y="405"/>
                <a:ext cx="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Line 23"/>
              <p:cNvSpPr>
                <a:spLocks noChangeAspect="1" noChangeShapeType="1"/>
              </p:cNvSpPr>
              <p:nvPr/>
            </p:nvSpPr>
            <p:spPr bwMode="auto">
              <a:xfrm>
                <a:off x="516" y="405"/>
                <a:ext cx="5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24"/>
              <p:cNvSpPr>
                <a:spLocks noChangeAspect="1" noChangeShapeType="1"/>
              </p:cNvSpPr>
              <p:nvPr/>
            </p:nvSpPr>
            <p:spPr bwMode="auto">
              <a:xfrm>
                <a:off x="1112" y="405"/>
                <a:ext cx="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25"/>
              <p:cNvSpPr>
                <a:spLocks noChangeAspect="1" noChangeShapeType="1"/>
              </p:cNvSpPr>
              <p:nvPr/>
            </p:nvSpPr>
            <p:spPr bwMode="auto">
              <a:xfrm>
                <a:off x="1281" y="405"/>
                <a:ext cx="5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26"/>
              <p:cNvSpPr>
                <a:spLocks noChangeAspect="1" noChangeShapeType="1"/>
              </p:cNvSpPr>
              <p:nvPr/>
            </p:nvSpPr>
            <p:spPr bwMode="auto">
              <a:xfrm>
                <a:off x="1877" y="405"/>
                <a:ext cx="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Line 27"/>
              <p:cNvSpPr>
                <a:spLocks noChangeAspect="1" noChangeShapeType="1"/>
              </p:cNvSpPr>
              <p:nvPr/>
            </p:nvSpPr>
            <p:spPr bwMode="auto">
              <a:xfrm>
                <a:off x="2046" y="405"/>
                <a:ext cx="2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28"/>
              <p:cNvSpPr>
                <a:spLocks noChangeAspect="1" noChangeShapeType="1"/>
              </p:cNvSpPr>
              <p:nvPr/>
            </p:nvSpPr>
            <p:spPr bwMode="auto">
              <a:xfrm>
                <a:off x="2230" y="405"/>
                <a:ext cx="1" cy="7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29"/>
              <p:cNvSpPr>
                <a:spLocks noChangeAspect="1" noChangeShapeType="1"/>
              </p:cNvSpPr>
              <p:nvPr/>
            </p:nvSpPr>
            <p:spPr bwMode="auto">
              <a:xfrm>
                <a:off x="1480" y="405"/>
                <a:ext cx="1" cy="7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1642" y="1048"/>
                <a:ext cx="4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未知"/>
              <p:cNvSpPr>
                <a:spLocks noChangeAspect="1"/>
              </p:cNvSpPr>
              <p:nvPr/>
            </p:nvSpPr>
            <p:spPr bwMode="auto">
              <a:xfrm>
                <a:off x="2069" y="1021"/>
                <a:ext cx="161" cy="54"/>
              </a:xfrm>
              <a:custGeom>
                <a:avLst/>
                <a:gdLst>
                  <a:gd name="T0" fmla="*/ 0 w 751"/>
                  <a:gd name="T1" fmla="*/ 0 h 251"/>
                  <a:gd name="T2" fmla="*/ 0 w 751"/>
                  <a:gd name="T3" fmla="*/ 1 h 251"/>
                  <a:gd name="T4" fmla="*/ 2 w 751"/>
                  <a:gd name="T5" fmla="*/ 0 h 251"/>
                  <a:gd name="T6" fmla="*/ 0 w 751"/>
                  <a:gd name="T7" fmla="*/ 0 h 2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1"/>
                  <a:gd name="T13" fmla="*/ 0 h 251"/>
                  <a:gd name="T14" fmla="*/ 751 w 751"/>
                  <a:gd name="T15" fmla="*/ 251 h 2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1" h="251">
                    <a:moveTo>
                      <a:pt x="0" y="0"/>
                    </a:moveTo>
                    <a:lnTo>
                      <a:pt x="0" y="251"/>
                    </a:lnTo>
                    <a:lnTo>
                      <a:pt x="751" y="1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未知"/>
              <p:cNvSpPr>
                <a:spLocks noChangeAspect="1"/>
              </p:cNvSpPr>
              <p:nvPr/>
            </p:nvSpPr>
            <p:spPr bwMode="auto">
              <a:xfrm>
                <a:off x="1480" y="1021"/>
                <a:ext cx="162" cy="54"/>
              </a:xfrm>
              <a:custGeom>
                <a:avLst/>
                <a:gdLst>
                  <a:gd name="T0" fmla="*/ 2 w 750"/>
                  <a:gd name="T1" fmla="*/ 0 h 251"/>
                  <a:gd name="T2" fmla="*/ 2 w 750"/>
                  <a:gd name="T3" fmla="*/ 1 h 251"/>
                  <a:gd name="T4" fmla="*/ 0 w 750"/>
                  <a:gd name="T5" fmla="*/ 0 h 251"/>
                  <a:gd name="T6" fmla="*/ 2 w 750"/>
                  <a:gd name="T7" fmla="*/ 0 h 2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0"/>
                  <a:gd name="T13" fmla="*/ 0 h 251"/>
                  <a:gd name="T14" fmla="*/ 750 w 750"/>
                  <a:gd name="T15" fmla="*/ 251 h 2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0" h="251">
                    <a:moveTo>
                      <a:pt x="750" y="0"/>
                    </a:moveTo>
                    <a:lnTo>
                      <a:pt x="750" y="251"/>
                    </a:lnTo>
                    <a:lnTo>
                      <a:pt x="0" y="125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未知"/>
              <p:cNvSpPr>
                <a:spLocks noChangeAspect="1"/>
              </p:cNvSpPr>
              <p:nvPr/>
            </p:nvSpPr>
            <p:spPr bwMode="auto">
              <a:xfrm>
                <a:off x="1770" y="888"/>
                <a:ext cx="80" cy="120"/>
              </a:xfrm>
              <a:custGeom>
                <a:avLst/>
                <a:gdLst>
                  <a:gd name="T0" fmla="*/ 0 w 376"/>
                  <a:gd name="T1" fmla="*/ 1 h 564"/>
                  <a:gd name="T2" fmla="*/ 0 w 376"/>
                  <a:gd name="T3" fmla="*/ 1 h 564"/>
                  <a:gd name="T4" fmla="*/ 1 w 376"/>
                  <a:gd name="T5" fmla="*/ 0 h 564"/>
                  <a:gd name="T6" fmla="*/ 1 w 376"/>
                  <a:gd name="T7" fmla="*/ 0 h 564"/>
                  <a:gd name="T8" fmla="*/ 1 w 376"/>
                  <a:gd name="T9" fmla="*/ 0 h 564"/>
                  <a:gd name="T10" fmla="*/ 1 w 376"/>
                  <a:gd name="T11" fmla="*/ 0 h 564"/>
                  <a:gd name="T12" fmla="*/ 1 w 376"/>
                  <a:gd name="T13" fmla="*/ 0 h 564"/>
                  <a:gd name="T14" fmla="*/ 1 w 376"/>
                  <a:gd name="T15" fmla="*/ 0 h 564"/>
                  <a:gd name="T16" fmla="*/ 0 w 376"/>
                  <a:gd name="T17" fmla="*/ 0 h 564"/>
                  <a:gd name="T18" fmla="*/ 0 w 376"/>
                  <a:gd name="T19" fmla="*/ 0 h 564"/>
                  <a:gd name="T20" fmla="*/ 0 w 376"/>
                  <a:gd name="T21" fmla="*/ 0 h 564"/>
                  <a:gd name="T22" fmla="*/ 0 w 376"/>
                  <a:gd name="T23" fmla="*/ 0 h 5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6"/>
                  <a:gd name="T37" fmla="*/ 0 h 564"/>
                  <a:gd name="T38" fmla="*/ 376 w 376"/>
                  <a:gd name="T39" fmla="*/ 564 h 5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6" h="564">
                    <a:moveTo>
                      <a:pt x="251" y="564"/>
                    </a:moveTo>
                    <a:lnTo>
                      <a:pt x="0" y="564"/>
                    </a:lnTo>
                    <a:lnTo>
                      <a:pt x="329" y="187"/>
                    </a:lnTo>
                    <a:lnTo>
                      <a:pt x="360" y="140"/>
                    </a:lnTo>
                    <a:lnTo>
                      <a:pt x="376" y="93"/>
                    </a:lnTo>
                    <a:lnTo>
                      <a:pt x="376" y="62"/>
                    </a:lnTo>
                    <a:lnTo>
                      <a:pt x="360" y="31"/>
                    </a:lnTo>
                    <a:lnTo>
                      <a:pt x="314" y="0"/>
                    </a:lnTo>
                    <a:lnTo>
                      <a:pt x="251" y="0"/>
                    </a:lnTo>
                    <a:lnTo>
                      <a:pt x="188" y="15"/>
                    </a:lnTo>
                    <a:lnTo>
                      <a:pt x="141" y="46"/>
                    </a:lnTo>
                    <a:lnTo>
                      <a:pt x="126" y="7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未知"/>
              <p:cNvSpPr>
                <a:spLocks noChangeAspect="1"/>
              </p:cNvSpPr>
              <p:nvPr/>
            </p:nvSpPr>
            <p:spPr bwMode="auto">
              <a:xfrm>
                <a:off x="1868" y="888"/>
                <a:ext cx="73" cy="120"/>
              </a:xfrm>
              <a:custGeom>
                <a:avLst/>
                <a:gdLst>
                  <a:gd name="T0" fmla="*/ 1 w 345"/>
                  <a:gd name="T1" fmla="*/ 0 h 564"/>
                  <a:gd name="T2" fmla="*/ 1 w 345"/>
                  <a:gd name="T3" fmla="*/ 0 h 564"/>
                  <a:gd name="T4" fmla="*/ 1 w 345"/>
                  <a:gd name="T5" fmla="*/ 0 h 564"/>
                  <a:gd name="T6" fmla="*/ 0 w 345"/>
                  <a:gd name="T7" fmla="*/ 0 h 564"/>
                  <a:gd name="T8" fmla="*/ 0 w 345"/>
                  <a:gd name="T9" fmla="*/ 0 h 564"/>
                  <a:gd name="T10" fmla="*/ 0 w 345"/>
                  <a:gd name="T11" fmla="*/ 1 h 564"/>
                  <a:gd name="T12" fmla="*/ 0 w 345"/>
                  <a:gd name="T13" fmla="*/ 1 h 564"/>
                  <a:gd name="T14" fmla="*/ 0 w 345"/>
                  <a:gd name="T15" fmla="*/ 1 h 564"/>
                  <a:gd name="T16" fmla="*/ 0 w 345"/>
                  <a:gd name="T17" fmla="*/ 1 h 564"/>
                  <a:gd name="T18" fmla="*/ 0 w 345"/>
                  <a:gd name="T19" fmla="*/ 1 h 564"/>
                  <a:gd name="T20" fmla="*/ 0 w 345"/>
                  <a:gd name="T21" fmla="*/ 1 h 564"/>
                  <a:gd name="T22" fmla="*/ 0 w 345"/>
                  <a:gd name="T23" fmla="*/ 1 h 564"/>
                  <a:gd name="T24" fmla="*/ 0 w 345"/>
                  <a:gd name="T25" fmla="*/ 1 h 564"/>
                  <a:gd name="T26" fmla="*/ 0 w 345"/>
                  <a:gd name="T27" fmla="*/ 1 h 564"/>
                  <a:gd name="T28" fmla="*/ 0 w 345"/>
                  <a:gd name="T29" fmla="*/ 1 h 564"/>
                  <a:gd name="T30" fmla="*/ 0 w 345"/>
                  <a:gd name="T31" fmla="*/ 1 h 564"/>
                  <a:gd name="T32" fmla="*/ 0 w 345"/>
                  <a:gd name="T33" fmla="*/ 1 h 564"/>
                  <a:gd name="T34" fmla="*/ 1 w 345"/>
                  <a:gd name="T35" fmla="*/ 1 h 564"/>
                  <a:gd name="T36" fmla="*/ 1 w 345"/>
                  <a:gd name="T37" fmla="*/ 1 h 564"/>
                  <a:gd name="T38" fmla="*/ 1 w 345"/>
                  <a:gd name="T39" fmla="*/ 1 h 564"/>
                  <a:gd name="T40" fmla="*/ 0 w 345"/>
                  <a:gd name="T41" fmla="*/ 1 h 564"/>
                  <a:gd name="T42" fmla="*/ 0 w 345"/>
                  <a:gd name="T43" fmla="*/ 0 h 564"/>
                  <a:gd name="T44" fmla="*/ 0 w 345"/>
                  <a:gd name="T45" fmla="*/ 0 h 564"/>
                  <a:gd name="T46" fmla="*/ 0 w 345"/>
                  <a:gd name="T47" fmla="*/ 0 h 564"/>
                  <a:gd name="T48" fmla="*/ 0 w 345"/>
                  <a:gd name="T49" fmla="*/ 0 h 564"/>
                  <a:gd name="T50" fmla="*/ 0 w 345"/>
                  <a:gd name="T51" fmla="*/ 0 h 564"/>
                  <a:gd name="T52" fmla="*/ 0 w 345"/>
                  <a:gd name="T53" fmla="*/ 0 h 564"/>
                  <a:gd name="T54" fmla="*/ 0 w 345"/>
                  <a:gd name="T55" fmla="*/ 0 h 564"/>
                  <a:gd name="T56" fmla="*/ 0 w 345"/>
                  <a:gd name="T57" fmla="*/ 0 h 564"/>
                  <a:gd name="T58" fmla="*/ 1 w 345"/>
                  <a:gd name="T59" fmla="*/ 0 h 564"/>
                  <a:gd name="T60" fmla="*/ 1 w 345"/>
                  <a:gd name="T61" fmla="*/ 0 h 564"/>
                  <a:gd name="T62" fmla="*/ 1 w 345"/>
                  <a:gd name="T63" fmla="*/ 0 h 564"/>
                  <a:gd name="T64" fmla="*/ 1 w 345"/>
                  <a:gd name="T65" fmla="*/ 0 h 5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5"/>
                  <a:gd name="T100" fmla="*/ 0 h 564"/>
                  <a:gd name="T101" fmla="*/ 345 w 345"/>
                  <a:gd name="T102" fmla="*/ 564 h 5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5" h="564">
                    <a:moveTo>
                      <a:pt x="345" y="125"/>
                    </a:moveTo>
                    <a:lnTo>
                      <a:pt x="329" y="172"/>
                    </a:lnTo>
                    <a:lnTo>
                      <a:pt x="282" y="219"/>
                    </a:lnTo>
                    <a:lnTo>
                      <a:pt x="220" y="250"/>
                    </a:lnTo>
                    <a:lnTo>
                      <a:pt x="188" y="250"/>
                    </a:lnTo>
                    <a:lnTo>
                      <a:pt x="126" y="266"/>
                    </a:lnTo>
                    <a:lnTo>
                      <a:pt x="79" y="297"/>
                    </a:lnTo>
                    <a:lnTo>
                      <a:pt x="47" y="328"/>
                    </a:lnTo>
                    <a:lnTo>
                      <a:pt x="16" y="423"/>
                    </a:lnTo>
                    <a:lnTo>
                      <a:pt x="0" y="470"/>
                    </a:lnTo>
                    <a:lnTo>
                      <a:pt x="0" y="500"/>
                    </a:lnTo>
                    <a:lnTo>
                      <a:pt x="16" y="532"/>
                    </a:lnTo>
                    <a:lnTo>
                      <a:pt x="47" y="564"/>
                    </a:lnTo>
                    <a:lnTo>
                      <a:pt x="94" y="564"/>
                    </a:lnTo>
                    <a:lnTo>
                      <a:pt x="173" y="547"/>
                    </a:lnTo>
                    <a:lnTo>
                      <a:pt x="220" y="517"/>
                    </a:lnTo>
                    <a:lnTo>
                      <a:pt x="251" y="470"/>
                    </a:lnTo>
                    <a:lnTo>
                      <a:pt x="282" y="376"/>
                    </a:lnTo>
                    <a:lnTo>
                      <a:pt x="282" y="328"/>
                    </a:lnTo>
                    <a:lnTo>
                      <a:pt x="266" y="281"/>
                    </a:lnTo>
                    <a:lnTo>
                      <a:pt x="235" y="266"/>
                    </a:lnTo>
                    <a:lnTo>
                      <a:pt x="173" y="250"/>
                    </a:lnTo>
                    <a:lnTo>
                      <a:pt x="126" y="234"/>
                    </a:lnTo>
                    <a:lnTo>
                      <a:pt x="94" y="187"/>
                    </a:lnTo>
                    <a:lnTo>
                      <a:pt x="94" y="140"/>
                    </a:lnTo>
                    <a:lnTo>
                      <a:pt x="110" y="78"/>
                    </a:lnTo>
                    <a:lnTo>
                      <a:pt x="157" y="31"/>
                    </a:lnTo>
                    <a:lnTo>
                      <a:pt x="204" y="0"/>
                    </a:lnTo>
                    <a:lnTo>
                      <a:pt x="251" y="0"/>
                    </a:lnTo>
                    <a:lnTo>
                      <a:pt x="313" y="15"/>
                    </a:lnTo>
                    <a:lnTo>
                      <a:pt x="345" y="46"/>
                    </a:lnTo>
                    <a:lnTo>
                      <a:pt x="345" y="78"/>
                    </a:lnTo>
                    <a:lnTo>
                      <a:pt x="345" y="125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Line 35"/>
              <p:cNvSpPr>
                <a:spLocks noChangeAspect="1" noChangeShapeType="1"/>
              </p:cNvSpPr>
              <p:nvPr/>
            </p:nvSpPr>
            <p:spPr bwMode="auto">
              <a:xfrm>
                <a:off x="1480" y="672"/>
                <a:ext cx="1" cy="4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Line 36"/>
              <p:cNvSpPr>
                <a:spLocks noChangeAspect="1" noChangeShapeType="1"/>
              </p:cNvSpPr>
              <p:nvPr/>
            </p:nvSpPr>
            <p:spPr bwMode="auto">
              <a:xfrm>
                <a:off x="463" y="672"/>
                <a:ext cx="2" cy="4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624" y="1048"/>
                <a:ext cx="6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未知"/>
              <p:cNvSpPr>
                <a:spLocks noChangeAspect="1"/>
              </p:cNvSpPr>
              <p:nvPr/>
            </p:nvSpPr>
            <p:spPr bwMode="auto">
              <a:xfrm>
                <a:off x="1319" y="1021"/>
                <a:ext cx="161" cy="54"/>
              </a:xfrm>
              <a:custGeom>
                <a:avLst/>
                <a:gdLst>
                  <a:gd name="T0" fmla="*/ 0 w 751"/>
                  <a:gd name="T1" fmla="*/ 0 h 251"/>
                  <a:gd name="T2" fmla="*/ 0 w 751"/>
                  <a:gd name="T3" fmla="*/ 1 h 251"/>
                  <a:gd name="T4" fmla="*/ 2 w 751"/>
                  <a:gd name="T5" fmla="*/ 0 h 251"/>
                  <a:gd name="T6" fmla="*/ 0 w 751"/>
                  <a:gd name="T7" fmla="*/ 0 h 2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1"/>
                  <a:gd name="T13" fmla="*/ 0 h 251"/>
                  <a:gd name="T14" fmla="*/ 751 w 751"/>
                  <a:gd name="T15" fmla="*/ 251 h 2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1" h="251">
                    <a:moveTo>
                      <a:pt x="0" y="0"/>
                    </a:moveTo>
                    <a:lnTo>
                      <a:pt x="0" y="251"/>
                    </a:lnTo>
                    <a:lnTo>
                      <a:pt x="751" y="1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未知"/>
              <p:cNvSpPr>
                <a:spLocks noChangeAspect="1"/>
              </p:cNvSpPr>
              <p:nvPr/>
            </p:nvSpPr>
            <p:spPr bwMode="auto">
              <a:xfrm>
                <a:off x="463" y="1021"/>
                <a:ext cx="161" cy="54"/>
              </a:xfrm>
              <a:custGeom>
                <a:avLst/>
                <a:gdLst>
                  <a:gd name="T0" fmla="*/ 2 w 751"/>
                  <a:gd name="T1" fmla="*/ 0 h 251"/>
                  <a:gd name="T2" fmla="*/ 2 w 751"/>
                  <a:gd name="T3" fmla="*/ 1 h 251"/>
                  <a:gd name="T4" fmla="*/ 0 w 751"/>
                  <a:gd name="T5" fmla="*/ 0 h 251"/>
                  <a:gd name="T6" fmla="*/ 2 w 751"/>
                  <a:gd name="T7" fmla="*/ 0 h 2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1"/>
                  <a:gd name="T13" fmla="*/ 0 h 251"/>
                  <a:gd name="T14" fmla="*/ 751 w 751"/>
                  <a:gd name="T15" fmla="*/ 251 h 2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1" h="251">
                    <a:moveTo>
                      <a:pt x="751" y="0"/>
                    </a:moveTo>
                    <a:lnTo>
                      <a:pt x="751" y="251"/>
                    </a:lnTo>
                    <a:lnTo>
                      <a:pt x="0" y="125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未知"/>
              <p:cNvSpPr>
                <a:spLocks noChangeAspect="1"/>
              </p:cNvSpPr>
              <p:nvPr/>
            </p:nvSpPr>
            <p:spPr bwMode="auto">
              <a:xfrm>
                <a:off x="884" y="942"/>
                <a:ext cx="67" cy="66"/>
              </a:xfrm>
              <a:custGeom>
                <a:avLst/>
                <a:gdLst>
                  <a:gd name="T0" fmla="*/ 0 w 313"/>
                  <a:gd name="T1" fmla="*/ 1 h 314"/>
                  <a:gd name="T2" fmla="*/ 0 w 313"/>
                  <a:gd name="T3" fmla="*/ 1 h 314"/>
                  <a:gd name="T4" fmla="*/ 0 w 313"/>
                  <a:gd name="T5" fmla="*/ 1 h 314"/>
                  <a:gd name="T6" fmla="*/ 1 w 313"/>
                  <a:gd name="T7" fmla="*/ 1 h 314"/>
                  <a:gd name="T8" fmla="*/ 1 w 313"/>
                  <a:gd name="T9" fmla="*/ 0 h 314"/>
                  <a:gd name="T10" fmla="*/ 1 w 313"/>
                  <a:gd name="T11" fmla="*/ 0 h 314"/>
                  <a:gd name="T12" fmla="*/ 1 w 313"/>
                  <a:gd name="T13" fmla="*/ 0 h 314"/>
                  <a:gd name="T14" fmla="*/ 1 w 313"/>
                  <a:gd name="T15" fmla="*/ 0 h 314"/>
                  <a:gd name="T16" fmla="*/ 1 w 313"/>
                  <a:gd name="T17" fmla="*/ 0 h 314"/>
                  <a:gd name="T18" fmla="*/ 0 w 313"/>
                  <a:gd name="T19" fmla="*/ 0 h 314"/>
                  <a:gd name="T20" fmla="*/ 0 w 313"/>
                  <a:gd name="T21" fmla="*/ 0 h 3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3"/>
                  <a:gd name="T34" fmla="*/ 0 h 314"/>
                  <a:gd name="T35" fmla="*/ 313 w 313"/>
                  <a:gd name="T36" fmla="*/ 314 h 3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3" h="314">
                    <a:moveTo>
                      <a:pt x="0" y="314"/>
                    </a:moveTo>
                    <a:lnTo>
                      <a:pt x="125" y="314"/>
                    </a:lnTo>
                    <a:lnTo>
                      <a:pt x="204" y="297"/>
                    </a:lnTo>
                    <a:lnTo>
                      <a:pt x="251" y="267"/>
                    </a:lnTo>
                    <a:lnTo>
                      <a:pt x="282" y="220"/>
                    </a:lnTo>
                    <a:lnTo>
                      <a:pt x="313" y="110"/>
                    </a:lnTo>
                    <a:lnTo>
                      <a:pt x="313" y="63"/>
                    </a:lnTo>
                    <a:lnTo>
                      <a:pt x="297" y="31"/>
                    </a:lnTo>
                    <a:lnTo>
                      <a:pt x="266" y="16"/>
                    </a:lnTo>
                    <a:lnTo>
                      <a:pt x="219" y="0"/>
                    </a:lnTo>
                    <a:lnTo>
                      <a:pt x="15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未知"/>
              <p:cNvSpPr>
                <a:spLocks noChangeAspect="1"/>
              </p:cNvSpPr>
              <p:nvPr/>
            </p:nvSpPr>
            <p:spPr bwMode="auto">
              <a:xfrm>
                <a:off x="918" y="888"/>
                <a:ext cx="51" cy="54"/>
              </a:xfrm>
              <a:custGeom>
                <a:avLst/>
                <a:gdLst>
                  <a:gd name="T0" fmla="*/ 0 w 234"/>
                  <a:gd name="T1" fmla="*/ 1 h 250"/>
                  <a:gd name="T2" fmla="*/ 0 w 234"/>
                  <a:gd name="T3" fmla="*/ 0 h 250"/>
                  <a:gd name="T4" fmla="*/ 0 w 234"/>
                  <a:gd name="T5" fmla="*/ 0 h 250"/>
                  <a:gd name="T6" fmla="*/ 0 w 234"/>
                  <a:gd name="T7" fmla="*/ 0 h 250"/>
                  <a:gd name="T8" fmla="*/ 0 w 234"/>
                  <a:gd name="T9" fmla="*/ 0 h 250"/>
                  <a:gd name="T10" fmla="*/ 0 w 234"/>
                  <a:gd name="T11" fmla="*/ 0 h 250"/>
                  <a:gd name="T12" fmla="*/ 0 w 234"/>
                  <a:gd name="T13" fmla="*/ 0 h 250"/>
                  <a:gd name="T14" fmla="*/ 0 w 234"/>
                  <a:gd name="T15" fmla="*/ 0 h 250"/>
                  <a:gd name="T16" fmla="*/ 0 w 234"/>
                  <a:gd name="T17" fmla="*/ 0 h 250"/>
                  <a:gd name="T18" fmla="*/ 0 w 234"/>
                  <a:gd name="T19" fmla="*/ 0 h 2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4"/>
                  <a:gd name="T31" fmla="*/ 0 h 250"/>
                  <a:gd name="T32" fmla="*/ 234 w 234"/>
                  <a:gd name="T33" fmla="*/ 250 h 2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4" h="250">
                    <a:moveTo>
                      <a:pt x="78" y="250"/>
                    </a:moveTo>
                    <a:lnTo>
                      <a:pt x="140" y="234"/>
                    </a:lnTo>
                    <a:lnTo>
                      <a:pt x="187" y="204"/>
                    </a:lnTo>
                    <a:lnTo>
                      <a:pt x="219" y="156"/>
                    </a:lnTo>
                    <a:lnTo>
                      <a:pt x="234" y="109"/>
                    </a:lnTo>
                    <a:lnTo>
                      <a:pt x="234" y="62"/>
                    </a:lnTo>
                    <a:lnTo>
                      <a:pt x="219" y="31"/>
                    </a:lnTo>
                    <a:lnTo>
                      <a:pt x="203" y="15"/>
                    </a:lnTo>
                    <a:lnTo>
                      <a:pt x="172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未知"/>
              <p:cNvSpPr>
                <a:spLocks noChangeAspect="1"/>
              </p:cNvSpPr>
              <p:nvPr/>
            </p:nvSpPr>
            <p:spPr bwMode="auto">
              <a:xfrm>
                <a:off x="986" y="888"/>
                <a:ext cx="73" cy="120"/>
              </a:xfrm>
              <a:custGeom>
                <a:avLst/>
                <a:gdLst>
                  <a:gd name="T0" fmla="*/ 1 w 343"/>
                  <a:gd name="T1" fmla="*/ 0 h 564"/>
                  <a:gd name="T2" fmla="*/ 1 w 343"/>
                  <a:gd name="T3" fmla="*/ 0 h 564"/>
                  <a:gd name="T4" fmla="*/ 1 w 343"/>
                  <a:gd name="T5" fmla="*/ 0 h 564"/>
                  <a:gd name="T6" fmla="*/ 0 w 343"/>
                  <a:gd name="T7" fmla="*/ 0 h 564"/>
                  <a:gd name="T8" fmla="*/ 0 w 343"/>
                  <a:gd name="T9" fmla="*/ 0 h 564"/>
                  <a:gd name="T10" fmla="*/ 0 w 343"/>
                  <a:gd name="T11" fmla="*/ 1 h 564"/>
                  <a:gd name="T12" fmla="*/ 0 w 343"/>
                  <a:gd name="T13" fmla="*/ 1 h 564"/>
                  <a:gd name="T14" fmla="*/ 0 w 343"/>
                  <a:gd name="T15" fmla="*/ 1 h 564"/>
                  <a:gd name="T16" fmla="*/ 0 w 343"/>
                  <a:gd name="T17" fmla="*/ 1 h 564"/>
                  <a:gd name="T18" fmla="*/ 0 w 343"/>
                  <a:gd name="T19" fmla="*/ 1 h 564"/>
                  <a:gd name="T20" fmla="*/ 0 w 343"/>
                  <a:gd name="T21" fmla="*/ 1 h 564"/>
                  <a:gd name="T22" fmla="*/ 0 w 343"/>
                  <a:gd name="T23" fmla="*/ 1 h 564"/>
                  <a:gd name="T24" fmla="*/ 0 w 343"/>
                  <a:gd name="T25" fmla="*/ 1 h 564"/>
                  <a:gd name="T26" fmla="*/ 0 w 343"/>
                  <a:gd name="T27" fmla="*/ 1 h 564"/>
                  <a:gd name="T28" fmla="*/ 0 w 343"/>
                  <a:gd name="T29" fmla="*/ 1 h 564"/>
                  <a:gd name="T30" fmla="*/ 0 w 343"/>
                  <a:gd name="T31" fmla="*/ 1 h 564"/>
                  <a:gd name="T32" fmla="*/ 0 w 343"/>
                  <a:gd name="T33" fmla="*/ 1 h 564"/>
                  <a:gd name="T34" fmla="*/ 1 w 343"/>
                  <a:gd name="T35" fmla="*/ 1 h 564"/>
                  <a:gd name="T36" fmla="*/ 1 w 343"/>
                  <a:gd name="T37" fmla="*/ 1 h 564"/>
                  <a:gd name="T38" fmla="*/ 1 w 343"/>
                  <a:gd name="T39" fmla="*/ 1 h 564"/>
                  <a:gd name="T40" fmla="*/ 0 w 343"/>
                  <a:gd name="T41" fmla="*/ 1 h 564"/>
                  <a:gd name="T42" fmla="*/ 0 w 343"/>
                  <a:gd name="T43" fmla="*/ 0 h 564"/>
                  <a:gd name="T44" fmla="*/ 0 w 343"/>
                  <a:gd name="T45" fmla="*/ 0 h 564"/>
                  <a:gd name="T46" fmla="*/ 0 w 343"/>
                  <a:gd name="T47" fmla="*/ 0 h 564"/>
                  <a:gd name="T48" fmla="*/ 0 w 343"/>
                  <a:gd name="T49" fmla="*/ 0 h 564"/>
                  <a:gd name="T50" fmla="*/ 0 w 343"/>
                  <a:gd name="T51" fmla="*/ 0 h 564"/>
                  <a:gd name="T52" fmla="*/ 0 w 343"/>
                  <a:gd name="T53" fmla="*/ 0 h 564"/>
                  <a:gd name="T54" fmla="*/ 0 w 343"/>
                  <a:gd name="T55" fmla="*/ 0 h 564"/>
                  <a:gd name="T56" fmla="*/ 0 w 343"/>
                  <a:gd name="T57" fmla="*/ 0 h 564"/>
                  <a:gd name="T58" fmla="*/ 1 w 343"/>
                  <a:gd name="T59" fmla="*/ 0 h 564"/>
                  <a:gd name="T60" fmla="*/ 1 w 343"/>
                  <a:gd name="T61" fmla="*/ 0 h 564"/>
                  <a:gd name="T62" fmla="*/ 1 w 343"/>
                  <a:gd name="T63" fmla="*/ 0 h 564"/>
                  <a:gd name="T64" fmla="*/ 1 w 343"/>
                  <a:gd name="T65" fmla="*/ 0 h 5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3"/>
                  <a:gd name="T100" fmla="*/ 0 h 564"/>
                  <a:gd name="T101" fmla="*/ 343 w 343"/>
                  <a:gd name="T102" fmla="*/ 564 h 5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3" h="564">
                    <a:moveTo>
                      <a:pt x="343" y="125"/>
                    </a:moveTo>
                    <a:lnTo>
                      <a:pt x="328" y="172"/>
                    </a:lnTo>
                    <a:lnTo>
                      <a:pt x="281" y="219"/>
                    </a:lnTo>
                    <a:lnTo>
                      <a:pt x="218" y="250"/>
                    </a:lnTo>
                    <a:lnTo>
                      <a:pt x="187" y="250"/>
                    </a:lnTo>
                    <a:lnTo>
                      <a:pt x="124" y="266"/>
                    </a:lnTo>
                    <a:lnTo>
                      <a:pt x="77" y="297"/>
                    </a:lnTo>
                    <a:lnTo>
                      <a:pt x="47" y="328"/>
                    </a:lnTo>
                    <a:lnTo>
                      <a:pt x="15" y="423"/>
                    </a:lnTo>
                    <a:lnTo>
                      <a:pt x="0" y="470"/>
                    </a:lnTo>
                    <a:lnTo>
                      <a:pt x="0" y="500"/>
                    </a:lnTo>
                    <a:lnTo>
                      <a:pt x="15" y="532"/>
                    </a:lnTo>
                    <a:lnTo>
                      <a:pt x="47" y="564"/>
                    </a:lnTo>
                    <a:lnTo>
                      <a:pt x="94" y="564"/>
                    </a:lnTo>
                    <a:lnTo>
                      <a:pt x="171" y="547"/>
                    </a:lnTo>
                    <a:lnTo>
                      <a:pt x="218" y="517"/>
                    </a:lnTo>
                    <a:lnTo>
                      <a:pt x="250" y="470"/>
                    </a:lnTo>
                    <a:lnTo>
                      <a:pt x="281" y="376"/>
                    </a:lnTo>
                    <a:lnTo>
                      <a:pt x="281" y="328"/>
                    </a:lnTo>
                    <a:lnTo>
                      <a:pt x="265" y="281"/>
                    </a:lnTo>
                    <a:lnTo>
                      <a:pt x="234" y="266"/>
                    </a:lnTo>
                    <a:lnTo>
                      <a:pt x="171" y="250"/>
                    </a:lnTo>
                    <a:lnTo>
                      <a:pt x="124" y="234"/>
                    </a:lnTo>
                    <a:lnTo>
                      <a:pt x="94" y="187"/>
                    </a:lnTo>
                    <a:lnTo>
                      <a:pt x="94" y="140"/>
                    </a:lnTo>
                    <a:lnTo>
                      <a:pt x="109" y="78"/>
                    </a:lnTo>
                    <a:lnTo>
                      <a:pt x="156" y="31"/>
                    </a:lnTo>
                    <a:lnTo>
                      <a:pt x="203" y="0"/>
                    </a:lnTo>
                    <a:lnTo>
                      <a:pt x="250" y="0"/>
                    </a:lnTo>
                    <a:lnTo>
                      <a:pt x="312" y="15"/>
                    </a:lnTo>
                    <a:lnTo>
                      <a:pt x="343" y="46"/>
                    </a:lnTo>
                    <a:lnTo>
                      <a:pt x="343" y="78"/>
                    </a:lnTo>
                    <a:lnTo>
                      <a:pt x="343" y="125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Line 43"/>
              <p:cNvSpPr>
                <a:spLocks noChangeAspect="1" noChangeShapeType="1"/>
              </p:cNvSpPr>
              <p:nvPr/>
            </p:nvSpPr>
            <p:spPr bwMode="auto">
              <a:xfrm>
                <a:off x="2230" y="405"/>
                <a:ext cx="1" cy="9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Line 44"/>
              <p:cNvSpPr>
                <a:spLocks noChangeAspect="1" noChangeShapeType="1"/>
              </p:cNvSpPr>
              <p:nvPr/>
            </p:nvSpPr>
            <p:spPr bwMode="auto">
              <a:xfrm>
                <a:off x="89" y="405"/>
                <a:ext cx="1" cy="9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249" y="1279"/>
                <a:ext cx="18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未知"/>
              <p:cNvSpPr>
                <a:spLocks noChangeAspect="1"/>
              </p:cNvSpPr>
              <p:nvPr/>
            </p:nvSpPr>
            <p:spPr bwMode="auto">
              <a:xfrm>
                <a:off x="2069" y="1252"/>
                <a:ext cx="161" cy="54"/>
              </a:xfrm>
              <a:custGeom>
                <a:avLst/>
                <a:gdLst>
                  <a:gd name="T0" fmla="*/ 0 w 751"/>
                  <a:gd name="T1" fmla="*/ 0 h 250"/>
                  <a:gd name="T2" fmla="*/ 0 w 751"/>
                  <a:gd name="T3" fmla="*/ 1 h 250"/>
                  <a:gd name="T4" fmla="*/ 2 w 751"/>
                  <a:gd name="T5" fmla="*/ 0 h 250"/>
                  <a:gd name="T6" fmla="*/ 0 w 751"/>
                  <a:gd name="T7" fmla="*/ 0 h 2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1"/>
                  <a:gd name="T13" fmla="*/ 0 h 250"/>
                  <a:gd name="T14" fmla="*/ 751 w 751"/>
                  <a:gd name="T15" fmla="*/ 250 h 2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1" h="250">
                    <a:moveTo>
                      <a:pt x="0" y="0"/>
                    </a:moveTo>
                    <a:lnTo>
                      <a:pt x="0" y="250"/>
                    </a:lnTo>
                    <a:lnTo>
                      <a:pt x="751" y="1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未知"/>
              <p:cNvSpPr>
                <a:spLocks noChangeAspect="1"/>
              </p:cNvSpPr>
              <p:nvPr/>
            </p:nvSpPr>
            <p:spPr bwMode="auto">
              <a:xfrm>
                <a:off x="89" y="1252"/>
                <a:ext cx="160" cy="54"/>
              </a:xfrm>
              <a:custGeom>
                <a:avLst/>
                <a:gdLst>
                  <a:gd name="T0" fmla="*/ 1 w 751"/>
                  <a:gd name="T1" fmla="*/ 0 h 250"/>
                  <a:gd name="T2" fmla="*/ 1 w 751"/>
                  <a:gd name="T3" fmla="*/ 1 h 250"/>
                  <a:gd name="T4" fmla="*/ 0 w 751"/>
                  <a:gd name="T5" fmla="*/ 0 h 250"/>
                  <a:gd name="T6" fmla="*/ 1 w 751"/>
                  <a:gd name="T7" fmla="*/ 0 h 2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1"/>
                  <a:gd name="T13" fmla="*/ 0 h 250"/>
                  <a:gd name="T14" fmla="*/ 751 w 751"/>
                  <a:gd name="T15" fmla="*/ 250 h 2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1" h="250">
                    <a:moveTo>
                      <a:pt x="751" y="0"/>
                    </a:moveTo>
                    <a:lnTo>
                      <a:pt x="751" y="250"/>
                    </a:lnTo>
                    <a:lnTo>
                      <a:pt x="0" y="125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未知"/>
              <p:cNvSpPr>
                <a:spLocks noChangeAspect="1"/>
              </p:cNvSpPr>
              <p:nvPr/>
            </p:nvSpPr>
            <p:spPr bwMode="auto">
              <a:xfrm>
                <a:off x="1077" y="1119"/>
                <a:ext cx="74" cy="120"/>
              </a:xfrm>
              <a:custGeom>
                <a:avLst/>
                <a:gdLst>
                  <a:gd name="T0" fmla="*/ 1 w 343"/>
                  <a:gd name="T1" fmla="*/ 0 h 564"/>
                  <a:gd name="T2" fmla="*/ 1 w 343"/>
                  <a:gd name="T3" fmla="*/ 0 h 564"/>
                  <a:gd name="T4" fmla="*/ 1 w 343"/>
                  <a:gd name="T5" fmla="*/ 0 h 564"/>
                  <a:gd name="T6" fmla="*/ 0 w 343"/>
                  <a:gd name="T7" fmla="*/ 0 h 564"/>
                  <a:gd name="T8" fmla="*/ 0 w 343"/>
                  <a:gd name="T9" fmla="*/ 0 h 564"/>
                  <a:gd name="T10" fmla="*/ 0 w 343"/>
                  <a:gd name="T11" fmla="*/ 1 h 564"/>
                  <a:gd name="T12" fmla="*/ 0 w 343"/>
                  <a:gd name="T13" fmla="*/ 1 h 564"/>
                  <a:gd name="T14" fmla="*/ 0 w 343"/>
                  <a:gd name="T15" fmla="*/ 1 h 564"/>
                  <a:gd name="T16" fmla="*/ 0 w 343"/>
                  <a:gd name="T17" fmla="*/ 1 h 564"/>
                  <a:gd name="T18" fmla="*/ 0 w 343"/>
                  <a:gd name="T19" fmla="*/ 1 h 564"/>
                  <a:gd name="T20" fmla="*/ 0 w 343"/>
                  <a:gd name="T21" fmla="*/ 1 h 564"/>
                  <a:gd name="T22" fmla="*/ 0 w 343"/>
                  <a:gd name="T23" fmla="*/ 1 h 564"/>
                  <a:gd name="T24" fmla="*/ 0 w 343"/>
                  <a:gd name="T25" fmla="*/ 1 h 564"/>
                  <a:gd name="T26" fmla="*/ 0 w 343"/>
                  <a:gd name="T27" fmla="*/ 1 h 564"/>
                  <a:gd name="T28" fmla="*/ 0 w 343"/>
                  <a:gd name="T29" fmla="*/ 1 h 564"/>
                  <a:gd name="T30" fmla="*/ 0 w 343"/>
                  <a:gd name="T31" fmla="*/ 1 h 564"/>
                  <a:gd name="T32" fmla="*/ 1 w 343"/>
                  <a:gd name="T33" fmla="*/ 1 h 564"/>
                  <a:gd name="T34" fmla="*/ 1 w 343"/>
                  <a:gd name="T35" fmla="*/ 1 h 564"/>
                  <a:gd name="T36" fmla="*/ 1 w 343"/>
                  <a:gd name="T37" fmla="*/ 1 h 564"/>
                  <a:gd name="T38" fmla="*/ 1 w 343"/>
                  <a:gd name="T39" fmla="*/ 1 h 564"/>
                  <a:gd name="T40" fmla="*/ 0 w 343"/>
                  <a:gd name="T41" fmla="*/ 1 h 564"/>
                  <a:gd name="T42" fmla="*/ 0 w 343"/>
                  <a:gd name="T43" fmla="*/ 0 h 564"/>
                  <a:gd name="T44" fmla="*/ 0 w 343"/>
                  <a:gd name="T45" fmla="*/ 0 h 564"/>
                  <a:gd name="T46" fmla="*/ 0 w 343"/>
                  <a:gd name="T47" fmla="*/ 0 h 564"/>
                  <a:gd name="T48" fmla="*/ 0 w 343"/>
                  <a:gd name="T49" fmla="*/ 0 h 564"/>
                  <a:gd name="T50" fmla="*/ 0 w 343"/>
                  <a:gd name="T51" fmla="*/ 0 h 564"/>
                  <a:gd name="T52" fmla="*/ 0 w 343"/>
                  <a:gd name="T53" fmla="*/ 0 h 564"/>
                  <a:gd name="T54" fmla="*/ 0 w 343"/>
                  <a:gd name="T55" fmla="*/ 0 h 564"/>
                  <a:gd name="T56" fmla="*/ 1 w 343"/>
                  <a:gd name="T57" fmla="*/ 0 h 564"/>
                  <a:gd name="T58" fmla="*/ 1 w 343"/>
                  <a:gd name="T59" fmla="*/ 0 h 564"/>
                  <a:gd name="T60" fmla="*/ 1 w 343"/>
                  <a:gd name="T61" fmla="*/ 0 h 564"/>
                  <a:gd name="T62" fmla="*/ 1 w 343"/>
                  <a:gd name="T63" fmla="*/ 0 h 564"/>
                  <a:gd name="T64" fmla="*/ 1 w 343"/>
                  <a:gd name="T65" fmla="*/ 0 h 5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3"/>
                  <a:gd name="T100" fmla="*/ 0 h 564"/>
                  <a:gd name="T101" fmla="*/ 343 w 343"/>
                  <a:gd name="T102" fmla="*/ 564 h 5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3" h="564">
                    <a:moveTo>
                      <a:pt x="343" y="126"/>
                    </a:moveTo>
                    <a:lnTo>
                      <a:pt x="328" y="173"/>
                    </a:lnTo>
                    <a:lnTo>
                      <a:pt x="281" y="220"/>
                    </a:lnTo>
                    <a:lnTo>
                      <a:pt x="219" y="251"/>
                    </a:lnTo>
                    <a:lnTo>
                      <a:pt x="187" y="251"/>
                    </a:lnTo>
                    <a:lnTo>
                      <a:pt x="125" y="266"/>
                    </a:lnTo>
                    <a:lnTo>
                      <a:pt x="78" y="298"/>
                    </a:lnTo>
                    <a:lnTo>
                      <a:pt x="47" y="330"/>
                    </a:lnTo>
                    <a:lnTo>
                      <a:pt x="15" y="424"/>
                    </a:lnTo>
                    <a:lnTo>
                      <a:pt x="0" y="470"/>
                    </a:lnTo>
                    <a:lnTo>
                      <a:pt x="0" y="502"/>
                    </a:lnTo>
                    <a:lnTo>
                      <a:pt x="15" y="534"/>
                    </a:lnTo>
                    <a:lnTo>
                      <a:pt x="47" y="564"/>
                    </a:lnTo>
                    <a:lnTo>
                      <a:pt x="93" y="564"/>
                    </a:lnTo>
                    <a:lnTo>
                      <a:pt x="172" y="549"/>
                    </a:lnTo>
                    <a:lnTo>
                      <a:pt x="219" y="517"/>
                    </a:lnTo>
                    <a:lnTo>
                      <a:pt x="249" y="470"/>
                    </a:lnTo>
                    <a:lnTo>
                      <a:pt x="281" y="377"/>
                    </a:lnTo>
                    <a:lnTo>
                      <a:pt x="281" y="330"/>
                    </a:lnTo>
                    <a:lnTo>
                      <a:pt x="266" y="283"/>
                    </a:lnTo>
                    <a:lnTo>
                      <a:pt x="234" y="266"/>
                    </a:lnTo>
                    <a:lnTo>
                      <a:pt x="172" y="251"/>
                    </a:lnTo>
                    <a:lnTo>
                      <a:pt x="125" y="236"/>
                    </a:lnTo>
                    <a:lnTo>
                      <a:pt x="93" y="189"/>
                    </a:lnTo>
                    <a:lnTo>
                      <a:pt x="93" y="142"/>
                    </a:lnTo>
                    <a:lnTo>
                      <a:pt x="109" y="79"/>
                    </a:lnTo>
                    <a:lnTo>
                      <a:pt x="156" y="32"/>
                    </a:lnTo>
                    <a:lnTo>
                      <a:pt x="203" y="0"/>
                    </a:lnTo>
                    <a:lnTo>
                      <a:pt x="249" y="0"/>
                    </a:lnTo>
                    <a:lnTo>
                      <a:pt x="313" y="17"/>
                    </a:lnTo>
                    <a:lnTo>
                      <a:pt x="343" y="47"/>
                    </a:lnTo>
                    <a:lnTo>
                      <a:pt x="343" y="79"/>
                    </a:lnTo>
                    <a:lnTo>
                      <a:pt x="343" y="126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未知"/>
              <p:cNvSpPr>
                <a:spLocks noChangeAspect="1"/>
              </p:cNvSpPr>
              <p:nvPr/>
            </p:nvSpPr>
            <p:spPr bwMode="auto">
              <a:xfrm>
                <a:off x="1177" y="1119"/>
                <a:ext cx="64" cy="120"/>
              </a:xfrm>
              <a:custGeom>
                <a:avLst/>
                <a:gdLst>
                  <a:gd name="T0" fmla="*/ 0 w 298"/>
                  <a:gd name="T1" fmla="*/ 1 h 564"/>
                  <a:gd name="T2" fmla="*/ 0 w 298"/>
                  <a:gd name="T3" fmla="*/ 1 h 564"/>
                  <a:gd name="T4" fmla="*/ 0 w 298"/>
                  <a:gd name="T5" fmla="*/ 1 h 564"/>
                  <a:gd name="T6" fmla="*/ 0 w 298"/>
                  <a:gd name="T7" fmla="*/ 1 h 564"/>
                  <a:gd name="T8" fmla="*/ 0 w 298"/>
                  <a:gd name="T9" fmla="*/ 1 h 564"/>
                  <a:gd name="T10" fmla="*/ 1 w 298"/>
                  <a:gd name="T11" fmla="*/ 1 h 564"/>
                  <a:gd name="T12" fmla="*/ 1 w 298"/>
                  <a:gd name="T13" fmla="*/ 1 h 564"/>
                  <a:gd name="T14" fmla="*/ 1 w 298"/>
                  <a:gd name="T15" fmla="*/ 0 h 564"/>
                  <a:gd name="T16" fmla="*/ 1 w 298"/>
                  <a:gd name="T17" fmla="*/ 0 h 564"/>
                  <a:gd name="T18" fmla="*/ 1 w 298"/>
                  <a:gd name="T19" fmla="*/ 0 h 564"/>
                  <a:gd name="T20" fmla="*/ 1 w 298"/>
                  <a:gd name="T21" fmla="*/ 0 h 564"/>
                  <a:gd name="T22" fmla="*/ 0 w 298"/>
                  <a:gd name="T23" fmla="*/ 0 h 564"/>
                  <a:gd name="T24" fmla="*/ 0 w 298"/>
                  <a:gd name="T25" fmla="*/ 0 h 564"/>
                  <a:gd name="T26" fmla="*/ 0 w 298"/>
                  <a:gd name="T27" fmla="*/ 0 h 564"/>
                  <a:gd name="T28" fmla="*/ 0 w 298"/>
                  <a:gd name="T29" fmla="*/ 0 h 564"/>
                  <a:gd name="T30" fmla="*/ 0 w 298"/>
                  <a:gd name="T31" fmla="*/ 0 h 564"/>
                  <a:gd name="T32" fmla="*/ 0 w 298"/>
                  <a:gd name="T33" fmla="*/ 0 h 564"/>
                  <a:gd name="T34" fmla="*/ 0 w 298"/>
                  <a:gd name="T35" fmla="*/ 1 h 564"/>
                  <a:gd name="T36" fmla="*/ 0 w 298"/>
                  <a:gd name="T37" fmla="*/ 1 h 564"/>
                  <a:gd name="T38" fmla="*/ 0 w 298"/>
                  <a:gd name="T39" fmla="*/ 1 h 564"/>
                  <a:gd name="T40" fmla="*/ 0 w 298"/>
                  <a:gd name="T41" fmla="*/ 1 h 564"/>
                  <a:gd name="T42" fmla="*/ 0 w 298"/>
                  <a:gd name="T43" fmla="*/ 1 h 564"/>
                  <a:gd name="T44" fmla="*/ 0 w 298"/>
                  <a:gd name="T45" fmla="*/ 1 h 5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98"/>
                  <a:gd name="T70" fmla="*/ 0 h 564"/>
                  <a:gd name="T71" fmla="*/ 298 w 298"/>
                  <a:gd name="T72" fmla="*/ 564 h 5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98" h="564">
                    <a:moveTo>
                      <a:pt x="63" y="564"/>
                    </a:moveTo>
                    <a:lnTo>
                      <a:pt x="78" y="564"/>
                    </a:lnTo>
                    <a:lnTo>
                      <a:pt x="125" y="549"/>
                    </a:lnTo>
                    <a:lnTo>
                      <a:pt x="172" y="502"/>
                    </a:lnTo>
                    <a:lnTo>
                      <a:pt x="219" y="439"/>
                    </a:lnTo>
                    <a:lnTo>
                      <a:pt x="266" y="345"/>
                    </a:lnTo>
                    <a:lnTo>
                      <a:pt x="281" y="283"/>
                    </a:lnTo>
                    <a:lnTo>
                      <a:pt x="298" y="204"/>
                    </a:lnTo>
                    <a:lnTo>
                      <a:pt x="298" y="110"/>
                    </a:lnTo>
                    <a:lnTo>
                      <a:pt x="281" y="32"/>
                    </a:lnTo>
                    <a:lnTo>
                      <a:pt x="251" y="0"/>
                    </a:lnTo>
                    <a:lnTo>
                      <a:pt x="219" y="0"/>
                    </a:lnTo>
                    <a:lnTo>
                      <a:pt x="172" y="17"/>
                    </a:lnTo>
                    <a:lnTo>
                      <a:pt x="140" y="47"/>
                    </a:lnTo>
                    <a:lnTo>
                      <a:pt x="94" y="110"/>
                    </a:lnTo>
                    <a:lnTo>
                      <a:pt x="63" y="173"/>
                    </a:lnTo>
                    <a:lnTo>
                      <a:pt x="31" y="251"/>
                    </a:lnTo>
                    <a:lnTo>
                      <a:pt x="16" y="314"/>
                    </a:lnTo>
                    <a:lnTo>
                      <a:pt x="0" y="392"/>
                    </a:lnTo>
                    <a:lnTo>
                      <a:pt x="0" y="455"/>
                    </a:lnTo>
                    <a:lnTo>
                      <a:pt x="16" y="534"/>
                    </a:lnTo>
                    <a:lnTo>
                      <a:pt x="31" y="549"/>
                    </a:lnTo>
                    <a:lnTo>
                      <a:pt x="63" y="564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899592" y="2708920"/>
            <a:ext cx="770485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    </a:t>
            </a:r>
            <a:r>
              <a:rPr lang="zh-CN" altLang="en-US" dirty="0" smtClean="0">
                <a:cs typeface="华文楷体" pitchFamily="2" charset="-122"/>
              </a:rPr>
              <a:t>在</a:t>
            </a:r>
            <a:r>
              <a:rPr lang="zh-CN" altLang="en-US" dirty="0">
                <a:cs typeface="华文楷体" pitchFamily="2" charset="-122"/>
              </a:rPr>
              <a:t>一个尺寸链</a:t>
            </a:r>
            <a:r>
              <a:rPr lang="zh-CN" altLang="en-US" dirty="0" smtClean="0">
                <a:cs typeface="华文楷体" pitchFamily="2" charset="-122"/>
              </a:rPr>
              <a:t>中，若</a:t>
            </a:r>
            <a:r>
              <a:rPr lang="zh-CN" altLang="en-US" dirty="0">
                <a:cs typeface="华文楷体" pitchFamily="2" charset="-122"/>
              </a:rPr>
              <a:t>将</a:t>
            </a:r>
            <a:r>
              <a:rPr lang="zh-CN" altLang="en-US" dirty="0" smtClean="0">
                <a:cs typeface="华文楷体" pitchFamily="2" charset="-122"/>
              </a:rPr>
              <a:t>每个</a:t>
            </a:r>
            <a:r>
              <a:rPr lang="zh-CN" altLang="en-US" dirty="0">
                <a:cs typeface="华文楷体" pitchFamily="2" charset="-122"/>
              </a:rPr>
              <a:t>环都注</a:t>
            </a:r>
            <a:r>
              <a:rPr lang="zh-CN" altLang="en-US" dirty="0" smtClean="0">
                <a:cs typeface="华文楷体" pitchFamily="2" charset="-122"/>
              </a:rPr>
              <a:t>出，首尾相接，就</a:t>
            </a:r>
            <a:r>
              <a:rPr lang="zh-CN" altLang="en-US" dirty="0">
                <a:cs typeface="华文楷体" pitchFamily="2" charset="-122"/>
              </a:rPr>
              <a:t>形成了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封闭尺寸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链</a:t>
            </a:r>
            <a:r>
              <a:rPr lang="zh-CN" altLang="en-US" dirty="0" smtClean="0">
                <a:cs typeface="华文楷体" pitchFamily="2" charset="-122"/>
              </a:rPr>
              <a:t>。</a:t>
            </a:r>
            <a:endParaRPr lang="zh-CN" altLang="en-US" dirty="0"/>
          </a:p>
        </p:txBody>
      </p:sp>
      <p:grpSp>
        <p:nvGrpSpPr>
          <p:cNvPr id="57" name="Group 50"/>
          <p:cNvGrpSpPr>
            <a:grpSpLocks noChangeAspect="1"/>
          </p:cNvGrpSpPr>
          <p:nvPr/>
        </p:nvGrpSpPr>
        <p:grpSpPr bwMode="auto">
          <a:xfrm>
            <a:off x="5145285" y="3878189"/>
            <a:ext cx="3459163" cy="2016125"/>
            <a:chOff x="0" y="0"/>
            <a:chExt cx="2309" cy="1346"/>
          </a:xfrm>
        </p:grpSpPr>
        <p:sp>
          <p:nvSpPr>
            <p:cNvPr id="58" name="Line 51"/>
            <p:cNvSpPr>
              <a:spLocks noChangeAspect="1" noChangeShapeType="1"/>
            </p:cNvSpPr>
            <p:nvPr/>
          </p:nvSpPr>
          <p:spPr bwMode="auto">
            <a:xfrm>
              <a:off x="1475" y="591"/>
              <a:ext cx="72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52"/>
            <p:cNvSpPr>
              <a:spLocks noChangeAspect="1" noChangeShapeType="1"/>
            </p:cNvSpPr>
            <p:nvPr/>
          </p:nvSpPr>
          <p:spPr bwMode="auto">
            <a:xfrm>
              <a:off x="1475" y="215"/>
              <a:ext cx="72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53"/>
            <p:cNvSpPr>
              <a:spLocks noChangeAspect="1" noChangeShapeType="1"/>
            </p:cNvSpPr>
            <p:nvPr/>
          </p:nvSpPr>
          <p:spPr bwMode="auto">
            <a:xfrm>
              <a:off x="1475" y="215"/>
              <a:ext cx="72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54"/>
            <p:cNvSpPr>
              <a:spLocks noChangeAspect="1" noChangeShapeType="1"/>
            </p:cNvSpPr>
            <p:nvPr/>
          </p:nvSpPr>
          <p:spPr bwMode="auto">
            <a:xfrm>
              <a:off x="457" y="671"/>
              <a:ext cx="101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55"/>
            <p:cNvSpPr>
              <a:spLocks noChangeAspect="1" noChangeShapeType="1"/>
            </p:cNvSpPr>
            <p:nvPr/>
          </p:nvSpPr>
          <p:spPr bwMode="auto">
            <a:xfrm>
              <a:off x="457" y="135"/>
              <a:ext cx="101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56"/>
            <p:cNvSpPr>
              <a:spLocks noChangeAspect="1" noChangeShapeType="1"/>
            </p:cNvSpPr>
            <p:nvPr/>
          </p:nvSpPr>
          <p:spPr bwMode="auto">
            <a:xfrm>
              <a:off x="109" y="805"/>
              <a:ext cx="348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57"/>
            <p:cNvSpPr>
              <a:spLocks noChangeAspect="1" noChangeShapeType="1"/>
            </p:cNvSpPr>
            <p:nvPr/>
          </p:nvSpPr>
          <p:spPr bwMode="auto">
            <a:xfrm>
              <a:off x="82" y="778"/>
              <a:ext cx="27" cy="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58"/>
            <p:cNvSpPr>
              <a:spLocks noChangeAspect="1" noChangeShapeType="1"/>
            </p:cNvSpPr>
            <p:nvPr/>
          </p:nvSpPr>
          <p:spPr bwMode="auto">
            <a:xfrm>
              <a:off x="109" y="0"/>
              <a:ext cx="348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59"/>
            <p:cNvSpPr>
              <a:spLocks noChangeAspect="1" noChangeShapeType="1"/>
            </p:cNvSpPr>
            <p:nvPr/>
          </p:nvSpPr>
          <p:spPr bwMode="auto">
            <a:xfrm>
              <a:off x="82" y="27"/>
              <a:ext cx="1" cy="7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60"/>
            <p:cNvSpPr>
              <a:spLocks noChangeAspect="1" noChangeShapeType="1"/>
            </p:cNvSpPr>
            <p:nvPr/>
          </p:nvSpPr>
          <p:spPr bwMode="auto">
            <a:xfrm flipH="1">
              <a:off x="82" y="0"/>
              <a:ext cx="27" cy="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61"/>
            <p:cNvSpPr>
              <a:spLocks noChangeAspect="1" noChangeShapeType="1"/>
            </p:cNvSpPr>
            <p:nvPr/>
          </p:nvSpPr>
          <p:spPr bwMode="auto">
            <a:xfrm>
              <a:off x="457" y="0"/>
              <a:ext cx="1" cy="8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62"/>
            <p:cNvSpPr>
              <a:spLocks noChangeAspect="1" noChangeShapeType="1"/>
            </p:cNvSpPr>
            <p:nvPr/>
          </p:nvSpPr>
          <p:spPr bwMode="auto">
            <a:xfrm>
              <a:off x="1475" y="135"/>
              <a:ext cx="1" cy="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63"/>
            <p:cNvSpPr>
              <a:spLocks noChangeAspect="1" noChangeShapeType="1"/>
            </p:cNvSpPr>
            <p:nvPr/>
          </p:nvSpPr>
          <p:spPr bwMode="auto">
            <a:xfrm>
              <a:off x="2224" y="242"/>
              <a:ext cx="1" cy="3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64"/>
            <p:cNvSpPr>
              <a:spLocks noChangeAspect="1" noChangeShapeType="1"/>
            </p:cNvSpPr>
            <p:nvPr/>
          </p:nvSpPr>
          <p:spPr bwMode="auto">
            <a:xfrm flipV="1">
              <a:off x="2197" y="564"/>
              <a:ext cx="27" cy="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Line 65"/>
            <p:cNvSpPr>
              <a:spLocks noChangeAspect="1" noChangeShapeType="1"/>
            </p:cNvSpPr>
            <p:nvPr/>
          </p:nvSpPr>
          <p:spPr bwMode="auto">
            <a:xfrm>
              <a:off x="2197" y="215"/>
              <a:ext cx="27" cy="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Line 66"/>
            <p:cNvSpPr>
              <a:spLocks noChangeAspect="1" noChangeShapeType="1"/>
            </p:cNvSpPr>
            <p:nvPr/>
          </p:nvSpPr>
          <p:spPr bwMode="auto">
            <a:xfrm>
              <a:off x="109" y="0"/>
              <a:ext cx="1" cy="8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Line 67"/>
            <p:cNvSpPr>
              <a:spLocks noChangeAspect="1" noChangeShapeType="1"/>
            </p:cNvSpPr>
            <p:nvPr/>
          </p:nvSpPr>
          <p:spPr bwMode="auto">
            <a:xfrm>
              <a:off x="2197" y="215"/>
              <a:ext cx="1" cy="3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68"/>
            <p:cNvSpPr>
              <a:spLocks noChangeAspect="1" noChangeShapeType="1"/>
            </p:cNvSpPr>
            <p:nvPr/>
          </p:nvSpPr>
          <p:spPr bwMode="auto">
            <a:xfrm>
              <a:off x="0" y="405"/>
              <a:ext cx="2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69"/>
            <p:cNvSpPr>
              <a:spLocks noChangeAspect="1" noChangeShapeType="1"/>
            </p:cNvSpPr>
            <p:nvPr/>
          </p:nvSpPr>
          <p:spPr bwMode="auto">
            <a:xfrm>
              <a:off x="347" y="405"/>
              <a:ext cx="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70"/>
            <p:cNvSpPr>
              <a:spLocks noChangeAspect="1" noChangeShapeType="1"/>
            </p:cNvSpPr>
            <p:nvPr/>
          </p:nvSpPr>
          <p:spPr bwMode="auto">
            <a:xfrm>
              <a:off x="518" y="405"/>
              <a:ext cx="5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71"/>
            <p:cNvSpPr>
              <a:spLocks noChangeAspect="1" noChangeShapeType="1"/>
            </p:cNvSpPr>
            <p:nvPr/>
          </p:nvSpPr>
          <p:spPr bwMode="auto">
            <a:xfrm>
              <a:off x="1112" y="405"/>
              <a:ext cx="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72"/>
            <p:cNvSpPr>
              <a:spLocks noChangeAspect="1" noChangeShapeType="1"/>
            </p:cNvSpPr>
            <p:nvPr/>
          </p:nvSpPr>
          <p:spPr bwMode="auto">
            <a:xfrm>
              <a:off x="1283" y="405"/>
              <a:ext cx="5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73"/>
            <p:cNvSpPr>
              <a:spLocks noChangeAspect="1" noChangeShapeType="1"/>
            </p:cNvSpPr>
            <p:nvPr/>
          </p:nvSpPr>
          <p:spPr bwMode="auto">
            <a:xfrm>
              <a:off x="1877" y="405"/>
              <a:ext cx="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74"/>
            <p:cNvSpPr>
              <a:spLocks noChangeAspect="1" noChangeShapeType="1"/>
            </p:cNvSpPr>
            <p:nvPr/>
          </p:nvSpPr>
          <p:spPr bwMode="auto">
            <a:xfrm>
              <a:off x="2048" y="405"/>
              <a:ext cx="2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75"/>
            <p:cNvSpPr>
              <a:spLocks noChangeAspect="1" noChangeShapeType="1"/>
            </p:cNvSpPr>
            <p:nvPr/>
          </p:nvSpPr>
          <p:spPr bwMode="auto">
            <a:xfrm>
              <a:off x="2222" y="405"/>
              <a:ext cx="1" cy="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76"/>
            <p:cNvSpPr>
              <a:spLocks noChangeAspect="1" noChangeShapeType="1"/>
            </p:cNvSpPr>
            <p:nvPr/>
          </p:nvSpPr>
          <p:spPr bwMode="auto">
            <a:xfrm>
              <a:off x="1473" y="405"/>
              <a:ext cx="1" cy="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77"/>
            <p:cNvSpPr>
              <a:spLocks noChangeAspect="1" noChangeShapeType="1"/>
            </p:cNvSpPr>
            <p:nvPr/>
          </p:nvSpPr>
          <p:spPr bwMode="auto">
            <a:xfrm flipH="1">
              <a:off x="1633" y="1048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未知"/>
            <p:cNvSpPr>
              <a:spLocks noChangeAspect="1"/>
            </p:cNvSpPr>
            <p:nvPr/>
          </p:nvSpPr>
          <p:spPr bwMode="auto">
            <a:xfrm>
              <a:off x="2062" y="1021"/>
              <a:ext cx="160" cy="54"/>
            </a:xfrm>
            <a:custGeom>
              <a:avLst/>
              <a:gdLst>
                <a:gd name="T0" fmla="*/ 0 w 751"/>
                <a:gd name="T1" fmla="*/ 0 h 251"/>
                <a:gd name="T2" fmla="*/ 0 w 751"/>
                <a:gd name="T3" fmla="*/ 1 h 251"/>
                <a:gd name="T4" fmla="*/ 1 w 751"/>
                <a:gd name="T5" fmla="*/ 0 h 251"/>
                <a:gd name="T6" fmla="*/ 0 w 751"/>
                <a:gd name="T7" fmla="*/ 0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1"/>
                <a:gd name="T13" fmla="*/ 0 h 251"/>
                <a:gd name="T14" fmla="*/ 751 w 751"/>
                <a:gd name="T15" fmla="*/ 251 h 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1" h="251">
                  <a:moveTo>
                    <a:pt x="0" y="0"/>
                  </a:moveTo>
                  <a:lnTo>
                    <a:pt x="0" y="251"/>
                  </a:lnTo>
                  <a:lnTo>
                    <a:pt x="751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未知"/>
            <p:cNvSpPr>
              <a:spLocks noChangeAspect="1"/>
            </p:cNvSpPr>
            <p:nvPr/>
          </p:nvSpPr>
          <p:spPr bwMode="auto">
            <a:xfrm>
              <a:off x="1473" y="1021"/>
              <a:ext cx="160" cy="54"/>
            </a:xfrm>
            <a:custGeom>
              <a:avLst/>
              <a:gdLst>
                <a:gd name="T0" fmla="*/ 1 w 750"/>
                <a:gd name="T1" fmla="*/ 0 h 251"/>
                <a:gd name="T2" fmla="*/ 1 w 750"/>
                <a:gd name="T3" fmla="*/ 1 h 251"/>
                <a:gd name="T4" fmla="*/ 0 w 750"/>
                <a:gd name="T5" fmla="*/ 0 h 251"/>
                <a:gd name="T6" fmla="*/ 1 w 750"/>
                <a:gd name="T7" fmla="*/ 0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0"/>
                <a:gd name="T13" fmla="*/ 0 h 251"/>
                <a:gd name="T14" fmla="*/ 750 w 750"/>
                <a:gd name="T15" fmla="*/ 251 h 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0" h="251">
                  <a:moveTo>
                    <a:pt x="750" y="0"/>
                  </a:moveTo>
                  <a:lnTo>
                    <a:pt x="750" y="251"/>
                  </a:lnTo>
                  <a:lnTo>
                    <a:pt x="0" y="125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未知"/>
            <p:cNvSpPr>
              <a:spLocks noChangeAspect="1"/>
            </p:cNvSpPr>
            <p:nvPr/>
          </p:nvSpPr>
          <p:spPr bwMode="auto">
            <a:xfrm>
              <a:off x="1761" y="888"/>
              <a:ext cx="81" cy="120"/>
            </a:xfrm>
            <a:custGeom>
              <a:avLst/>
              <a:gdLst>
                <a:gd name="T0" fmla="*/ 1 w 375"/>
                <a:gd name="T1" fmla="*/ 1 h 564"/>
                <a:gd name="T2" fmla="*/ 0 w 375"/>
                <a:gd name="T3" fmla="*/ 1 h 564"/>
                <a:gd name="T4" fmla="*/ 1 w 375"/>
                <a:gd name="T5" fmla="*/ 0 h 564"/>
                <a:gd name="T6" fmla="*/ 1 w 375"/>
                <a:gd name="T7" fmla="*/ 0 h 564"/>
                <a:gd name="T8" fmla="*/ 1 w 375"/>
                <a:gd name="T9" fmla="*/ 0 h 564"/>
                <a:gd name="T10" fmla="*/ 1 w 375"/>
                <a:gd name="T11" fmla="*/ 0 h 564"/>
                <a:gd name="T12" fmla="*/ 1 w 375"/>
                <a:gd name="T13" fmla="*/ 0 h 564"/>
                <a:gd name="T14" fmla="*/ 1 w 375"/>
                <a:gd name="T15" fmla="*/ 0 h 564"/>
                <a:gd name="T16" fmla="*/ 1 w 375"/>
                <a:gd name="T17" fmla="*/ 0 h 564"/>
                <a:gd name="T18" fmla="*/ 0 w 375"/>
                <a:gd name="T19" fmla="*/ 0 h 564"/>
                <a:gd name="T20" fmla="*/ 0 w 375"/>
                <a:gd name="T21" fmla="*/ 0 h 564"/>
                <a:gd name="T22" fmla="*/ 0 w 375"/>
                <a:gd name="T23" fmla="*/ 0 h 5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564"/>
                <a:gd name="T38" fmla="*/ 375 w 375"/>
                <a:gd name="T39" fmla="*/ 564 h 5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564">
                  <a:moveTo>
                    <a:pt x="250" y="564"/>
                  </a:moveTo>
                  <a:lnTo>
                    <a:pt x="0" y="564"/>
                  </a:lnTo>
                  <a:lnTo>
                    <a:pt x="328" y="187"/>
                  </a:lnTo>
                  <a:lnTo>
                    <a:pt x="360" y="140"/>
                  </a:lnTo>
                  <a:lnTo>
                    <a:pt x="375" y="93"/>
                  </a:lnTo>
                  <a:lnTo>
                    <a:pt x="375" y="62"/>
                  </a:lnTo>
                  <a:lnTo>
                    <a:pt x="360" y="31"/>
                  </a:lnTo>
                  <a:lnTo>
                    <a:pt x="313" y="0"/>
                  </a:lnTo>
                  <a:lnTo>
                    <a:pt x="250" y="0"/>
                  </a:lnTo>
                  <a:lnTo>
                    <a:pt x="187" y="15"/>
                  </a:lnTo>
                  <a:lnTo>
                    <a:pt x="140" y="46"/>
                  </a:lnTo>
                  <a:lnTo>
                    <a:pt x="125" y="78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未知"/>
            <p:cNvSpPr>
              <a:spLocks noChangeAspect="1"/>
            </p:cNvSpPr>
            <p:nvPr/>
          </p:nvSpPr>
          <p:spPr bwMode="auto">
            <a:xfrm>
              <a:off x="1859" y="888"/>
              <a:ext cx="73" cy="120"/>
            </a:xfrm>
            <a:custGeom>
              <a:avLst/>
              <a:gdLst>
                <a:gd name="T0" fmla="*/ 1 w 345"/>
                <a:gd name="T1" fmla="*/ 0 h 564"/>
                <a:gd name="T2" fmla="*/ 1 w 345"/>
                <a:gd name="T3" fmla="*/ 0 h 564"/>
                <a:gd name="T4" fmla="*/ 1 w 345"/>
                <a:gd name="T5" fmla="*/ 0 h 564"/>
                <a:gd name="T6" fmla="*/ 0 w 345"/>
                <a:gd name="T7" fmla="*/ 0 h 564"/>
                <a:gd name="T8" fmla="*/ 0 w 345"/>
                <a:gd name="T9" fmla="*/ 0 h 564"/>
                <a:gd name="T10" fmla="*/ 0 w 345"/>
                <a:gd name="T11" fmla="*/ 1 h 564"/>
                <a:gd name="T12" fmla="*/ 0 w 345"/>
                <a:gd name="T13" fmla="*/ 1 h 564"/>
                <a:gd name="T14" fmla="*/ 0 w 345"/>
                <a:gd name="T15" fmla="*/ 1 h 564"/>
                <a:gd name="T16" fmla="*/ 0 w 345"/>
                <a:gd name="T17" fmla="*/ 1 h 564"/>
                <a:gd name="T18" fmla="*/ 0 w 345"/>
                <a:gd name="T19" fmla="*/ 1 h 564"/>
                <a:gd name="T20" fmla="*/ 0 w 345"/>
                <a:gd name="T21" fmla="*/ 1 h 564"/>
                <a:gd name="T22" fmla="*/ 0 w 345"/>
                <a:gd name="T23" fmla="*/ 1 h 564"/>
                <a:gd name="T24" fmla="*/ 0 w 345"/>
                <a:gd name="T25" fmla="*/ 1 h 564"/>
                <a:gd name="T26" fmla="*/ 0 w 345"/>
                <a:gd name="T27" fmla="*/ 1 h 564"/>
                <a:gd name="T28" fmla="*/ 0 w 345"/>
                <a:gd name="T29" fmla="*/ 1 h 564"/>
                <a:gd name="T30" fmla="*/ 0 w 345"/>
                <a:gd name="T31" fmla="*/ 1 h 564"/>
                <a:gd name="T32" fmla="*/ 0 w 345"/>
                <a:gd name="T33" fmla="*/ 1 h 564"/>
                <a:gd name="T34" fmla="*/ 1 w 345"/>
                <a:gd name="T35" fmla="*/ 1 h 564"/>
                <a:gd name="T36" fmla="*/ 1 w 345"/>
                <a:gd name="T37" fmla="*/ 1 h 564"/>
                <a:gd name="T38" fmla="*/ 1 w 345"/>
                <a:gd name="T39" fmla="*/ 1 h 564"/>
                <a:gd name="T40" fmla="*/ 0 w 345"/>
                <a:gd name="T41" fmla="*/ 1 h 564"/>
                <a:gd name="T42" fmla="*/ 0 w 345"/>
                <a:gd name="T43" fmla="*/ 0 h 564"/>
                <a:gd name="T44" fmla="*/ 0 w 345"/>
                <a:gd name="T45" fmla="*/ 0 h 564"/>
                <a:gd name="T46" fmla="*/ 0 w 345"/>
                <a:gd name="T47" fmla="*/ 0 h 564"/>
                <a:gd name="T48" fmla="*/ 0 w 345"/>
                <a:gd name="T49" fmla="*/ 0 h 564"/>
                <a:gd name="T50" fmla="*/ 0 w 345"/>
                <a:gd name="T51" fmla="*/ 0 h 564"/>
                <a:gd name="T52" fmla="*/ 0 w 345"/>
                <a:gd name="T53" fmla="*/ 0 h 564"/>
                <a:gd name="T54" fmla="*/ 0 w 345"/>
                <a:gd name="T55" fmla="*/ 0 h 564"/>
                <a:gd name="T56" fmla="*/ 0 w 345"/>
                <a:gd name="T57" fmla="*/ 0 h 564"/>
                <a:gd name="T58" fmla="*/ 1 w 345"/>
                <a:gd name="T59" fmla="*/ 0 h 564"/>
                <a:gd name="T60" fmla="*/ 1 w 345"/>
                <a:gd name="T61" fmla="*/ 0 h 564"/>
                <a:gd name="T62" fmla="*/ 1 w 345"/>
                <a:gd name="T63" fmla="*/ 0 h 564"/>
                <a:gd name="T64" fmla="*/ 1 w 345"/>
                <a:gd name="T65" fmla="*/ 0 h 5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5"/>
                <a:gd name="T100" fmla="*/ 0 h 564"/>
                <a:gd name="T101" fmla="*/ 345 w 345"/>
                <a:gd name="T102" fmla="*/ 564 h 5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5" h="564">
                  <a:moveTo>
                    <a:pt x="345" y="125"/>
                  </a:moveTo>
                  <a:lnTo>
                    <a:pt x="329" y="172"/>
                  </a:lnTo>
                  <a:lnTo>
                    <a:pt x="282" y="219"/>
                  </a:lnTo>
                  <a:lnTo>
                    <a:pt x="220" y="250"/>
                  </a:lnTo>
                  <a:lnTo>
                    <a:pt x="188" y="250"/>
                  </a:lnTo>
                  <a:lnTo>
                    <a:pt x="126" y="266"/>
                  </a:lnTo>
                  <a:lnTo>
                    <a:pt x="79" y="297"/>
                  </a:lnTo>
                  <a:lnTo>
                    <a:pt x="47" y="328"/>
                  </a:lnTo>
                  <a:lnTo>
                    <a:pt x="17" y="423"/>
                  </a:lnTo>
                  <a:lnTo>
                    <a:pt x="0" y="470"/>
                  </a:lnTo>
                  <a:lnTo>
                    <a:pt x="0" y="500"/>
                  </a:lnTo>
                  <a:lnTo>
                    <a:pt x="17" y="532"/>
                  </a:lnTo>
                  <a:lnTo>
                    <a:pt x="47" y="564"/>
                  </a:lnTo>
                  <a:lnTo>
                    <a:pt x="94" y="564"/>
                  </a:lnTo>
                  <a:lnTo>
                    <a:pt x="173" y="547"/>
                  </a:lnTo>
                  <a:lnTo>
                    <a:pt x="220" y="517"/>
                  </a:lnTo>
                  <a:lnTo>
                    <a:pt x="251" y="470"/>
                  </a:lnTo>
                  <a:lnTo>
                    <a:pt x="282" y="376"/>
                  </a:lnTo>
                  <a:lnTo>
                    <a:pt x="282" y="328"/>
                  </a:lnTo>
                  <a:lnTo>
                    <a:pt x="267" y="281"/>
                  </a:lnTo>
                  <a:lnTo>
                    <a:pt x="235" y="266"/>
                  </a:lnTo>
                  <a:lnTo>
                    <a:pt x="173" y="250"/>
                  </a:lnTo>
                  <a:lnTo>
                    <a:pt x="126" y="234"/>
                  </a:lnTo>
                  <a:lnTo>
                    <a:pt x="94" y="187"/>
                  </a:lnTo>
                  <a:lnTo>
                    <a:pt x="94" y="140"/>
                  </a:lnTo>
                  <a:lnTo>
                    <a:pt x="111" y="78"/>
                  </a:lnTo>
                  <a:lnTo>
                    <a:pt x="157" y="31"/>
                  </a:lnTo>
                  <a:lnTo>
                    <a:pt x="204" y="0"/>
                  </a:lnTo>
                  <a:lnTo>
                    <a:pt x="251" y="0"/>
                  </a:lnTo>
                  <a:lnTo>
                    <a:pt x="313" y="15"/>
                  </a:lnTo>
                  <a:lnTo>
                    <a:pt x="345" y="46"/>
                  </a:lnTo>
                  <a:lnTo>
                    <a:pt x="345" y="78"/>
                  </a:lnTo>
                  <a:lnTo>
                    <a:pt x="345" y="125"/>
                  </a:lnTo>
                  <a:close/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82"/>
            <p:cNvSpPr>
              <a:spLocks noChangeAspect="1" noChangeShapeType="1"/>
            </p:cNvSpPr>
            <p:nvPr/>
          </p:nvSpPr>
          <p:spPr bwMode="auto">
            <a:xfrm>
              <a:off x="1473" y="672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83"/>
            <p:cNvSpPr>
              <a:spLocks noChangeAspect="1" noChangeShapeType="1"/>
            </p:cNvSpPr>
            <p:nvPr/>
          </p:nvSpPr>
          <p:spPr bwMode="auto">
            <a:xfrm>
              <a:off x="455" y="672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84"/>
            <p:cNvSpPr>
              <a:spLocks noChangeAspect="1" noChangeShapeType="1"/>
            </p:cNvSpPr>
            <p:nvPr/>
          </p:nvSpPr>
          <p:spPr bwMode="auto">
            <a:xfrm flipH="1">
              <a:off x="615" y="1048"/>
              <a:ext cx="6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未知"/>
            <p:cNvSpPr>
              <a:spLocks noChangeAspect="1"/>
            </p:cNvSpPr>
            <p:nvPr/>
          </p:nvSpPr>
          <p:spPr bwMode="auto">
            <a:xfrm>
              <a:off x="1312" y="1021"/>
              <a:ext cx="161" cy="54"/>
            </a:xfrm>
            <a:custGeom>
              <a:avLst/>
              <a:gdLst>
                <a:gd name="T0" fmla="*/ 0 w 751"/>
                <a:gd name="T1" fmla="*/ 0 h 251"/>
                <a:gd name="T2" fmla="*/ 0 w 751"/>
                <a:gd name="T3" fmla="*/ 1 h 251"/>
                <a:gd name="T4" fmla="*/ 2 w 751"/>
                <a:gd name="T5" fmla="*/ 0 h 251"/>
                <a:gd name="T6" fmla="*/ 0 w 751"/>
                <a:gd name="T7" fmla="*/ 0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1"/>
                <a:gd name="T13" fmla="*/ 0 h 251"/>
                <a:gd name="T14" fmla="*/ 751 w 751"/>
                <a:gd name="T15" fmla="*/ 251 h 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1" h="251">
                  <a:moveTo>
                    <a:pt x="0" y="0"/>
                  </a:moveTo>
                  <a:lnTo>
                    <a:pt x="0" y="251"/>
                  </a:lnTo>
                  <a:lnTo>
                    <a:pt x="751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未知"/>
            <p:cNvSpPr>
              <a:spLocks noChangeAspect="1"/>
            </p:cNvSpPr>
            <p:nvPr/>
          </p:nvSpPr>
          <p:spPr bwMode="auto">
            <a:xfrm>
              <a:off x="455" y="1021"/>
              <a:ext cx="160" cy="54"/>
            </a:xfrm>
            <a:custGeom>
              <a:avLst/>
              <a:gdLst>
                <a:gd name="T0" fmla="*/ 1 w 750"/>
                <a:gd name="T1" fmla="*/ 0 h 251"/>
                <a:gd name="T2" fmla="*/ 1 w 750"/>
                <a:gd name="T3" fmla="*/ 1 h 251"/>
                <a:gd name="T4" fmla="*/ 0 w 750"/>
                <a:gd name="T5" fmla="*/ 0 h 251"/>
                <a:gd name="T6" fmla="*/ 1 w 750"/>
                <a:gd name="T7" fmla="*/ 0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0"/>
                <a:gd name="T13" fmla="*/ 0 h 251"/>
                <a:gd name="T14" fmla="*/ 750 w 750"/>
                <a:gd name="T15" fmla="*/ 251 h 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0" h="251">
                  <a:moveTo>
                    <a:pt x="750" y="0"/>
                  </a:moveTo>
                  <a:lnTo>
                    <a:pt x="750" y="251"/>
                  </a:lnTo>
                  <a:lnTo>
                    <a:pt x="0" y="125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未知"/>
            <p:cNvSpPr>
              <a:spLocks noChangeAspect="1"/>
            </p:cNvSpPr>
            <p:nvPr/>
          </p:nvSpPr>
          <p:spPr bwMode="auto">
            <a:xfrm>
              <a:off x="877" y="942"/>
              <a:ext cx="67" cy="66"/>
            </a:xfrm>
            <a:custGeom>
              <a:avLst/>
              <a:gdLst>
                <a:gd name="T0" fmla="*/ 0 w 312"/>
                <a:gd name="T1" fmla="*/ 1 h 314"/>
                <a:gd name="T2" fmla="*/ 0 w 312"/>
                <a:gd name="T3" fmla="*/ 1 h 314"/>
                <a:gd name="T4" fmla="*/ 0 w 312"/>
                <a:gd name="T5" fmla="*/ 1 h 314"/>
                <a:gd name="T6" fmla="*/ 1 w 312"/>
                <a:gd name="T7" fmla="*/ 1 h 314"/>
                <a:gd name="T8" fmla="*/ 1 w 312"/>
                <a:gd name="T9" fmla="*/ 0 h 314"/>
                <a:gd name="T10" fmla="*/ 1 w 312"/>
                <a:gd name="T11" fmla="*/ 0 h 314"/>
                <a:gd name="T12" fmla="*/ 1 w 312"/>
                <a:gd name="T13" fmla="*/ 0 h 314"/>
                <a:gd name="T14" fmla="*/ 1 w 312"/>
                <a:gd name="T15" fmla="*/ 0 h 314"/>
                <a:gd name="T16" fmla="*/ 1 w 312"/>
                <a:gd name="T17" fmla="*/ 0 h 314"/>
                <a:gd name="T18" fmla="*/ 0 w 312"/>
                <a:gd name="T19" fmla="*/ 0 h 314"/>
                <a:gd name="T20" fmla="*/ 0 w 312"/>
                <a:gd name="T21" fmla="*/ 0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314"/>
                <a:gd name="T35" fmla="*/ 312 w 312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314">
                  <a:moveTo>
                    <a:pt x="0" y="314"/>
                  </a:moveTo>
                  <a:lnTo>
                    <a:pt x="124" y="314"/>
                  </a:lnTo>
                  <a:lnTo>
                    <a:pt x="203" y="297"/>
                  </a:lnTo>
                  <a:lnTo>
                    <a:pt x="250" y="267"/>
                  </a:lnTo>
                  <a:lnTo>
                    <a:pt x="281" y="220"/>
                  </a:lnTo>
                  <a:lnTo>
                    <a:pt x="312" y="110"/>
                  </a:lnTo>
                  <a:lnTo>
                    <a:pt x="312" y="63"/>
                  </a:lnTo>
                  <a:lnTo>
                    <a:pt x="297" y="31"/>
                  </a:lnTo>
                  <a:lnTo>
                    <a:pt x="265" y="16"/>
                  </a:lnTo>
                  <a:lnTo>
                    <a:pt x="218" y="0"/>
                  </a:lnTo>
                  <a:lnTo>
                    <a:pt x="156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未知"/>
            <p:cNvSpPr>
              <a:spLocks noChangeAspect="1"/>
            </p:cNvSpPr>
            <p:nvPr/>
          </p:nvSpPr>
          <p:spPr bwMode="auto">
            <a:xfrm>
              <a:off x="910" y="888"/>
              <a:ext cx="50" cy="54"/>
            </a:xfrm>
            <a:custGeom>
              <a:avLst/>
              <a:gdLst>
                <a:gd name="T0" fmla="*/ 0 w 234"/>
                <a:gd name="T1" fmla="*/ 1 h 250"/>
                <a:gd name="T2" fmla="*/ 0 w 234"/>
                <a:gd name="T3" fmla="*/ 0 h 250"/>
                <a:gd name="T4" fmla="*/ 0 w 234"/>
                <a:gd name="T5" fmla="*/ 0 h 250"/>
                <a:gd name="T6" fmla="*/ 0 w 234"/>
                <a:gd name="T7" fmla="*/ 0 h 250"/>
                <a:gd name="T8" fmla="*/ 0 w 234"/>
                <a:gd name="T9" fmla="*/ 0 h 250"/>
                <a:gd name="T10" fmla="*/ 0 w 234"/>
                <a:gd name="T11" fmla="*/ 0 h 250"/>
                <a:gd name="T12" fmla="*/ 0 w 234"/>
                <a:gd name="T13" fmla="*/ 0 h 250"/>
                <a:gd name="T14" fmla="*/ 0 w 234"/>
                <a:gd name="T15" fmla="*/ 0 h 250"/>
                <a:gd name="T16" fmla="*/ 0 w 234"/>
                <a:gd name="T17" fmla="*/ 0 h 250"/>
                <a:gd name="T18" fmla="*/ 0 w 234"/>
                <a:gd name="T19" fmla="*/ 0 h 2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250"/>
                <a:gd name="T32" fmla="*/ 234 w 234"/>
                <a:gd name="T33" fmla="*/ 250 h 2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250">
                  <a:moveTo>
                    <a:pt x="78" y="250"/>
                  </a:moveTo>
                  <a:lnTo>
                    <a:pt x="141" y="234"/>
                  </a:lnTo>
                  <a:lnTo>
                    <a:pt x="187" y="204"/>
                  </a:lnTo>
                  <a:lnTo>
                    <a:pt x="219" y="156"/>
                  </a:lnTo>
                  <a:lnTo>
                    <a:pt x="234" y="109"/>
                  </a:lnTo>
                  <a:lnTo>
                    <a:pt x="234" y="62"/>
                  </a:lnTo>
                  <a:lnTo>
                    <a:pt x="219" y="31"/>
                  </a:lnTo>
                  <a:lnTo>
                    <a:pt x="203" y="15"/>
                  </a:lnTo>
                  <a:lnTo>
                    <a:pt x="172" y="0"/>
                  </a:lnTo>
                  <a:lnTo>
                    <a:pt x="0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未知"/>
            <p:cNvSpPr>
              <a:spLocks noChangeAspect="1"/>
            </p:cNvSpPr>
            <p:nvPr/>
          </p:nvSpPr>
          <p:spPr bwMode="auto">
            <a:xfrm>
              <a:off x="977" y="888"/>
              <a:ext cx="73" cy="120"/>
            </a:xfrm>
            <a:custGeom>
              <a:avLst/>
              <a:gdLst>
                <a:gd name="T0" fmla="*/ 1 w 344"/>
                <a:gd name="T1" fmla="*/ 0 h 564"/>
                <a:gd name="T2" fmla="*/ 1 w 344"/>
                <a:gd name="T3" fmla="*/ 0 h 564"/>
                <a:gd name="T4" fmla="*/ 1 w 344"/>
                <a:gd name="T5" fmla="*/ 0 h 564"/>
                <a:gd name="T6" fmla="*/ 0 w 344"/>
                <a:gd name="T7" fmla="*/ 0 h 564"/>
                <a:gd name="T8" fmla="*/ 0 w 344"/>
                <a:gd name="T9" fmla="*/ 0 h 564"/>
                <a:gd name="T10" fmla="*/ 0 w 344"/>
                <a:gd name="T11" fmla="*/ 1 h 564"/>
                <a:gd name="T12" fmla="*/ 0 w 344"/>
                <a:gd name="T13" fmla="*/ 1 h 564"/>
                <a:gd name="T14" fmla="*/ 0 w 344"/>
                <a:gd name="T15" fmla="*/ 1 h 564"/>
                <a:gd name="T16" fmla="*/ 0 w 344"/>
                <a:gd name="T17" fmla="*/ 1 h 564"/>
                <a:gd name="T18" fmla="*/ 0 w 344"/>
                <a:gd name="T19" fmla="*/ 1 h 564"/>
                <a:gd name="T20" fmla="*/ 0 w 344"/>
                <a:gd name="T21" fmla="*/ 1 h 564"/>
                <a:gd name="T22" fmla="*/ 0 w 344"/>
                <a:gd name="T23" fmla="*/ 1 h 564"/>
                <a:gd name="T24" fmla="*/ 0 w 344"/>
                <a:gd name="T25" fmla="*/ 1 h 564"/>
                <a:gd name="T26" fmla="*/ 0 w 344"/>
                <a:gd name="T27" fmla="*/ 1 h 564"/>
                <a:gd name="T28" fmla="*/ 0 w 344"/>
                <a:gd name="T29" fmla="*/ 1 h 564"/>
                <a:gd name="T30" fmla="*/ 0 w 344"/>
                <a:gd name="T31" fmla="*/ 1 h 564"/>
                <a:gd name="T32" fmla="*/ 0 w 344"/>
                <a:gd name="T33" fmla="*/ 1 h 564"/>
                <a:gd name="T34" fmla="*/ 1 w 344"/>
                <a:gd name="T35" fmla="*/ 1 h 564"/>
                <a:gd name="T36" fmla="*/ 1 w 344"/>
                <a:gd name="T37" fmla="*/ 1 h 564"/>
                <a:gd name="T38" fmla="*/ 1 w 344"/>
                <a:gd name="T39" fmla="*/ 1 h 564"/>
                <a:gd name="T40" fmla="*/ 0 w 344"/>
                <a:gd name="T41" fmla="*/ 1 h 564"/>
                <a:gd name="T42" fmla="*/ 0 w 344"/>
                <a:gd name="T43" fmla="*/ 0 h 564"/>
                <a:gd name="T44" fmla="*/ 0 w 344"/>
                <a:gd name="T45" fmla="*/ 0 h 564"/>
                <a:gd name="T46" fmla="*/ 0 w 344"/>
                <a:gd name="T47" fmla="*/ 0 h 564"/>
                <a:gd name="T48" fmla="*/ 0 w 344"/>
                <a:gd name="T49" fmla="*/ 0 h 564"/>
                <a:gd name="T50" fmla="*/ 0 w 344"/>
                <a:gd name="T51" fmla="*/ 0 h 564"/>
                <a:gd name="T52" fmla="*/ 0 w 344"/>
                <a:gd name="T53" fmla="*/ 0 h 564"/>
                <a:gd name="T54" fmla="*/ 0 w 344"/>
                <a:gd name="T55" fmla="*/ 0 h 564"/>
                <a:gd name="T56" fmla="*/ 0 w 344"/>
                <a:gd name="T57" fmla="*/ 0 h 564"/>
                <a:gd name="T58" fmla="*/ 1 w 344"/>
                <a:gd name="T59" fmla="*/ 0 h 564"/>
                <a:gd name="T60" fmla="*/ 1 w 344"/>
                <a:gd name="T61" fmla="*/ 0 h 564"/>
                <a:gd name="T62" fmla="*/ 1 w 344"/>
                <a:gd name="T63" fmla="*/ 0 h 564"/>
                <a:gd name="T64" fmla="*/ 1 w 344"/>
                <a:gd name="T65" fmla="*/ 0 h 5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4"/>
                <a:gd name="T100" fmla="*/ 0 h 564"/>
                <a:gd name="T101" fmla="*/ 344 w 344"/>
                <a:gd name="T102" fmla="*/ 564 h 5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4" h="564">
                  <a:moveTo>
                    <a:pt x="344" y="125"/>
                  </a:moveTo>
                  <a:lnTo>
                    <a:pt x="328" y="172"/>
                  </a:lnTo>
                  <a:lnTo>
                    <a:pt x="281" y="219"/>
                  </a:lnTo>
                  <a:lnTo>
                    <a:pt x="218" y="250"/>
                  </a:lnTo>
                  <a:lnTo>
                    <a:pt x="188" y="250"/>
                  </a:lnTo>
                  <a:lnTo>
                    <a:pt x="124" y="266"/>
                  </a:lnTo>
                  <a:lnTo>
                    <a:pt x="77" y="297"/>
                  </a:lnTo>
                  <a:lnTo>
                    <a:pt x="47" y="328"/>
                  </a:lnTo>
                  <a:lnTo>
                    <a:pt x="15" y="423"/>
                  </a:lnTo>
                  <a:lnTo>
                    <a:pt x="0" y="470"/>
                  </a:lnTo>
                  <a:lnTo>
                    <a:pt x="0" y="500"/>
                  </a:lnTo>
                  <a:lnTo>
                    <a:pt x="15" y="532"/>
                  </a:lnTo>
                  <a:lnTo>
                    <a:pt x="47" y="564"/>
                  </a:lnTo>
                  <a:lnTo>
                    <a:pt x="94" y="564"/>
                  </a:lnTo>
                  <a:lnTo>
                    <a:pt x="171" y="547"/>
                  </a:lnTo>
                  <a:lnTo>
                    <a:pt x="218" y="517"/>
                  </a:lnTo>
                  <a:lnTo>
                    <a:pt x="250" y="470"/>
                  </a:lnTo>
                  <a:lnTo>
                    <a:pt x="281" y="376"/>
                  </a:lnTo>
                  <a:lnTo>
                    <a:pt x="281" y="328"/>
                  </a:lnTo>
                  <a:lnTo>
                    <a:pt x="265" y="281"/>
                  </a:lnTo>
                  <a:lnTo>
                    <a:pt x="234" y="266"/>
                  </a:lnTo>
                  <a:lnTo>
                    <a:pt x="171" y="250"/>
                  </a:lnTo>
                  <a:lnTo>
                    <a:pt x="124" y="234"/>
                  </a:lnTo>
                  <a:lnTo>
                    <a:pt x="94" y="187"/>
                  </a:lnTo>
                  <a:lnTo>
                    <a:pt x="94" y="140"/>
                  </a:lnTo>
                  <a:lnTo>
                    <a:pt x="109" y="78"/>
                  </a:lnTo>
                  <a:lnTo>
                    <a:pt x="156" y="31"/>
                  </a:lnTo>
                  <a:lnTo>
                    <a:pt x="203" y="0"/>
                  </a:lnTo>
                  <a:lnTo>
                    <a:pt x="250" y="0"/>
                  </a:lnTo>
                  <a:lnTo>
                    <a:pt x="312" y="15"/>
                  </a:lnTo>
                  <a:lnTo>
                    <a:pt x="344" y="46"/>
                  </a:lnTo>
                  <a:lnTo>
                    <a:pt x="344" y="78"/>
                  </a:lnTo>
                  <a:lnTo>
                    <a:pt x="344" y="125"/>
                  </a:lnTo>
                  <a:close/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90"/>
            <p:cNvSpPr>
              <a:spLocks noChangeAspect="1" noChangeShapeType="1"/>
            </p:cNvSpPr>
            <p:nvPr/>
          </p:nvSpPr>
          <p:spPr bwMode="auto">
            <a:xfrm>
              <a:off x="2222" y="405"/>
              <a:ext cx="1" cy="9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91"/>
            <p:cNvSpPr>
              <a:spLocks noChangeAspect="1" noChangeShapeType="1"/>
            </p:cNvSpPr>
            <p:nvPr/>
          </p:nvSpPr>
          <p:spPr bwMode="auto">
            <a:xfrm>
              <a:off x="80" y="405"/>
              <a:ext cx="1" cy="9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92"/>
            <p:cNvSpPr>
              <a:spLocks noChangeAspect="1" noChangeShapeType="1"/>
            </p:cNvSpPr>
            <p:nvPr/>
          </p:nvSpPr>
          <p:spPr bwMode="auto">
            <a:xfrm flipH="1">
              <a:off x="240" y="1279"/>
              <a:ext cx="18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未知"/>
            <p:cNvSpPr>
              <a:spLocks noChangeAspect="1"/>
            </p:cNvSpPr>
            <p:nvPr/>
          </p:nvSpPr>
          <p:spPr bwMode="auto">
            <a:xfrm>
              <a:off x="2062" y="1252"/>
              <a:ext cx="160" cy="54"/>
            </a:xfrm>
            <a:custGeom>
              <a:avLst/>
              <a:gdLst>
                <a:gd name="T0" fmla="*/ 0 w 751"/>
                <a:gd name="T1" fmla="*/ 0 h 250"/>
                <a:gd name="T2" fmla="*/ 0 w 751"/>
                <a:gd name="T3" fmla="*/ 1 h 250"/>
                <a:gd name="T4" fmla="*/ 1 w 751"/>
                <a:gd name="T5" fmla="*/ 0 h 250"/>
                <a:gd name="T6" fmla="*/ 0 w 751"/>
                <a:gd name="T7" fmla="*/ 0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1"/>
                <a:gd name="T13" fmla="*/ 0 h 250"/>
                <a:gd name="T14" fmla="*/ 751 w 751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1" h="250">
                  <a:moveTo>
                    <a:pt x="0" y="0"/>
                  </a:moveTo>
                  <a:lnTo>
                    <a:pt x="0" y="250"/>
                  </a:lnTo>
                  <a:lnTo>
                    <a:pt x="751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未知"/>
            <p:cNvSpPr>
              <a:spLocks noChangeAspect="1"/>
            </p:cNvSpPr>
            <p:nvPr/>
          </p:nvSpPr>
          <p:spPr bwMode="auto">
            <a:xfrm>
              <a:off x="80" y="1252"/>
              <a:ext cx="160" cy="54"/>
            </a:xfrm>
            <a:custGeom>
              <a:avLst/>
              <a:gdLst>
                <a:gd name="T0" fmla="*/ 1 w 750"/>
                <a:gd name="T1" fmla="*/ 0 h 250"/>
                <a:gd name="T2" fmla="*/ 1 w 750"/>
                <a:gd name="T3" fmla="*/ 1 h 250"/>
                <a:gd name="T4" fmla="*/ 0 w 750"/>
                <a:gd name="T5" fmla="*/ 0 h 250"/>
                <a:gd name="T6" fmla="*/ 1 w 750"/>
                <a:gd name="T7" fmla="*/ 0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0"/>
                <a:gd name="T13" fmla="*/ 0 h 250"/>
                <a:gd name="T14" fmla="*/ 750 w 750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0" h="250">
                  <a:moveTo>
                    <a:pt x="750" y="0"/>
                  </a:moveTo>
                  <a:lnTo>
                    <a:pt x="750" y="250"/>
                  </a:lnTo>
                  <a:lnTo>
                    <a:pt x="0" y="125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未知"/>
            <p:cNvSpPr>
              <a:spLocks noChangeAspect="1"/>
            </p:cNvSpPr>
            <p:nvPr/>
          </p:nvSpPr>
          <p:spPr bwMode="auto">
            <a:xfrm>
              <a:off x="1068" y="1119"/>
              <a:ext cx="75" cy="120"/>
            </a:xfrm>
            <a:custGeom>
              <a:avLst/>
              <a:gdLst>
                <a:gd name="T0" fmla="*/ 1 w 344"/>
                <a:gd name="T1" fmla="*/ 0 h 564"/>
                <a:gd name="T2" fmla="*/ 1 w 344"/>
                <a:gd name="T3" fmla="*/ 0 h 564"/>
                <a:gd name="T4" fmla="*/ 1 w 344"/>
                <a:gd name="T5" fmla="*/ 0 h 564"/>
                <a:gd name="T6" fmla="*/ 0 w 344"/>
                <a:gd name="T7" fmla="*/ 0 h 564"/>
                <a:gd name="T8" fmla="*/ 0 w 344"/>
                <a:gd name="T9" fmla="*/ 0 h 564"/>
                <a:gd name="T10" fmla="*/ 0 w 344"/>
                <a:gd name="T11" fmla="*/ 1 h 564"/>
                <a:gd name="T12" fmla="*/ 0 w 344"/>
                <a:gd name="T13" fmla="*/ 1 h 564"/>
                <a:gd name="T14" fmla="*/ 0 w 344"/>
                <a:gd name="T15" fmla="*/ 1 h 564"/>
                <a:gd name="T16" fmla="*/ 0 w 344"/>
                <a:gd name="T17" fmla="*/ 1 h 564"/>
                <a:gd name="T18" fmla="*/ 0 w 344"/>
                <a:gd name="T19" fmla="*/ 1 h 564"/>
                <a:gd name="T20" fmla="*/ 0 w 344"/>
                <a:gd name="T21" fmla="*/ 1 h 564"/>
                <a:gd name="T22" fmla="*/ 0 w 344"/>
                <a:gd name="T23" fmla="*/ 1 h 564"/>
                <a:gd name="T24" fmla="*/ 0 w 344"/>
                <a:gd name="T25" fmla="*/ 1 h 564"/>
                <a:gd name="T26" fmla="*/ 0 w 344"/>
                <a:gd name="T27" fmla="*/ 1 h 564"/>
                <a:gd name="T28" fmla="*/ 0 w 344"/>
                <a:gd name="T29" fmla="*/ 1 h 564"/>
                <a:gd name="T30" fmla="*/ 0 w 344"/>
                <a:gd name="T31" fmla="*/ 1 h 564"/>
                <a:gd name="T32" fmla="*/ 1 w 344"/>
                <a:gd name="T33" fmla="*/ 1 h 564"/>
                <a:gd name="T34" fmla="*/ 1 w 344"/>
                <a:gd name="T35" fmla="*/ 1 h 564"/>
                <a:gd name="T36" fmla="*/ 1 w 344"/>
                <a:gd name="T37" fmla="*/ 1 h 564"/>
                <a:gd name="T38" fmla="*/ 1 w 344"/>
                <a:gd name="T39" fmla="*/ 1 h 564"/>
                <a:gd name="T40" fmla="*/ 0 w 344"/>
                <a:gd name="T41" fmla="*/ 1 h 564"/>
                <a:gd name="T42" fmla="*/ 0 w 344"/>
                <a:gd name="T43" fmla="*/ 0 h 564"/>
                <a:gd name="T44" fmla="*/ 0 w 344"/>
                <a:gd name="T45" fmla="*/ 0 h 564"/>
                <a:gd name="T46" fmla="*/ 0 w 344"/>
                <a:gd name="T47" fmla="*/ 0 h 564"/>
                <a:gd name="T48" fmla="*/ 0 w 344"/>
                <a:gd name="T49" fmla="*/ 0 h 564"/>
                <a:gd name="T50" fmla="*/ 0 w 344"/>
                <a:gd name="T51" fmla="*/ 0 h 564"/>
                <a:gd name="T52" fmla="*/ 0 w 344"/>
                <a:gd name="T53" fmla="*/ 0 h 564"/>
                <a:gd name="T54" fmla="*/ 0 w 344"/>
                <a:gd name="T55" fmla="*/ 0 h 564"/>
                <a:gd name="T56" fmla="*/ 1 w 344"/>
                <a:gd name="T57" fmla="*/ 0 h 564"/>
                <a:gd name="T58" fmla="*/ 1 w 344"/>
                <a:gd name="T59" fmla="*/ 0 h 564"/>
                <a:gd name="T60" fmla="*/ 1 w 344"/>
                <a:gd name="T61" fmla="*/ 0 h 564"/>
                <a:gd name="T62" fmla="*/ 1 w 344"/>
                <a:gd name="T63" fmla="*/ 0 h 564"/>
                <a:gd name="T64" fmla="*/ 1 w 344"/>
                <a:gd name="T65" fmla="*/ 0 h 5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4"/>
                <a:gd name="T100" fmla="*/ 0 h 564"/>
                <a:gd name="T101" fmla="*/ 344 w 344"/>
                <a:gd name="T102" fmla="*/ 564 h 5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4" h="564">
                  <a:moveTo>
                    <a:pt x="344" y="126"/>
                  </a:moveTo>
                  <a:lnTo>
                    <a:pt x="328" y="173"/>
                  </a:lnTo>
                  <a:lnTo>
                    <a:pt x="281" y="220"/>
                  </a:lnTo>
                  <a:lnTo>
                    <a:pt x="219" y="251"/>
                  </a:lnTo>
                  <a:lnTo>
                    <a:pt x="187" y="251"/>
                  </a:lnTo>
                  <a:lnTo>
                    <a:pt x="125" y="266"/>
                  </a:lnTo>
                  <a:lnTo>
                    <a:pt x="78" y="298"/>
                  </a:lnTo>
                  <a:lnTo>
                    <a:pt x="47" y="330"/>
                  </a:lnTo>
                  <a:lnTo>
                    <a:pt x="15" y="424"/>
                  </a:lnTo>
                  <a:lnTo>
                    <a:pt x="0" y="470"/>
                  </a:lnTo>
                  <a:lnTo>
                    <a:pt x="0" y="502"/>
                  </a:lnTo>
                  <a:lnTo>
                    <a:pt x="15" y="534"/>
                  </a:lnTo>
                  <a:lnTo>
                    <a:pt x="47" y="564"/>
                  </a:lnTo>
                  <a:lnTo>
                    <a:pt x="94" y="564"/>
                  </a:lnTo>
                  <a:lnTo>
                    <a:pt x="172" y="549"/>
                  </a:lnTo>
                  <a:lnTo>
                    <a:pt x="219" y="517"/>
                  </a:lnTo>
                  <a:lnTo>
                    <a:pt x="250" y="470"/>
                  </a:lnTo>
                  <a:lnTo>
                    <a:pt x="281" y="377"/>
                  </a:lnTo>
                  <a:lnTo>
                    <a:pt x="281" y="330"/>
                  </a:lnTo>
                  <a:lnTo>
                    <a:pt x="266" y="283"/>
                  </a:lnTo>
                  <a:lnTo>
                    <a:pt x="234" y="266"/>
                  </a:lnTo>
                  <a:lnTo>
                    <a:pt x="172" y="251"/>
                  </a:lnTo>
                  <a:lnTo>
                    <a:pt x="125" y="236"/>
                  </a:lnTo>
                  <a:lnTo>
                    <a:pt x="94" y="189"/>
                  </a:lnTo>
                  <a:lnTo>
                    <a:pt x="94" y="142"/>
                  </a:lnTo>
                  <a:lnTo>
                    <a:pt x="109" y="79"/>
                  </a:lnTo>
                  <a:lnTo>
                    <a:pt x="156" y="32"/>
                  </a:lnTo>
                  <a:lnTo>
                    <a:pt x="203" y="0"/>
                  </a:lnTo>
                  <a:lnTo>
                    <a:pt x="250" y="0"/>
                  </a:lnTo>
                  <a:lnTo>
                    <a:pt x="313" y="17"/>
                  </a:lnTo>
                  <a:lnTo>
                    <a:pt x="344" y="47"/>
                  </a:lnTo>
                  <a:lnTo>
                    <a:pt x="344" y="79"/>
                  </a:lnTo>
                  <a:lnTo>
                    <a:pt x="344" y="126"/>
                  </a:lnTo>
                  <a:close/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未知"/>
            <p:cNvSpPr>
              <a:spLocks noChangeAspect="1"/>
            </p:cNvSpPr>
            <p:nvPr/>
          </p:nvSpPr>
          <p:spPr bwMode="auto">
            <a:xfrm>
              <a:off x="1170" y="1119"/>
              <a:ext cx="63" cy="120"/>
            </a:xfrm>
            <a:custGeom>
              <a:avLst/>
              <a:gdLst>
                <a:gd name="T0" fmla="*/ 0 w 298"/>
                <a:gd name="T1" fmla="*/ 1 h 564"/>
                <a:gd name="T2" fmla="*/ 0 w 298"/>
                <a:gd name="T3" fmla="*/ 1 h 564"/>
                <a:gd name="T4" fmla="*/ 0 w 298"/>
                <a:gd name="T5" fmla="*/ 1 h 564"/>
                <a:gd name="T6" fmla="*/ 0 w 298"/>
                <a:gd name="T7" fmla="*/ 1 h 564"/>
                <a:gd name="T8" fmla="*/ 0 w 298"/>
                <a:gd name="T9" fmla="*/ 1 h 564"/>
                <a:gd name="T10" fmla="*/ 1 w 298"/>
                <a:gd name="T11" fmla="*/ 1 h 564"/>
                <a:gd name="T12" fmla="*/ 1 w 298"/>
                <a:gd name="T13" fmla="*/ 1 h 564"/>
                <a:gd name="T14" fmla="*/ 1 w 298"/>
                <a:gd name="T15" fmla="*/ 0 h 564"/>
                <a:gd name="T16" fmla="*/ 1 w 298"/>
                <a:gd name="T17" fmla="*/ 0 h 564"/>
                <a:gd name="T18" fmla="*/ 1 w 298"/>
                <a:gd name="T19" fmla="*/ 0 h 564"/>
                <a:gd name="T20" fmla="*/ 0 w 298"/>
                <a:gd name="T21" fmla="*/ 0 h 564"/>
                <a:gd name="T22" fmla="*/ 0 w 298"/>
                <a:gd name="T23" fmla="*/ 0 h 564"/>
                <a:gd name="T24" fmla="*/ 0 w 298"/>
                <a:gd name="T25" fmla="*/ 0 h 564"/>
                <a:gd name="T26" fmla="*/ 0 w 298"/>
                <a:gd name="T27" fmla="*/ 0 h 564"/>
                <a:gd name="T28" fmla="*/ 0 w 298"/>
                <a:gd name="T29" fmla="*/ 0 h 564"/>
                <a:gd name="T30" fmla="*/ 0 w 298"/>
                <a:gd name="T31" fmla="*/ 0 h 564"/>
                <a:gd name="T32" fmla="*/ 0 w 298"/>
                <a:gd name="T33" fmla="*/ 0 h 564"/>
                <a:gd name="T34" fmla="*/ 0 w 298"/>
                <a:gd name="T35" fmla="*/ 1 h 564"/>
                <a:gd name="T36" fmla="*/ 0 w 298"/>
                <a:gd name="T37" fmla="*/ 1 h 564"/>
                <a:gd name="T38" fmla="*/ 0 w 298"/>
                <a:gd name="T39" fmla="*/ 1 h 564"/>
                <a:gd name="T40" fmla="*/ 0 w 298"/>
                <a:gd name="T41" fmla="*/ 1 h 564"/>
                <a:gd name="T42" fmla="*/ 0 w 298"/>
                <a:gd name="T43" fmla="*/ 1 h 564"/>
                <a:gd name="T44" fmla="*/ 0 w 298"/>
                <a:gd name="T45" fmla="*/ 1 h 5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8"/>
                <a:gd name="T70" fmla="*/ 0 h 564"/>
                <a:gd name="T71" fmla="*/ 298 w 298"/>
                <a:gd name="T72" fmla="*/ 564 h 5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8" h="564">
                  <a:moveTo>
                    <a:pt x="63" y="564"/>
                  </a:moveTo>
                  <a:lnTo>
                    <a:pt x="78" y="564"/>
                  </a:lnTo>
                  <a:lnTo>
                    <a:pt x="125" y="549"/>
                  </a:lnTo>
                  <a:lnTo>
                    <a:pt x="172" y="502"/>
                  </a:lnTo>
                  <a:lnTo>
                    <a:pt x="219" y="439"/>
                  </a:lnTo>
                  <a:lnTo>
                    <a:pt x="266" y="345"/>
                  </a:lnTo>
                  <a:lnTo>
                    <a:pt x="281" y="283"/>
                  </a:lnTo>
                  <a:lnTo>
                    <a:pt x="298" y="204"/>
                  </a:lnTo>
                  <a:lnTo>
                    <a:pt x="298" y="110"/>
                  </a:lnTo>
                  <a:lnTo>
                    <a:pt x="281" y="32"/>
                  </a:lnTo>
                  <a:lnTo>
                    <a:pt x="251" y="0"/>
                  </a:lnTo>
                  <a:lnTo>
                    <a:pt x="219" y="0"/>
                  </a:lnTo>
                  <a:lnTo>
                    <a:pt x="172" y="17"/>
                  </a:lnTo>
                  <a:lnTo>
                    <a:pt x="141" y="47"/>
                  </a:lnTo>
                  <a:lnTo>
                    <a:pt x="94" y="110"/>
                  </a:lnTo>
                  <a:lnTo>
                    <a:pt x="63" y="173"/>
                  </a:lnTo>
                  <a:lnTo>
                    <a:pt x="31" y="251"/>
                  </a:lnTo>
                  <a:lnTo>
                    <a:pt x="16" y="314"/>
                  </a:lnTo>
                  <a:lnTo>
                    <a:pt x="0" y="392"/>
                  </a:lnTo>
                  <a:lnTo>
                    <a:pt x="0" y="455"/>
                  </a:lnTo>
                  <a:lnTo>
                    <a:pt x="16" y="534"/>
                  </a:lnTo>
                  <a:lnTo>
                    <a:pt x="31" y="549"/>
                  </a:lnTo>
                  <a:lnTo>
                    <a:pt x="63" y="564"/>
                  </a:lnTo>
                  <a:close/>
                </a:path>
              </a:pathLst>
            </a:custGeom>
            <a:noFill/>
            <a:ln w="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97"/>
            <p:cNvSpPr>
              <a:spLocks noChangeAspect="1" noChangeShapeType="1"/>
            </p:cNvSpPr>
            <p:nvPr/>
          </p:nvSpPr>
          <p:spPr bwMode="auto">
            <a:xfrm>
              <a:off x="80" y="405"/>
              <a:ext cx="1" cy="7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Line 98"/>
            <p:cNvSpPr>
              <a:spLocks noChangeAspect="1" noChangeShapeType="1"/>
            </p:cNvSpPr>
            <p:nvPr/>
          </p:nvSpPr>
          <p:spPr bwMode="auto">
            <a:xfrm>
              <a:off x="455" y="672"/>
              <a:ext cx="1" cy="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Line 99"/>
            <p:cNvSpPr>
              <a:spLocks noChangeAspect="1" noChangeShapeType="1"/>
            </p:cNvSpPr>
            <p:nvPr/>
          </p:nvSpPr>
          <p:spPr bwMode="auto">
            <a:xfrm>
              <a:off x="615" y="1048"/>
              <a:ext cx="1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" name="Group 100"/>
            <p:cNvGrpSpPr>
              <a:grpSpLocks noChangeAspect="1"/>
            </p:cNvGrpSpPr>
            <p:nvPr/>
          </p:nvGrpSpPr>
          <p:grpSpPr bwMode="auto">
            <a:xfrm>
              <a:off x="80" y="888"/>
              <a:ext cx="375" cy="187"/>
              <a:chOff x="0" y="0"/>
              <a:chExt cx="375" cy="187"/>
            </a:xfrm>
          </p:grpSpPr>
          <p:sp>
            <p:nvSpPr>
              <p:cNvPr id="108" name="Line 101"/>
              <p:cNvSpPr>
                <a:spLocks noChangeAspect="1" noChangeShapeType="1"/>
              </p:cNvSpPr>
              <p:nvPr/>
            </p:nvSpPr>
            <p:spPr bwMode="auto">
              <a:xfrm>
                <a:off x="0" y="160"/>
                <a:ext cx="37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未知"/>
              <p:cNvSpPr>
                <a:spLocks noChangeAspect="1"/>
              </p:cNvSpPr>
              <p:nvPr/>
            </p:nvSpPr>
            <p:spPr bwMode="auto">
              <a:xfrm>
                <a:off x="214" y="133"/>
                <a:ext cx="161" cy="54"/>
              </a:xfrm>
              <a:custGeom>
                <a:avLst/>
                <a:gdLst>
                  <a:gd name="T0" fmla="*/ 0 w 752"/>
                  <a:gd name="T1" fmla="*/ 0 h 251"/>
                  <a:gd name="T2" fmla="*/ 0 w 752"/>
                  <a:gd name="T3" fmla="*/ 1 h 251"/>
                  <a:gd name="T4" fmla="*/ 1 w 752"/>
                  <a:gd name="T5" fmla="*/ 0 h 251"/>
                  <a:gd name="T6" fmla="*/ 0 w 752"/>
                  <a:gd name="T7" fmla="*/ 0 h 2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2"/>
                  <a:gd name="T13" fmla="*/ 0 h 251"/>
                  <a:gd name="T14" fmla="*/ 752 w 752"/>
                  <a:gd name="T15" fmla="*/ 251 h 2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2" h="251">
                    <a:moveTo>
                      <a:pt x="0" y="0"/>
                    </a:moveTo>
                    <a:lnTo>
                      <a:pt x="0" y="251"/>
                    </a:lnTo>
                    <a:lnTo>
                      <a:pt x="752" y="1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未知"/>
              <p:cNvSpPr>
                <a:spLocks noChangeAspect="1"/>
              </p:cNvSpPr>
              <p:nvPr/>
            </p:nvSpPr>
            <p:spPr bwMode="auto">
              <a:xfrm>
                <a:off x="0" y="133"/>
                <a:ext cx="160" cy="54"/>
              </a:xfrm>
              <a:custGeom>
                <a:avLst/>
                <a:gdLst>
                  <a:gd name="T0" fmla="*/ 1 w 750"/>
                  <a:gd name="T1" fmla="*/ 0 h 251"/>
                  <a:gd name="T2" fmla="*/ 1 w 750"/>
                  <a:gd name="T3" fmla="*/ 1 h 251"/>
                  <a:gd name="T4" fmla="*/ 0 w 750"/>
                  <a:gd name="T5" fmla="*/ 0 h 251"/>
                  <a:gd name="T6" fmla="*/ 1 w 750"/>
                  <a:gd name="T7" fmla="*/ 0 h 2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0"/>
                  <a:gd name="T13" fmla="*/ 0 h 251"/>
                  <a:gd name="T14" fmla="*/ 750 w 750"/>
                  <a:gd name="T15" fmla="*/ 251 h 2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0" h="251">
                    <a:moveTo>
                      <a:pt x="750" y="0"/>
                    </a:moveTo>
                    <a:lnTo>
                      <a:pt x="750" y="251"/>
                    </a:lnTo>
                    <a:lnTo>
                      <a:pt x="0" y="125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未知"/>
              <p:cNvSpPr>
                <a:spLocks noChangeAspect="1"/>
              </p:cNvSpPr>
              <p:nvPr/>
            </p:nvSpPr>
            <p:spPr bwMode="auto">
              <a:xfrm>
                <a:off x="131" y="0"/>
                <a:ext cx="33" cy="120"/>
              </a:xfrm>
              <a:custGeom>
                <a:avLst/>
                <a:gdLst>
                  <a:gd name="T0" fmla="*/ 0 w 156"/>
                  <a:gd name="T1" fmla="*/ 1 h 564"/>
                  <a:gd name="T2" fmla="*/ 0 w 156"/>
                  <a:gd name="T3" fmla="*/ 0 h 564"/>
                  <a:gd name="T4" fmla="*/ 0 w 156"/>
                  <a:gd name="T5" fmla="*/ 0 h 564"/>
                  <a:gd name="T6" fmla="*/ 0 60000 65536"/>
                  <a:gd name="T7" fmla="*/ 0 60000 65536"/>
                  <a:gd name="T8" fmla="*/ 0 60000 65536"/>
                  <a:gd name="T9" fmla="*/ 0 w 156"/>
                  <a:gd name="T10" fmla="*/ 0 h 564"/>
                  <a:gd name="T11" fmla="*/ 156 w 156"/>
                  <a:gd name="T12" fmla="*/ 564 h 5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" h="564">
                    <a:moveTo>
                      <a:pt x="0" y="564"/>
                    </a:moveTo>
                    <a:lnTo>
                      <a:pt x="156" y="0"/>
                    </a:lnTo>
                    <a:lnTo>
                      <a:pt x="0" y="125"/>
                    </a:lnTo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未知"/>
              <p:cNvSpPr>
                <a:spLocks noChangeAspect="1"/>
              </p:cNvSpPr>
              <p:nvPr/>
            </p:nvSpPr>
            <p:spPr bwMode="auto">
              <a:xfrm>
                <a:off x="177" y="0"/>
                <a:ext cx="67" cy="93"/>
              </a:xfrm>
              <a:custGeom>
                <a:avLst/>
                <a:gdLst>
                  <a:gd name="T0" fmla="*/ 0 w 312"/>
                  <a:gd name="T1" fmla="*/ 0 h 438"/>
                  <a:gd name="T2" fmla="*/ 0 w 312"/>
                  <a:gd name="T3" fmla="*/ 1 h 438"/>
                  <a:gd name="T4" fmla="*/ 1 w 312"/>
                  <a:gd name="T5" fmla="*/ 1 h 438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438"/>
                  <a:gd name="T11" fmla="*/ 312 w 312"/>
                  <a:gd name="T12" fmla="*/ 438 h 4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438">
                    <a:moveTo>
                      <a:pt x="234" y="0"/>
                    </a:moveTo>
                    <a:lnTo>
                      <a:pt x="0" y="438"/>
                    </a:lnTo>
                    <a:lnTo>
                      <a:pt x="312" y="438"/>
                    </a:lnTo>
                  </a:path>
                </a:pathLst>
              </a:custGeom>
              <a:noFill/>
              <a:ln w="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Line 106"/>
              <p:cNvSpPr>
                <a:spLocks noChangeAspect="1" noChangeShapeType="1"/>
              </p:cNvSpPr>
              <p:nvPr/>
            </p:nvSpPr>
            <p:spPr bwMode="auto">
              <a:xfrm flipH="1">
                <a:off x="218" y="66"/>
                <a:ext cx="13" cy="5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4" name="Rectangle 107"/>
          <p:cNvSpPr>
            <a:spLocks noChangeArrowheads="1"/>
          </p:cNvSpPr>
          <p:nvPr/>
        </p:nvSpPr>
        <p:spPr bwMode="auto">
          <a:xfrm>
            <a:off x="2398105" y="5834400"/>
            <a:ext cx="1008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正确</a:t>
            </a:r>
          </a:p>
        </p:txBody>
      </p:sp>
      <p:sp>
        <p:nvSpPr>
          <p:cNvPr id="115" name="Rectangle 108"/>
          <p:cNvSpPr>
            <a:spLocks noChangeArrowheads="1"/>
          </p:cNvSpPr>
          <p:nvPr/>
        </p:nvSpPr>
        <p:spPr bwMode="auto">
          <a:xfrm>
            <a:off x="6619148" y="5805264"/>
            <a:ext cx="1008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错误</a:t>
            </a:r>
          </a:p>
        </p:txBody>
      </p:sp>
    </p:spTree>
    <p:extLst>
      <p:ext uri="{BB962C8B-B14F-4D97-AF65-F5344CB8AC3E}">
        <p14:creationId xmlns:p14="http://schemas.microsoft.com/office/powerpoint/2010/main" xmlns="" val="31591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uiExpand="1" build="p"/>
      <p:bldP spid="56" grpId="0"/>
      <p:bldP spid="114" grpId="0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合理标注尺寸应注意的问题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55576" y="1052736"/>
            <a:ext cx="8136904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毛坯</a:t>
            </a:r>
            <a:r>
              <a:rPr lang="zh-CN" altLang="en-US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面的</a:t>
            </a:r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尺寸标注</a:t>
            </a:r>
            <a:endParaRPr lang="zh-CN" altLang="en-US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  <a:cs typeface="华文楷体" pitchFamily="2" charset="-12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99592" y="1480944"/>
            <a:ext cx="77048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>
                <a:cs typeface="华文楷体" pitchFamily="2" charset="-122"/>
              </a:rPr>
              <a:t>    标注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铸造</a:t>
            </a:r>
            <a:r>
              <a:rPr lang="zh-CN" altLang="en-US" dirty="0">
                <a:cs typeface="华文楷体" pitchFamily="2" charset="-122"/>
              </a:rPr>
              <a:t>或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锻造</a:t>
            </a:r>
            <a:r>
              <a:rPr lang="zh-CN" altLang="en-US" dirty="0" smtClean="0">
                <a:cs typeface="华文楷体" pitchFamily="2" charset="-122"/>
              </a:rPr>
              <a:t>零件尺寸时，同</a:t>
            </a:r>
            <a:r>
              <a:rPr lang="zh-CN" altLang="en-US" dirty="0">
                <a:cs typeface="华文楷体" pitchFamily="2" charset="-122"/>
              </a:rPr>
              <a:t>一方向的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加工面</a:t>
            </a:r>
            <a:r>
              <a:rPr lang="zh-CN" altLang="en-US" dirty="0" smtClean="0">
                <a:cs typeface="华文楷体" pitchFamily="2" charset="-122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毛坯面</a:t>
            </a:r>
            <a:r>
              <a:rPr lang="zh-CN" altLang="en-US" dirty="0">
                <a:cs typeface="华文楷体" pitchFamily="2" charset="-122"/>
              </a:rPr>
              <a:t>应</a:t>
            </a:r>
            <a:r>
              <a:rPr lang="zh-CN" altLang="en-US" dirty="0" smtClean="0">
                <a:cs typeface="华文楷体" pitchFamily="2" charset="-122"/>
              </a:rPr>
              <a:t>各选择</a:t>
            </a:r>
            <a:r>
              <a:rPr lang="zh-CN" altLang="en-US" dirty="0">
                <a:cs typeface="华文楷体" pitchFamily="2" charset="-122"/>
              </a:rPr>
              <a:t>一个基准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分别标注</a:t>
            </a:r>
            <a:r>
              <a:rPr lang="zh-CN" altLang="en-US" dirty="0" smtClean="0">
                <a:cs typeface="华文楷体" pitchFamily="2" charset="-122"/>
              </a:rPr>
              <a:t>，通常</a:t>
            </a:r>
            <a:r>
              <a:rPr lang="zh-CN" altLang="en-US" dirty="0">
                <a:cs typeface="华文楷体" pitchFamily="2" charset="-122"/>
              </a:rPr>
              <a:t>分两侧</a:t>
            </a:r>
            <a:r>
              <a:rPr lang="zh-CN" altLang="en-US" dirty="0" smtClean="0">
                <a:cs typeface="华文楷体" pitchFamily="2" charset="-122"/>
              </a:rPr>
              <a:t>标注；</a:t>
            </a:r>
            <a:endParaRPr lang="zh-CN" altLang="en-US" dirty="0"/>
          </a:p>
        </p:txBody>
      </p:sp>
      <p:sp>
        <p:nvSpPr>
          <p:cNvPr id="116" name="Text Box 9"/>
          <p:cNvSpPr txBox="1">
            <a:spLocks noChangeArrowheads="1"/>
          </p:cNvSpPr>
          <p:nvPr/>
        </p:nvSpPr>
        <p:spPr bwMode="auto">
          <a:xfrm>
            <a:off x="6774314" y="3005078"/>
            <a:ext cx="2190174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>
                <a:cs typeface="华文楷体" pitchFamily="2" charset="-122"/>
              </a:rPr>
              <a:t>    两</a:t>
            </a:r>
            <a:r>
              <a:rPr lang="zh-CN" altLang="en-US" dirty="0">
                <a:cs typeface="华文楷体" pitchFamily="2" charset="-122"/>
              </a:rPr>
              <a:t>基准之间只允许有一个联系</a:t>
            </a:r>
            <a:r>
              <a:rPr lang="zh-CN" altLang="en-US" dirty="0" smtClean="0">
                <a:cs typeface="华文楷体" pitchFamily="2" charset="-122"/>
              </a:rPr>
              <a:t>尺寸（</a:t>
            </a:r>
            <a:r>
              <a:rPr lang="zh-CN" altLang="en-US" dirty="0">
                <a:cs typeface="华文楷体" pitchFamily="2" charset="-122"/>
              </a:rPr>
              <a:t>也可选同一</a:t>
            </a:r>
            <a:r>
              <a:rPr lang="zh-CN" altLang="en-US" dirty="0" smtClean="0">
                <a:cs typeface="华文楷体" pitchFamily="2" charset="-122"/>
              </a:rPr>
              <a:t>基准，但</a:t>
            </a:r>
            <a:r>
              <a:rPr lang="zh-CN" altLang="en-US" dirty="0">
                <a:cs typeface="华文楷体" pitchFamily="2" charset="-122"/>
              </a:rPr>
              <a:t>应分别</a:t>
            </a:r>
            <a:r>
              <a:rPr lang="zh-CN" altLang="en-US" dirty="0" smtClean="0">
                <a:cs typeface="华文楷体" pitchFamily="2" charset="-122"/>
              </a:rPr>
              <a:t>标注）。</a:t>
            </a:r>
            <a:endParaRPr lang="zh-CN" altLang="en-US" dirty="0"/>
          </a:p>
        </p:txBody>
      </p:sp>
    </p:spTree>
    <p:controls>
      <p:control spid="303112" name="ShockwaveFlash1" r:id="rId2" imgW="5904762" imgH="3367250"/>
    </p:controls>
    <p:extLst>
      <p:ext uri="{BB962C8B-B14F-4D97-AF65-F5344CB8AC3E}">
        <p14:creationId xmlns:p14="http://schemas.microsoft.com/office/powerpoint/2010/main" xmlns="" val="20689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build="p"/>
      <p:bldP spid="1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合理标注尺寸应注意的问题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55576" y="1052736"/>
            <a:ext cx="8136904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零件上常见典型结构</a:t>
            </a:r>
            <a:endParaRPr lang="zh-CN" altLang="en-US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  <a:cs typeface="华文楷体" pitchFamily="2" charset="-12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99592" y="1480944"/>
            <a:ext cx="77048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>
                <a:cs typeface="华文楷体" pitchFamily="2" charset="-122"/>
              </a:rPr>
              <a:t>    零件</a:t>
            </a:r>
            <a:r>
              <a:rPr lang="zh-CN" altLang="en-US" dirty="0">
                <a:cs typeface="华文楷体" pitchFamily="2" charset="-122"/>
              </a:rPr>
              <a:t>上常见的典型结构</a:t>
            </a:r>
            <a:r>
              <a:rPr lang="zh-CN" altLang="en-US" dirty="0" smtClean="0">
                <a:cs typeface="华文楷体" pitchFamily="2" charset="-122"/>
              </a:rPr>
              <a:t>，如</a:t>
            </a:r>
            <a:r>
              <a:rPr lang="zh-CN" altLang="en-US" dirty="0">
                <a:cs typeface="华文楷体" pitchFamily="2" charset="-122"/>
              </a:rPr>
              <a:t>光</a:t>
            </a:r>
            <a:r>
              <a:rPr lang="zh-CN" altLang="en-US" dirty="0" smtClean="0">
                <a:cs typeface="华文楷体" pitchFamily="2" charset="-122"/>
              </a:rPr>
              <a:t>孔、盲孔、沉孔、螺纹孔、倒角、退</a:t>
            </a:r>
            <a:r>
              <a:rPr lang="zh-CN" altLang="en-US" dirty="0">
                <a:cs typeface="华文楷体" pitchFamily="2" charset="-122"/>
              </a:rPr>
              <a:t>刀</a:t>
            </a:r>
            <a:r>
              <a:rPr lang="zh-CN" altLang="en-US" dirty="0" smtClean="0">
                <a:cs typeface="华文楷体" pitchFamily="2" charset="-122"/>
              </a:rPr>
              <a:t>槽、键槽等，应按有关</a:t>
            </a:r>
            <a:r>
              <a:rPr lang="zh-CN" altLang="en-US" dirty="0">
                <a:cs typeface="华文楷体" pitchFamily="2" charset="-122"/>
              </a:rPr>
              <a:t>国家标准来</a:t>
            </a:r>
            <a:r>
              <a:rPr lang="zh-CN" altLang="en-US" dirty="0" smtClean="0">
                <a:cs typeface="华文楷体" pitchFamily="2" charset="-122"/>
              </a:rPr>
              <a:t>标注。</a:t>
            </a:r>
            <a:endParaRPr lang="zh-CN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20" y="2996083"/>
            <a:ext cx="7740650" cy="309721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xtLst/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268770" y="3559646"/>
            <a:ext cx="2197100" cy="373062"/>
            <a:chOff x="2051720" y="2624830"/>
            <a:chExt cx="2196736" cy="372122"/>
          </a:xfrm>
        </p:grpSpPr>
        <p:sp>
          <p:nvSpPr>
            <p:cNvPr id="9" name="矩形 8"/>
            <p:cNvSpPr/>
            <p:nvPr/>
          </p:nvSpPr>
          <p:spPr>
            <a:xfrm>
              <a:off x="2051720" y="2637498"/>
              <a:ext cx="576168" cy="359454"/>
            </a:xfrm>
            <a:prstGeom prst="rect">
              <a:avLst/>
            </a:prstGeom>
            <a:solidFill>
              <a:srgbClr val="E40AB5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543723" y="2624830"/>
              <a:ext cx="704733" cy="359454"/>
            </a:xfrm>
            <a:prstGeom prst="rect">
              <a:avLst/>
            </a:prstGeom>
            <a:solidFill>
              <a:srgbClr val="E40AB5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1" name="组合 8"/>
          <p:cNvGrpSpPr>
            <a:grpSpLocks/>
          </p:cNvGrpSpPr>
          <p:nvPr/>
        </p:nvGrpSpPr>
        <p:grpSpPr bwMode="auto">
          <a:xfrm>
            <a:off x="5408845" y="3562821"/>
            <a:ext cx="1036638" cy="730250"/>
            <a:chOff x="5191462" y="2628033"/>
            <a:chExt cx="1036722" cy="728959"/>
          </a:xfrm>
        </p:grpSpPr>
        <p:sp>
          <p:nvSpPr>
            <p:cNvPr id="12" name="矩形 11"/>
            <p:cNvSpPr/>
            <p:nvPr/>
          </p:nvSpPr>
          <p:spPr>
            <a:xfrm>
              <a:off x="5191462" y="2628033"/>
              <a:ext cx="1036722" cy="270982"/>
            </a:xfrm>
            <a:prstGeom prst="rect">
              <a:avLst/>
            </a:prstGeom>
            <a:solidFill>
              <a:srgbClr val="FFC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940823" y="2933878"/>
              <a:ext cx="287361" cy="423114"/>
            </a:xfrm>
            <a:prstGeom prst="rect">
              <a:avLst/>
            </a:prstGeom>
            <a:solidFill>
              <a:srgbClr val="FFC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6" name="组合 16"/>
          <p:cNvGrpSpPr>
            <a:grpSpLocks/>
          </p:cNvGrpSpPr>
          <p:nvPr/>
        </p:nvGrpSpPr>
        <p:grpSpPr bwMode="auto">
          <a:xfrm>
            <a:off x="2541820" y="4805833"/>
            <a:ext cx="4098925" cy="409575"/>
            <a:chOff x="2323778" y="3869624"/>
            <a:chExt cx="4098742" cy="410974"/>
          </a:xfrm>
        </p:grpSpPr>
        <p:sp>
          <p:nvSpPr>
            <p:cNvPr id="17" name="椭圆 16"/>
            <p:cNvSpPr/>
            <p:nvPr/>
          </p:nvSpPr>
          <p:spPr>
            <a:xfrm>
              <a:off x="3814374" y="3992280"/>
              <a:ext cx="288912" cy="288318"/>
            </a:xfrm>
            <a:prstGeom prst="ellipse">
              <a:avLst/>
            </a:prstGeom>
            <a:noFill/>
            <a:ln>
              <a:solidFill>
                <a:srgbClr val="E40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135196" y="3875996"/>
              <a:ext cx="287324" cy="288319"/>
            </a:xfrm>
            <a:prstGeom prst="ellipse">
              <a:avLst/>
            </a:prstGeom>
            <a:noFill/>
            <a:ln>
              <a:solidFill>
                <a:srgbClr val="E40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323778" y="3869624"/>
              <a:ext cx="287325" cy="288319"/>
            </a:xfrm>
            <a:prstGeom prst="ellipse">
              <a:avLst/>
            </a:prstGeom>
            <a:noFill/>
            <a:ln>
              <a:solidFill>
                <a:srgbClr val="E40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" name="组合 17"/>
          <p:cNvGrpSpPr>
            <a:grpSpLocks/>
          </p:cNvGrpSpPr>
          <p:nvPr/>
        </p:nvGrpSpPr>
        <p:grpSpPr bwMode="auto">
          <a:xfrm>
            <a:off x="2765658" y="4969346"/>
            <a:ext cx="3840162" cy="711200"/>
            <a:chOff x="2547426" y="4033802"/>
            <a:chExt cx="3840762" cy="711594"/>
          </a:xfrm>
        </p:grpSpPr>
        <p:sp>
          <p:nvSpPr>
            <p:cNvPr id="21" name="椭圆 20"/>
            <p:cNvSpPr/>
            <p:nvPr/>
          </p:nvSpPr>
          <p:spPr>
            <a:xfrm>
              <a:off x="2547426" y="4033802"/>
              <a:ext cx="287382" cy="287496"/>
            </a:xfrm>
            <a:prstGeom prst="ellipse">
              <a:avLst/>
            </a:prstGeom>
            <a:noFill/>
            <a:ln>
              <a:solidFill>
                <a:srgbClr val="E40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063725" y="4137046"/>
              <a:ext cx="288970" cy="289085"/>
            </a:xfrm>
            <a:prstGeom prst="ellipse">
              <a:avLst/>
            </a:prstGeom>
            <a:noFill/>
            <a:ln>
              <a:solidFill>
                <a:srgbClr val="E40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184956" y="4249822"/>
              <a:ext cx="203232" cy="495574"/>
            </a:xfrm>
            <a:prstGeom prst="ellipse">
              <a:avLst/>
            </a:prstGeom>
            <a:noFill/>
            <a:ln>
              <a:solidFill>
                <a:srgbClr val="E40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785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合理标注尺寸应注意的问题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55576" y="1052736"/>
            <a:ext cx="8136904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零件上常见典型结构</a:t>
            </a:r>
            <a:endParaRPr lang="zh-CN" altLang="en-US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  <a:cs typeface="华文楷体" pitchFamily="2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8124825" cy="454342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xtLst/>
        </p:spPr>
      </p:pic>
      <p:grpSp>
        <p:nvGrpSpPr>
          <p:cNvPr id="25" name="组合 15"/>
          <p:cNvGrpSpPr>
            <a:grpSpLocks/>
          </p:cNvGrpSpPr>
          <p:nvPr/>
        </p:nvGrpSpPr>
        <p:grpSpPr bwMode="auto">
          <a:xfrm>
            <a:off x="2701851" y="3572470"/>
            <a:ext cx="3808413" cy="817563"/>
            <a:chOff x="2457890" y="2996952"/>
            <a:chExt cx="3807798" cy="817966"/>
          </a:xfrm>
        </p:grpSpPr>
        <p:sp>
          <p:nvSpPr>
            <p:cNvPr id="26" name="椭圆 25"/>
            <p:cNvSpPr/>
            <p:nvPr/>
          </p:nvSpPr>
          <p:spPr>
            <a:xfrm>
              <a:off x="4122909" y="3068425"/>
              <a:ext cx="287291" cy="289067"/>
            </a:xfrm>
            <a:prstGeom prst="ellipse">
              <a:avLst/>
            </a:prstGeom>
            <a:noFill/>
            <a:ln>
              <a:solidFill>
                <a:srgbClr val="E40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6049823" y="3382905"/>
              <a:ext cx="215865" cy="432013"/>
            </a:xfrm>
            <a:prstGeom prst="ellipse">
              <a:avLst/>
            </a:prstGeom>
            <a:noFill/>
            <a:ln>
              <a:solidFill>
                <a:srgbClr val="E40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2457890" y="2996952"/>
              <a:ext cx="287292" cy="287480"/>
            </a:xfrm>
            <a:prstGeom prst="ellipse">
              <a:avLst/>
            </a:prstGeom>
            <a:noFill/>
            <a:ln>
              <a:solidFill>
                <a:srgbClr val="E40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9" name="组合 14"/>
          <p:cNvGrpSpPr>
            <a:grpSpLocks/>
          </p:cNvGrpSpPr>
          <p:nvPr/>
        </p:nvGrpSpPr>
        <p:grpSpPr bwMode="auto">
          <a:xfrm>
            <a:off x="2152576" y="2275483"/>
            <a:ext cx="4608513" cy="433387"/>
            <a:chOff x="1907704" y="1700808"/>
            <a:chExt cx="4608511" cy="432048"/>
          </a:xfrm>
        </p:grpSpPr>
        <p:sp>
          <p:nvSpPr>
            <p:cNvPr id="30" name="矩形 29"/>
            <p:cNvSpPr/>
            <p:nvPr/>
          </p:nvSpPr>
          <p:spPr>
            <a:xfrm>
              <a:off x="1907704" y="1700808"/>
              <a:ext cx="863600" cy="360832"/>
            </a:xfrm>
            <a:prstGeom prst="rect">
              <a:avLst/>
            </a:prstGeom>
            <a:solidFill>
              <a:srgbClr val="E40AB5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636491" y="1773607"/>
              <a:ext cx="792162" cy="359249"/>
            </a:xfrm>
            <a:prstGeom prst="rect">
              <a:avLst/>
            </a:prstGeom>
            <a:solidFill>
              <a:srgbClr val="E40AB5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220816" y="1707138"/>
              <a:ext cx="1295399" cy="360832"/>
            </a:xfrm>
            <a:prstGeom prst="rect">
              <a:avLst/>
            </a:prstGeom>
            <a:solidFill>
              <a:srgbClr val="E40AB5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3" name="组合 16"/>
          <p:cNvGrpSpPr>
            <a:grpSpLocks/>
          </p:cNvGrpSpPr>
          <p:nvPr/>
        </p:nvGrpSpPr>
        <p:grpSpPr bwMode="auto">
          <a:xfrm>
            <a:off x="2705026" y="4971058"/>
            <a:ext cx="3840163" cy="646112"/>
            <a:chOff x="2461163" y="4396111"/>
            <a:chExt cx="3839029" cy="645943"/>
          </a:xfrm>
        </p:grpSpPr>
        <p:sp>
          <p:nvSpPr>
            <p:cNvPr id="34" name="椭圆 33"/>
            <p:cNvSpPr/>
            <p:nvPr/>
          </p:nvSpPr>
          <p:spPr>
            <a:xfrm>
              <a:off x="2461163" y="4396111"/>
              <a:ext cx="287253" cy="287262"/>
            </a:xfrm>
            <a:prstGeom prst="ellipse">
              <a:avLst/>
            </a:prstGeom>
            <a:noFill/>
            <a:ln>
              <a:solidFill>
                <a:srgbClr val="E40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945038" y="4456420"/>
              <a:ext cx="288840" cy="287262"/>
            </a:xfrm>
            <a:prstGeom prst="ellipse">
              <a:avLst/>
            </a:prstGeom>
            <a:noFill/>
            <a:ln>
              <a:solidFill>
                <a:srgbClr val="E40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6100226" y="4573864"/>
              <a:ext cx="199966" cy="468190"/>
            </a:xfrm>
            <a:prstGeom prst="ellipse">
              <a:avLst/>
            </a:prstGeom>
            <a:noFill/>
            <a:ln>
              <a:solidFill>
                <a:srgbClr val="E40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403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合理标注尺寸应注意的问题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55576" y="1052736"/>
            <a:ext cx="8136904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零件上常见典型结构</a:t>
            </a:r>
            <a:endParaRPr lang="zh-CN" altLang="en-US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  <a:cs typeface="华文楷体" pitchFamily="2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"/>
          <a:stretch>
            <a:fillRect/>
          </a:stretch>
        </p:blipFill>
        <p:spPr bwMode="auto">
          <a:xfrm>
            <a:off x="783530" y="1726654"/>
            <a:ext cx="8108950" cy="443865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xtLst/>
        </p:spPr>
      </p:pic>
      <p:grpSp>
        <p:nvGrpSpPr>
          <p:cNvPr id="19" name="组合 17"/>
          <p:cNvGrpSpPr>
            <a:grpSpLocks/>
          </p:cNvGrpSpPr>
          <p:nvPr/>
        </p:nvGrpSpPr>
        <p:grpSpPr bwMode="auto">
          <a:xfrm>
            <a:off x="2223392" y="2548979"/>
            <a:ext cx="2413000" cy="41275"/>
            <a:chOff x="1835696" y="2018581"/>
            <a:chExt cx="2411861" cy="42267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835696" y="2060848"/>
              <a:ext cx="86478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382778" y="2018581"/>
              <a:ext cx="86477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19"/>
          <p:cNvGrpSpPr>
            <a:grpSpLocks/>
          </p:cNvGrpSpPr>
          <p:nvPr/>
        </p:nvGrpSpPr>
        <p:grpSpPr bwMode="auto">
          <a:xfrm>
            <a:off x="2367855" y="5220742"/>
            <a:ext cx="2087562" cy="23812"/>
            <a:chOff x="1979760" y="4690500"/>
            <a:chExt cx="2088128" cy="2374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979760" y="4714248"/>
              <a:ext cx="43191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564515" y="4690500"/>
              <a:ext cx="50337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椭圆 37"/>
          <p:cNvSpPr/>
          <p:nvPr/>
        </p:nvSpPr>
        <p:spPr>
          <a:xfrm>
            <a:off x="5536505" y="4936579"/>
            <a:ext cx="43180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9" name="组合 18"/>
          <p:cNvGrpSpPr>
            <a:grpSpLocks/>
          </p:cNvGrpSpPr>
          <p:nvPr/>
        </p:nvGrpSpPr>
        <p:grpSpPr bwMode="auto">
          <a:xfrm>
            <a:off x="2237680" y="3828504"/>
            <a:ext cx="2470150" cy="87313"/>
            <a:chOff x="1849050" y="3299320"/>
            <a:chExt cx="2469865" cy="8609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849050" y="3385416"/>
              <a:ext cx="8635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455415" y="3299320"/>
              <a:ext cx="8635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23"/>
          <p:cNvGrpSpPr>
            <a:grpSpLocks/>
          </p:cNvGrpSpPr>
          <p:nvPr/>
        </p:nvGrpSpPr>
        <p:grpSpPr bwMode="auto">
          <a:xfrm>
            <a:off x="4034730" y="2690267"/>
            <a:ext cx="361950" cy="3057525"/>
            <a:chOff x="3647116" y="2159984"/>
            <a:chExt cx="360601" cy="3057613"/>
          </a:xfrm>
        </p:grpSpPr>
        <p:sp>
          <p:nvSpPr>
            <p:cNvPr id="43" name="椭圆 42"/>
            <p:cNvSpPr/>
            <p:nvPr/>
          </p:nvSpPr>
          <p:spPr>
            <a:xfrm>
              <a:off x="3647116" y="2159984"/>
              <a:ext cx="287848" cy="2873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16706" y="3441133"/>
              <a:ext cx="253053" cy="2508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683492" y="4893738"/>
              <a:ext cx="324225" cy="3238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031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合理标注尺寸应注意的问题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55576" y="1052736"/>
            <a:ext cx="8136904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零件上常见典型结构</a:t>
            </a:r>
            <a:endParaRPr lang="zh-CN" altLang="en-US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  <a:cs typeface="华文楷体" pitchFamily="2" charset="-122"/>
            </a:endParaRPr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124179" cy="467507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xtLst/>
        </p:spPr>
      </p:pic>
      <p:sp>
        <p:nvSpPr>
          <p:cNvPr id="24" name="椭圆 23"/>
          <p:cNvSpPr/>
          <p:nvPr/>
        </p:nvSpPr>
        <p:spPr bwMode="auto">
          <a:xfrm>
            <a:off x="2915816" y="5445225"/>
            <a:ext cx="36004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538585" y="5300948"/>
            <a:ext cx="1081087" cy="9366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1" dirty="0" smtClean="0">
                <a:solidFill>
                  <a:srgbClr val="FFFF99"/>
                </a:solidFill>
                <a:ea typeface="华文行楷" pitchFamily="2" charset="-122"/>
              </a:rPr>
              <a:t>更正</a:t>
            </a:r>
            <a:endParaRPr lang="zh-CN" altLang="en-US" b="1" dirty="0">
              <a:solidFill>
                <a:srgbClr val="FFFF99"/>
              </a:solidFill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7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8.3.4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典型零件标注尺寸要点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11560" y="1052736"/>
            <a:ext cx="8136904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回转类（轴套类和轮盘类）零件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73777" y="4005064"/>
            <a:ext cx="768103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    </a:t>
            </a:r>
            <a:r>
              <a:rPr lang="zh-CN" altLang="en-US" dirty="0" smtClean="0">
                <a:cs typeface="华文楷体" pitchFamily="2" charset="-122"/>
              </a:rPr>
              <a:t>回转</a:t>
            </a:r>
            <a:r>
              <a:rPr lang="zh-CN" altLang="en-US" dirty="0">
                <a:cs typeface="华文楷体" pitchFamily="2" charset="-122"/>
              </a:rPr>
              <a:t>类零件以回转体</a:t>
            </a:r>
            <a:r>
              <a:rPr lang="zh-CN" altLang="en-US" dirty="0" smtClean="0">
                <a:cs typeface="华文楷体" pitchFamily="2" charset="-122"/>
              </a:rPr>
              <a:t>为主，主要</a:t>
            </a:r>
            <a:r>
              <a:rPr lang="zh-CN" altLang="en-US" dirty="0">
                <a:cs typeface="华文楷体" pitchFamily="2" charset="-122"/>
              </a:rPr>
              <a:t>需标注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轴向</a:t>
            </a:r>
            <a:r>
              <a:rPr lang="zh-CN" altLang="en-US" dirty="0">
                <a:cs typeface="华文楷体" pitchFamily="2" charset="-122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径向尺寸</a:t>
            </a:r>
            <a:r>
              <a:rPr lang="zh-CN" altLang="en-US" dirty="0" smtClean="0">
                <a:cs typeface="华文楷体" pitchFamily="2" charset="-122"/>
              </a:rPr>
              <a:t>； </a:t>
            </a:r>
            <a:endParaRPr lang="zh-CN" alt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73777" y="4866838"/>
            <a:ext cx="768103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   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径向</a:t>
            </a:r>
            <a:r>
              <a:rPr lang="zh-CN" altLang="en-US" dirty="0">
                <a:cs typeface="华文楷体" pitchFamily="2" charset="-122"/>
              </a:rPr>
              <a:t>尺寸的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主要基准</a:t>
            </a:r>
            <a:r>
              <a:rPr lang="zh-CN" altLang="en-US" dirty="0">
                <a:cs typeface="华文楷体" pitchFamily="2" charset="-122"/>
              </a:rPr>
              <a:t>是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轴线</a:t>
            </a:r>
            <a:r>
              <a:rPr lang="zh-CN" altLang="en-US" dirty="0" smtClean="0">
                <a:cs typeface="华文楷体" pitchFamily="2" charset="-122"/>
              </a:rPr>
              <a:t>，主要</a:t>
            </a:r>
            <a:r>
              <a:rPr lang="zh-CN" altLang="en-US" dirty="0">
                <a:cs typeface="华文楷体" pitchFamily="2" charset="-122"/>
              </a:rPr>
              <a:t>形体是同轴</a:t>
            </a:r>
            <a:r>
              <a:rPr lang="zh-CN" altLang="en-US" dirty="0" smtClean="0">
                <a:cs typeface="华文楷体" pitchFamily="2" charset="-122"/>
              </a:rPr>
              <a:t>的，可</a:t>
            </a:r>
            <a:r>
              <a:rPr lang="zh-CN" altLang="en-US" dirty="0">
                <a:cs typeface="华文楷体" pitchFamily="2" charset="-122"/>
              </a:rPr>
              <a:t>省去定位</a:t>
            </a:r>
            <a:r>
              <a:rPr lang="zh-CN" altLang="en-US" dirty="0" smtClean="0">
                <a:cs typeface="华文楷体" pitchFamily="2" charset="-122"/>
              </a:rPr>
              <a:t>尺寸； </a:t>
            </a:r>
            <a:endParaRPr lang="zh-CN" alt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7385" y="5805264"/>
            <a:ext cx="76810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    </a:t>
            </a:r>
            <a:r>
              <a:rPr lang="zh-CN" altLang="en-US" dirty="0" smtClean="0">
                <a:cs typeface="华文楷体" pitchFamily="2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轴向</a:t>
            </a:r>
            <a:r>
              <a:rPr lang="zh-CN" altLang="en-US" dirty="0">
                <a:cs typeface="华文楷体" pitchFamily="2" charset="-122"/>
              </a:rPr>
              <a:t>尺寸的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主要基准</a:t>
            </a:r>
            <a:r>
              <a:rPr lang="zh-CN" altLang="en-US" dirty="0" smtClean="0">
                <a:cs typeface="华文楷体" pitchFamily="2" charset="-122"/>
              </a:rPr>
              <a:t>是</a:t>
            </a:r>
            <a:r>
              <a:rPr lang="zh-CN" altLang="en-US" dirty="0">
                <a:cs typeface="华文楷体" pitchFamily="2" charset="-122"/>
              </a:rPr>
              <a:t>一些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重要的端面</a:t>
            </a:r>
            <a:r>
              <a:rPr lang="zh-CN" altLang="en-US" dirty="0" smtClean="0">
                <a:cs typeface="华文楷体" pitchFamily="2" charset="-122"/>
              </a:rPr>
              <a:t>。 </a:t>
            </a:r>
            <a:endParaRPr lang="zh-CN" altLang="en-US" dirty="0"/>
          </a:p>
        </p:txBody>
      </p:sp>
      <p:pic>
        <p:nvPicPr>
          <p:cNvPr id="306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628" y="1628800"/>
            <a:ext cx="6650551" cy="2237339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xmlns="" val="63626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14" grpId="0" autoUpdateAnimBg="0"/>
      <p:bldP spid="1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8.3.4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典型零件标注尺寸要点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11560" y="1052736"/>
            <a:ext cx="8136904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回转类（轴套类和轮盘类）零件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50186" y="4872642"/>
            <a:ext cx="768103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    </a:t>
            </a:r>
            <a:r>
              <a:rPr lang="zh-CN" altLang="en-US" dirty="0" smtClean="0">
                <a:cs typeface="华文楷体" pitchFamily="2" charset="-122"/>
              </a:rPr>
              <a:t>轴</a:t>
            </a:r>
            <a:r>
              <a:rPr lang="zh-CN" altLang="en-US" dirty="0">
                <a:cs typeface="华文楷体" pitchFamily="2" charset="-122"/>
              </a:rPr>
              <a:t>类</a:t>
            </a:r>
            <a:r>
              <a:rPr lang="zh-CN" altLang="en-US" dirty="0" smtClean="0">
                <a:cs typeface="华文楷体" pitchFamily="2" charset="-122"/>
              </a:rPr>
              <a:t>零件重要</a:t>
            </a:r>
            <a:r>
              <a:rPr lang="zh-CN" altLang="en-US" dirty="0">
                <a:cs typeface="华文楷体" pitchFamily="2" charset="-122"/>
              </a:rPr>
              <a:t>的轴向</a:t>
            </a:r>
            <a:r>
              <a:rPr lang="zh-CN" altLang="en-US" dirty="0" smtClean="0">
                <a:cs typeface="华文楷体" pitchFamily="2" charset="-122"/>
              </a:rPr>
              <a:t>尺寸，以</a:t>
            </a:r>
            <a:r>
              <a:rPr lang="zh-CN" altLang="en-US" dirty="0">
                <a:cs typeface="华文楷体" pitchFamily="2" charset="-122"/>
              </a:rPr>
              <a:t>轴的安装</a:t>
            </a:r>
            <a:r>
              <a:rPr lang="zh-CN" altLang="en-US" dirty="0" smtClean="0">
                <a:cs typeface="华文楷体" pitchFamily="2" charset="-122"/>
              </a:rPr>
              <a:t>端面（</a:t>
            </a:r>
            <a:r>
              <a:rPr lang="zh-CN" altLang="en-US" dirty="0">
                <a:cs typeface="华文楷体" pitchFamily="2" charset="-122"/>
              </a:rPr>
              <a:t>轴肩端面</a:t>
            </a:r>
            <a:r>
              <a:rPr lang="zh-CN" altLang="en-US" dirty="0" smtClean="0">
                <a:cs typeface="华文楷体" pitchFamily="2" charset="-122"/>
              </a:rPr>
              <a:t>）为</a:t>
            </a:r>
            <a:r>
              <a:rPr lang="zh-CN" altLang="en-US" dirty="0">
                <a:cs typeface="华文楷体" pitchFamily="2" charset="-122"/>
              </a:rPr>
              <a:t>主要尺寸</a:t>
            </a:r>
            <a:r>
              <a:rPr lang="zh-CN" altLang="en-US" dirty="0" smtClean="0">
                <a:cs typeface="华文楷体" pitchFamily="2" charset="-122"/>
              </a:rPr>
              <a:t>基准，其他</a:t>
            </a:r>
            <a:r>
              <a:rPr lang="zh-CN" altLang="en-US" dirty="0">
                <a:cs typeface="华文楷体" pitchFamily="2" charset="-122"/>
              </a:rPr>
              <a:t>尺寸可以以轴的两头端面作为辅助尺寸</a:t>
            </a:r>
            <a:r>
              <a:rPr lang="zh-CN" altLang="en-US" dirty="0" smtClean="0">
                <a:cs typeface="华文楷体" pitchFamily="2" charset="-122"/>
              </a:rPr>
              <a:t>基准。 </a:t>
            </a:r>
            <a:endParaRPr lang="zh-CN" altLang="en-US" dirty="0"/>
          </a:p>
        </p:txBody>
      </p:sp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01978"/>
            <a:ext cx="4896544" cy="304394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xmlns="" val="220116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971550" y="258409"/>
            <a:ext cx="760412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ea typeface="楷体_GB2312" pitchFamily="49" charset="-122"/>
              </a:rPr>
              <a:t>例</a:t>
            </a:r>
            <a:r>
              <a:rPr lang="en-US" altLang="zh-CN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】 </a:t>
            </a:r>
            <a:r>
              <a:rPr lang="zh-CN" altLang="zh-CN" sz="2800" b="1" dirty="0" smtClean="0">
                <a:latin typeface="华文中宋" pitchFamily="2" charset="-122"/>
              </a:rPr>
              <a:t>标注</a:t>
            </a:r>
            <a:r>
              <a:rPr lang="zh-CN" altLang="zh-CN" sz="2800" b="1" dirty="0">
                <a:latin typeface="华文中宋" pitchFamily="2" charset="-122"/>
              </a:rPr>
              <a:t>减速器</a:t>
            </a:r>
            <a:r>
              <a:rPr lang="zh-CN" altLang="en-US" sz="2800" b="1" dirty="0">
                <a:latin typeface="华文中宋" pitchFamily="2" charset="-122"/>
              </a:rPr>
              <a:t>从动</a:t>
            </a:r>
            <a:r>
              <a:rPr lang="zh-CN" altLang="zh-CN" sz="2800" b="1" dirty="0">
                <a:latin typeface="华文中宋" pitchFamily="2" charset="-122"/>
              </a:rPr>
              <a:t>轴的尺寸</a:t>
            </a:r>
            <a:r>
              <a:rPr lang="zh-CN" altLang="en-US" sz="2800" b="1" dirty="0" smtClean="0">
                <a:ea typeface="楷体_GB2312" pitchFamily="49" charset="-122"/>
              </a:rPr>
              <a:t>。</a:t>
            </a:r>
            <a:endParaRPr lang="zh-CN" altLang="en-US" sz="2800" b="1" dirty="0">
              <a:ea typeface="楷体_GB2312" pitchFamily="49" charset="-122"/>
            </a:endParaRPr>
          </a:p>
        </p:txBody>
      </p:sp>
      <p:pic>
        <p:nvPicPr>
          <p:cNvPr id="3" name="Picture 23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66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p:control spid="308232" name="ShockwaveFlash1" r:id="rId2" imgW="8156697" imgH="5340032"/>
    </p:controls>
    <p:extLst>
      <p:ext uri="{BB962C8B-B14F-4D97-AF65-F5344CB8AC3E}">
        <p14:creationId xmlns:p14="http://schemas.microsoft.com/office/powerpoint/2010/main" xmlns="" val="15452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333375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零件图的尺寸标注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4744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16013" y="1199074"/>
            <a:ext cx="7315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 smtClean="0"/>
              <a:t>零件图</a:t>
            </a:r>
            <a:r>
              <a:rPr lang="zh-CN" altLang="en-US" dirty="0"/>
              <a:t>中的尺寸，除了要满足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正确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完整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清晰</a:t>
            </a:r>
            <a:r>
              <a:rPr lang="zh-CN" altLang="en-US" dirty="0"/>
              <a:t>的要求外，还应使尺寸标注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合理</a:t>
            </a:r>
            <a:r>
              <a:rPr lang="zh-CN" altLang="en-US" dirty="0"/>
              <a:t>。</a:t>
            </a:r>
            <a:r>
              <a:rPr lang="zh-CN" altLang="en-US" sz="2400" dirty="0">
                <a:latin typeface="Times New Roman" pitchFamily="18" charset="0"/>
              </a:rPr>
              <a:t> </a:t>
            </a:r>
            <a:endParaRPr lang="zh-CN" altLang="en-US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82601" y="2171159"/>
            <a:ext cx="1081087" cy="9366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1" dirty="0" smtClean="0">
                <a:solidFill>
                  <a:srgbClr val="FFFF99"/>
                </a:solidFill>
                <a:ea typeface="华文行楷" pitchFamily="2" charset="-122"/>
              </a:rPr>
              <a:t>合理</a:t>
            </a:r>
            <a:endParaRPr lang="zh-CN" altLang="en-US" b="1" dirty="0">
              <a:solidFill>
                <a:srgbClr val="FFFF99"/>
              </a:solidFill>
              <a:ea typeface="华文行楷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07703" y="2096249"/>
            <a:ext cx="6925383" cy="86177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所</a:t>
            </a:r>
            <a:r>
              <a:rPr lang="zh-CN" altLang="en-US" dirty="0"/>
              <a:t>注尺寸既要符合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设计要求</a:t>
            </a:r>
            <a:r>
              <a:rPr lang="zh-CN" altLang="en-US" dirty="0"/>
              <a:t>，保证机器的</a:t>
            </a:r>
            <a:r>
              <a:rPr lang="zh-CN" altLang="en-US" dirty="0" smtClean="0"/>
              <a:t>使用性能；</a:t>
            </a:r>
            <a:endParaRPr lang="zh-CN" alt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44613" y="2996952"/>
            <a:ext cx="6803851" cy="86177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又要</a:t>
            </a:r>
            <a:r>
              <a:rPr lang="zh-CN" altLang="en-US" dirty="0"/>
              <a:t>满足加工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工艺要求</a:t>
            </a:r>
            <a:r>
              <a:rPr lang="zh-CN" altLang="en-US" dirty="0"/>
              <a:t>，以便于零件的加工、测量和检验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15616" y="5375538"/>
            <a:ext cx="767524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en-US" altLang="zh-CN" dirty="0" smtClean="0"/>
              <a:t>    </a:t>
            </a:r>
            <a:r>
              <a:rPr lang="zh-CN" altLang="en-US" dirty="0" smtClean="0"/>
              <a:t>要</a:t>
            </a:r>
            <a:r>
              <a:rPr lang="zh-CN" altLang="en-US" dirty="0"/>
              <a:t>合理地标注</a:t>
            </a:r>
            <a:r>
              <a:rPr lang="zh-CN" altLang="en-US" dirty="0" smtClean="0"/>
              <a:t>尺寸，需要</a:t>
            </a:r>
            <a:r>
              <a:rPr lang="zh-CN" altLang="en-US" dirty="0"/>
              <a:t>有较多的生产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实践经验</a:t>
            </a:r>
            <a:r>
              <a:rPr lang="zh-CN" altLang="en-US" dirty="0"/>
              <a:t>和有关的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专业知识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128604" y="3936538"/>
            <a:ext cx="776387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合理标注尺寸包括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如何处理</a:t>
            </a:r>
            <a:r>
              <a:rPr lang="zh-CN" altLang="en-US" dirty="0"/>
              <a:t>设计与工艺要求的关系，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怎样选择</a:t>
            </a:r>
            <a:r>
              <a:rPr lang="zh-CN" altLang="en-US" dirty="0"/>
              <a:t>尺寸基准，以及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按照什么原则和方法</a:t>
            </a:r>
            <a:r>
              <a:rPr lang="zh-CN" altLang="en-US" dirty="0"/>
              <a:t>标注主要尺寸和非主要尺寸等。</a:t>
            </a:r>
          </a:p>
        </p:txBody>
      </p:sp>
    </p:spTree>
    <p:extLst>
      <p:ext uri="{BB962C8B-B14F-4D97-AF65-F5344CB8AC3E}">
        <p14:creationId xmlns:p14="http://schemas.microsoft.com/office/powerpoint/2010/main" xmlns="" val="12935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14" grpId="0" build="p" autoUpdateAnimBg="0" advAuto="0"/>
      <p:bldP spid="11" grpId="0" autoUpdateAnimBg="0"/>
      <p:bldP spid="12" grpId="0" autoUpdateAnimBg="0"/>
      <p:bldP spid="13" grpId="0" build="p" autoUpdateAnimBg="0" advAuto="0"/>
      <p:bldP spid="2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8.3.4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典型零件标注尺寸要点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11560" y="1052736"/>
            <a:ext cx="8136904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非</a:t>
            </a:r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回转类（叉架类和箱体类）零件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73777" y="4099301"/>
            <a:ext cx="768103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    </a:t>
            </a:r>
            <a:r>
              <a:rPr lang="zh-CN" altLang="en-US" dirty="0" smtClean="0">
                <a:cs typeface="华文楷体" pitchFamily="2" charset="-122"/>
              </a:rPr>
              <a:t>这</a:t>
            </a:r>
            <a:r>
              <a:rPr lang="zh-CN" altLang="en-US" dirty="0">
                <a:cs typeface="华文楷体" pitchFamily="2" charset="-122"/>
              </a:rPr>
              <a:t>两类零件结构都比较</a:t>
            </a:r>
            <a:r>
              <a:rPr lang="zh-CN" altLang="en-US" dirty="0" smtClean="0">
                <a:cs typeface="华文楷体" pitchFamily="2" charset="-122"/>
              </a:rPr>
              <a:t>复杂，标注</a:t>
            </a:r>
            <a:r>
              <a:rPr lang="zh-CN" altLang="en-US" dirty="0">
                <a:cs typeface="华文楷体" pitchFamily="2" charset="-122"/>
              </a:rPr>
              <a:t>尺寸</a:t>
            </a:r>
            <a:r>
              <a:rPr lang="zh-CN" altLang="en-US" dirty="0" smtClean="0">
                <a:cs typeface="华文楷体" pitchFamily="2" charset="-122"/>
              </a:rPr>
              <a:t>时，确定</a:t>
            </a:r>
            <a:r>
              <a:rPr lang="zh-CN" altLang="en-US" dirty="0">
                <a:cs typeface="华文楷体" pitchFamily="2" charset="-122"/>
              </a:rPr>
              <a:t>各部分结构的定位尺寸很</a:t>
            </a:r>
            <a:r>
              <a:rPr lang="zh-CN" altLang="en-US" dirty="0" smtClean="0">
                <a:cs typeface="华文楷体" pitchFamily="2" charset="-122"/>
              </a:rPr>
              <a:t>重要，因此</a:t>
            </a:r>
            <a:r>
              <a:rPr lang="zh-CN" altLang="en-US" dirty="0">
                <a:cs typeface="华文楷体" pitchFamily="2" charset="-122"/>
              </a:rPr>
              <a:t>要</a:t>
            </a:r>
            <a:r>
              <a:rPr lang="zh-CN" altLang="en-US" dirty="0" smtClean="0">
                <a:cs typeface="华文楷体" pitchFamily="2" charset="-122"/>
              </a:rPr>
              <a:t>选择</a:t>
            </a:r>
            <a:r>
              <a:rPr lang="zh-CN" altLang="en-US" dirty="0">
                <a:cs typeface="华文楷体" pitchFamily="2" charset="-122"/>
              </a:rPr>
              <a:t>好各个方向的尺寸</a:t>
            </a:r>
            <a:r>
              <a:rPr lang="zh-CN" altLang="en-US" dirty="0" smtClean="0">
                <a:cs typeface="华文楷体" pitchFamily="2" charset="-122"/>
              </a:rPr>
              <a:t>基准。</a:t>
            </a:r>
            <a:endParaRPr lang="zh-CN" alt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39492" y="5519554"/>
            <a:ext cx="768103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    </a:t>
            </a:r>
            <a:r>
              <a:rPr lang="zh-CN" altLang="en-US" dirty="0" smtClean="0">
                <a:cs typeface="华文楷体" pitchFamily="2" charset="-122"/>
              </a:rPr>
              <a:t>一般</a:t>
            </a:r>
            <a:r>
              <a:rPr lang="zh-CN" altLang="en-US" dirty="0">
                <a:cs typeface="华文楷体" pitchFamily="2" charset="-122"/>
              </a:rPr>
              <a:t>是以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安装表面</a:t>
            </a:r>
            <a:r>
              <a:rPr lang="zh-CN" altLang="en-US" dirty="0" smtClean="0">
                <a:cs typeface="华文楷体" pitchFamily="2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主要支承孔轴线</a:t>
            </a:r>
            <a:r>
              <a:rPr lang="zh-CN" altLang="en-US" dirty="0">
                <a:cs typeface="华文楷体" pitchFamily="2" charset="-122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主要端面</a:t>
            </a:r>
            <a:r>
              <a:rPr lang="zh-CN" altLang="en-US" dirty="0">
                <a:cs typeface="华文楷体" pitchFamily="2" charset="-122"/>
              </a:rPr>
              <a:t>作为尺寸</a:t>
            </a:r>
            <a:r>
              <a:rPr lang="zh-CN" altLang="en-US" dirty="0" smtClean="0">
                <a:cs typeface="华文楷体" pitchFamily="2" charset="-122"/>
              </a:rPr>
              <a:t>基准。 </a:t>
            </a:r>
            <a:endParaRPr lang="zh-CN" altLang="en-US" dirty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3"/>
            <a:ext cx="4339303" cy="237626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xmlns="" val="20075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971550" y="258409"/>
            <a:ext cx="760412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ea typeface="楷体_GB2312" pitchFamily="49" charset="-122"/>
              </a:rPr>
              <a:t>例</a:t>
            </a:r>
            <a:r>
              <a:rPr lang="en-US" altLang="zh-CN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】 </a:t>
            </a:r>
            <a:r>
              <a:rPr lang="zh-CN" altLang="zh-CN" sz="2800" b="1" dirty="0" smtClean="0">
                <a:latin typeface="华文中宋" pitchFamily="2" charset="-122"/>
              </a:rPr>
              <a:t>标注</a:t>
            </a:r>
            <a:r>
              <a:rPr lang="zh-CN" altLang="zh-CN" sz="2800" b="1" dirty="0">
                <a:latin typeface="华文中宋" pitchFamily="2" charset="-122"/>
              </a:rPr>
              <a:t>踏脚座的</a:t>
            </a:r>
            <a:r>
              <a:rPr lang="zh-CN" altLang="zh-CN" sz="2800" b="1" dirty="0" smtClean="0">
                <a:latin typeface="华文中宋" pitchFamily="2" charset="-122"/>
              </a:rPr>
              <a:t>尺寸</a:t>
            </a:r>
            <a:r>
              <a:rPr lang="zh-CN" altLang="en-US" sz="2800" b="1" dirty="0" smtClean="0">
                <a:ea typeface="楷体_GB2312" pitchFamily="49" charset="-122"/>
              </a:rPr>
              <a:t>。</a:t>
            </a:r>
            <a:endParaRPr lang="zh-CN" altLang="en-US" sz="2800" b="1" dirty="0">
              <a:ea typeface="楷体_GB2312" pitchFamily="49" charset="-122"/>
            </a:endParaRPr>
          </a:p>
        </p:txBody>
      </p:sp>
      <p:pic>
        <p:nvPicPr>
          <p:cNvPr id="3" name="Picture 23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66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p:control spid="310281" name="ShockwaveFlash1" r:id="rId2" imgW="8425735" imgH="5379529"/>
    </p:controls>
    <p:extLst>
      <p:ext uri="{BB962C8B-B14F-4D97-AF65-F5344CB8AC3E}">
        <p14:creationId xmlns:p14="http://schemas.microsoft.com/office/powerpoint/2010/main" xmlns="" val="40663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基准的选择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71599" y="1124744"/>
            <a:ext cx="768103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 smtClean="0"/>
              <a:t>    </a:t>
            </a:r>
            <a:r>
              <a:rPr lang="zh-CN" altLang="en-US" dirty="0" smtClean="0"/>
              <a:t>零件</a:t>
            </a:r>
            <a:r>
              <a:rPr lang="zh-CN" altLang="en-US" dirty="0"/>
              <a:t>在</a:t>
            </a:r>
            <a:r>
              <a:rPr lang="zh-CN" altLang="en-US" dirty="0" smtClean="0"/>
              <a:t>设计</a:t>
            </a:r>
            <a:r>
              <a:rPr lang="zh-CN" altLang="en-US" dirty="0"/>
              <a:t>、</a:t>
            </a:r>
            <a:r>
              <a:rPr lang="zh-CN" altLang="en-US" dirty="0" smtClean="0"/>
              <a:t>制造</a:t>
            </a:r>
            <a:r>
              <a:rPr lang="zh-CN" altLang="en-US" dirty="0"/>
              <a:t>和检验</a:t>
            </a:r>
            <a:r>
              <a:rPr lang="zh-CN" altLang="en-US" dirty="0" smtClean="0"/>
              <a:t>时，计量</a:t>
            </a:r>
            <a:r>
              <a:rPr lang="zh-CN" altLang="en-US" dirty="0"/>
              <a:t>尺寸的起点称为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尺寸基准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47782" y="1987852"/>
            <a:ext cx="7704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 smtClean="0"/>
              <a:t>   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尺寸基准</a:t>
            </a:r>
            <a:r>
              <a:rPr lang="zh-CN" altLang="en-US" dirty="0" smtClean="0"/>
              <a:t>通常</a:t>
            </a:r>
            <a:r>
              <a:rPr lang="zh-CN" altLang="en-US" dirty="0"/>
              <a:t>选用零件上的</a:t>
            </a:r>
            <a:r>
              <a:rPr lang="zh-CN" altLang="en-US" dirty="0" smtClean="0"/>
              <a:t>某些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点</a:t>
            </a:r>
            <a:r>
              <a:rPr lang="zh-CN" altLang="en-US" dirty="0" smtClean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线</a:t>
            </a:r>
            <a:r>
              <a:rPr lang="zh-CN" altLang="en-US" dirty="0" smtClean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面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71600" y="2492896"/>
            <a:ext cx="777686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 smtClean="0"/>
              <a:t>    </a:t>
            </a:r>
            <a:r>
              <a:rPr lang="zh-CN" altLang="en-US" dirty="0" smtClean="0"/>
              <a:t>根据</a:t>
            </a:r>
            <a:r>
              <a:rPr lang="zh-CN" altLang="en-US" dirty="0"/>
              <a:t>基准的</a:t>
            </a:r>
            <a:r>
              <a:rPr lang="zh-CN" altLang="en-US" dirty="0" smtClean="0"/>
              <a:t>作用，基准</a:t>
            </a:r>
            <a:r>
              <a:rPr lang="zh-CN" altLang="en-US" dirty="0"/>
              <a:t>可分为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设计基准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工艺基准</a:t>
            </a:r>
            <a:r>
              <a:rPr lang="zh-CN" altLang="en-US" dirty="0"/>
              <a:t>两</a:t>
            </a:r>
            <a:r>
              <a:rPr lang="zh-CN" altLang="en-US" dirty="0" smtClean="0"/>
              <a:t>大类。</a:t>
            </a:r>
            <a:endParaRPr lang="zh-CN" alt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7584" y="4221694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基准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1763688" y="3519264"/>
            <a:ext cx="457200" cy="2286000"/>
          </a:xfrm>
          <a:prstGeom prst="leftBrace">
            <a:avLst>
              <a:gd name="adj1" fmla="val 41667"/>
              <a:gd name="adj2" fmla="val 45185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92560" y="3495885"/>
            <a:ext cx="177538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设计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基准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67744" y="5166828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工艺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基准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599601" y="2996952"/>
            <a:ext cx="4148863" cy="1728192"/>
          </a:xfrm>
          <a:prstGeom prst="wedgeRoundRectCallout">
            <a:avLst>
              <a:gd name="adj1" fmla="val -68305"/>
              <a:gd name="adj2" fmla="val -3206"/>
              <a:gd name="adj3" fmla="val 16667"/>
            </a:avLst>
          </a:prstGeom>
          <a:gradFill rotWithShape="0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为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保证零件的设计要求而选定的一些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基准</a:t>
            </a: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是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机器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工作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时确定零件位置的一些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点、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线或面。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4599601" y="4932040"/>
            <a:ext cx="4237175" cy="1377280"/>
          </a:xfrm>
          <a:prstGeom prst="wedgeRoundRectCallout">
            <a:avLst>
              <a:gd name="adj1" fmla="val -68240"/>
              <a:gd name="adj2" fmla="val -14567"/>
              <a:gd name="adj3" fmla="val 16667"/>
            </a:avLst>
          </a:prstGeom>
          <a:gradFill rotWithShape="0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在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加工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zh-CN" altLang="en-US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测量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零件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时</a:t>
            </a: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用来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确定零件上被加工表面位置的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基点、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线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面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2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5" grpId="0" autoUpdateAnimBg="0"/>
      <p:bldP spid="6" grpId="0" autoUpdateAnimBg="0"/>
      <p:bldP spid="7" grpId="0" autoUpdateAnimBg="0"/>
      <p:bldP spid="8" grpId="0"/>
      <p:bldP spid="9" grpId="0" animBg="1"/>
      <p:bldP spid="10" grpId="0" autoUpdateAnimBg="0"/>
      <p:bldP spid="11" grpId="0" autoUpdateAnimBg="0"/>
      <p:bldP spid="12" grpId="0" animBg="1" autoUpdateAnimBg="0"/>
      <p:bldP spid="1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276600" y="1628775"/>
            <a:ext cx="540067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从设计基准出发</a:t>
            </a:r>
            <a:r>
              <a:rPr lang="zh-CN" altLang="en-US" dirty="0"/>
              <a:t>，优点是标注的尺寸反映了设计要求，能保证所设计的零件在机器中的工作性能。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76600" y="3716338"/>
            <a:ext cx="540067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从工艺基准出发</a:t>
            </a:r>
            <a:r>
              <a:rPr lang="zh-CN" altLang="en-US" dirty="0"/>
              <a:t>，优点是把尺寸的标注与零件的加工制作联系起来，使零件便于制造、加工和测量。</a:t>
            </a:r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611560" y="2096293"/>
            <a:ext cx="2447925" cy="2665413"/>
            <a:chOff x="431" y="2205"/>
            <a:chExt cx="1542" cy="1679"/>
          </a:xfrm>
        </p:grpSpPr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431" y="2205"/>
              <a:ext cx="1542" cy="1679"/>
            </a:xfrm>
            <a:prstGeom prst="cloudCallout">
              <a:avLst>
                <a:gd name="adj1" fmla="val 14269"/>
                <a:gd name="adj2" fmla="val 59528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657" y="2358"/>
              <a:ext cx="118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itchFamily="18" charset="0"/>
                  <a:ea typeface="方正舒体" pitchFamily="2" charset="-122"/>
                </a:rPr>
                <a:t>选择基准时，从设计基准出发，还是从工艺基准出发？</a:t>
              </a:r>
            </a:p>
          </p:txBody>
        </p:sp>
      </p:grpSp>
      <p:sp>
        <p:nvSpPr>
          <p:cNvPr id="19" name="文本占位符 1"/>
          <p:cNvSpPr txBox="1">
            <a:spLocks/>
          </p:cNvSpPr>
          <p:nvPr/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kern="0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8.3.2</a:t>
            </a:r>
            <a:r>
              <a:rPr lang="zh-CN" altLang="en-US" sz="3600" b="1" kern="0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基准的选择</a:t>
            </a:r>
          </a:p>
        </p:txBody>
      </p:sp>
      <p:pic>
        <p:nvPicPr>
          <p:cNvPr id="20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46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11560" y="1052736"/>
            <a:ext cx="8136904" cy="86177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最好</a:t>
            </a:r>
            <a:r>
              <a:rPr lang="zh-CN" altLang="en-US" dirty="0"/>
              <a:t>把设计基准和工艺基准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统一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起来</a:t>
            </a:r>
            <a:r>
              <a:rPr lang="zh-CN" altLang="en-US" dirty="0" smtClean="0"/>
              <a:t>，这样</a:t>
            </a:r>
            <a:r>
              <a:rPr lang="zh-CN" altLang="en-US" dirty="0"/>
              <a:t>既能满足设计</a:t>
            </a:r>
            <a:r>
              <a:rPr lang="zh-CN" altLang="en-US" dirty="0" smtClean="0"/>
              <a:t>要求，又</a:t>
            </a:r>
            <a:r>
              <a:rPr lang="zh-CN" altLang="en-US" dirty="0"/>
              <a:t>能</a:t>
            </a:r>
            <a:r>
              <a:rPr lang="zh-CN" altLang="en-US" dirty="0" smtClean="0"/>
              <a:t>满足工艺要求。</a:t>
            </a:r>
            <a:endParaRPr lang="zh-CN" alt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1560" y="1923066"/>
            <a:ext cx="8352928" cy="12926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两者</a:t>
            </a:r>
            <a:r>
              <a:rPr lang="zh-CN" altLang="en-US" dirty="0"/>
              <a:t>不能统一</a:t>
            </a:r>
            <a:r>
              <a:rPr lang="zh-CN" altLang="en-US" dirty="0" smtClean="0"/>
              <a:t>时，零件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功能尺寸</a:t>
            </a:r>
            <a:r>
              <a:rPr lang="zh-CN" altLang="en-US" dirty="0"/>
              <a:t>从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设计基准</a:t>
            </a:r>
            <a:r>
              <a:rPr lang="zh-CN" altLang="en-US" dirty="0"/>
              <a:t>开始</a:t>
            </a:r>
            <a:r>
              <a:rPr lang="zh-CN" altLang="en-US" dirty="0" smtClean="0"/>
              <a:t>标注，设计</a:t>
            </a:r>
            <a:r>
              <a:rPr lang="zh-CN" altLang="en-US" dirty="0"/>
              <a:t>基准为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主要基准</a:t>
            </a:r>
            <a:r>
              <a:rPr lang="zh-CN" altLang="en-US" dirty="0" smtClean="0"/>
              <a:t>；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不重要尺寸</a:t>
            </a:r>
            <a:r>
              <a:rPr lang="zh-CN" altLang="en-US" dirty="0"/>
              <a:t>从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工艺基准</a:t>
            </a:r>
            <a:r>
              <a:rPr lang="zh-CN" altLang="en-US" dirty="0"/>
              <a:t>开始</a:t>
            </a:r>
            <a:r>
              <a:rPr lang="zh-CN" altLang="en-US" dirty="0" smtClean="0"/>
              <a:t>标注，工艺</a:t>
            </a:r>
            <a:r>
              <a:rPr lang="zh-CN" altLang="en-US" dirty="0"/>
              <a:t>基准为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辅助基准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kern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8.3.2</a:t>
            </a:r>
            <a:r>
              <a:rPr lang="zh-CN" altLang="en-US" sz="3600" b="1" kern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基准的选择</a:t>
            </a:r>
            <a:endParaRPr lang="zh-CN" altLang="en-US" sz="3600" b="1" kern="0" dirty="0" smtClean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2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71600" y="3215728"/>
            <a:ext cx="7848872" cy="86177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dirty="0" smtClean="0"/>
              <a:t>每个</a:t>
            </a:r>
            <a:r>
              <a:rPr lang="zh-CN" altLang="en-US" dirty="0"/>
              <a:t>零件都有</a:t>
            </a:r>
            <a:r>
              <a:rPr lang="zh-CN" altLang="en-US" dirty="0" smtClean="0"/>
              <a:t>长、宽、高三</a:t>
            </a:r>
            <a:r>
              <a:rPr lang="zh-CN" altLang="en-US" dirty="0"/>
              <a:t>个方向的</a:t>
            </a:r>
            <a:r>
              <a:rPr lang="zh-CN" altLang="en-US" dirty="0" smtClean="0"/>
              <a:t>尺寸，也</a:t>
            </a:r>
            <a:r>
              <a:rPr lang="zh-CN" altLang="en-US" dirty="0"/>
              <a:t>都有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三个</a:t>
            </a:r>
            <a:r>
              <a:rPr lang="zh-CN" altLang="en-US" dirty="0"/>
              <a:t>方向的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主要尺寸基准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971600" y="4084538"/>
            <a:ext cx="7848872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dirty="0" smtClean="0"/>
              <a:t>辅助</a:t>
            </a:r>
            <a:r>
              <a:rPr lang="zh-CN" altLang="en-US" dirty="0"/>
              <a:t>基准可以</a:t>
            </a:r>
            <a:r>
              <a:rPr lang="zh-CN" altLang="en-US" dirty="0" smtClean="0"/>
              <a:t>没有，也</a:t>
            </a:r>
            <a:r>
              <a:rPr lang="zh-CN" altLang="en-US" dirty="0"/>
              <a:t>可以有多</a:t>
            </a:r>
            <a:r>
              <a:rPr lang="zh-CN" altLang="en-US" dirty="0" smtClean="0"/>
              <a:t>个；</a:t>
            </a:r>
            <a:endParaRPr lang="zh-CN" altLang="en-US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971600" y="4581128"/>
            <a:ext cx="7848872" cy="86177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dirty="0" smtClean="0"/>
              <a:t>主要</a:t>
            </a:r>
            <a:r>
              <a:rPr lang="zh-CN" altLang="en-US" dirty="0"/>
              <a:t>基准与辅助基准之间或两辅助基准之间都应有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尺寸联系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628174" y="5424092"/>
            <a:ext cx="8352928" cy="86177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常用</a:t>
            </a:r>
            <a:r>
              <a:rPr lang="zh-CN" altLang="en-US" dirty="0"/>
              <a:t>的尺寸基准有零件上的安装</a:t>
            </a:r>
            <a:r>
              <a:rPr lang="zh-CN" altLang="en-US" dirty="0" smtClean="0"/>
              <a:t>底面、装配定位面、重要端面、对称面、主要</a:t>
            </a:r>
            <a:r>
              <a:rPr lang="zh-CN" altLang="en-US" dirty="0"/>
              <a:t>孔的轴线</a:t>
            </a:r>
            <a:r>
              <a:rPr lang="zh-CN" altLang="en-US" dirty="0" smtClean="0"/>
              <a:t>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495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3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971550" y="258409"/>
            <a:ext cx="760412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ea typeface="楷体_GB2312" pitchFamily="49" charset="-122"/>
              </a:rPr>
              <a:t>例</a:t>
            </a:r>
            <a:r>
              <a:rPr lang="en-US" altLang="zh-CN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】 </a:t>
            </a:r>
            <a:r>
              <a:rPr lang="zh-CN" altLang="en-US" sz="2800" b="1" dirty="0">
                <a:ea typeface="楷体_GB2312" pitchFamily="49" charset="-122"/>
              </a:rPr>
              <a:t>选择</a:t>
            </a:r>
            <a:r>
              <a:rPr lang="zh-CN" altLang="en-US" sz="2800" b="1" dirty="0" smtClean="0">
                <a:ea typeface="楷体_GB2312" pitchFamily="49" charset="-122"/>
              </a:rPr>
              <a:t>图示轴承座的尺寸基准。</a:t>
            </a:r>
            <a:endParaRPr lang="zh-CN" altLang="en-US" sz="2800" b="1" dirty="0">
              <a:ea typeface="楷体_GB2312" pitchFamily="49" charset="-122"/>
            </a:endParaRPr>
          </a:p>
        </p:txBody>
      </p:sp>
      <p:pic>
        <p:nvPicPr>
          <p:cNvPr id="18" name="Picture 23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66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p:control spid="300042" name="ShockwaveFlash1" r:id="rId2" imgW="8459381" imgH="4979635"/>
    </p:controls>
    <p:extLst>
      <p:ext uri="{BB962C8B-B14F-4D97-AF65-F5344CB8AC3E}">
        <p14:creationId xmlns:p14="http://schemas.microsoft.com/office/powerpoint/2010/main" xmlns="" val="31290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971550" y="258409"/>
            <a:ext cx="760412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ea typeface="楷体_GB2312" pitchFamily="49" charset="-122"/>
              </a:rPr>
              <a:t>例</a:t>
            </a:r>
            <a:r>
              <a:rPr lang="en-US" altLang="zh-CN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】 </a:t>
            </a:r>
            <a:r>
              <a:rPr lang="zh-CN" altLang="en-US" sz="2800" b="1" dirty="0">
                <a:ea typeface="楷体_GB2312" pitchFamily="49" charset="-122"/>
              </a:rPr>
              <a:t>选择</a:t>
            </a:r>
            <a:r>
              <a:rPr lang="zh-CN" altLang="en-US" sz="2800" b="1" dirty="0" smtClean="0">
                <a:ea typeface="楷体_GB2312" pitchFamily="49" charset="-122"/>
              </a:rPr>
              <a:t>图示轴的尺寸基准。</a:t>
            </a:r>
            <a:endParaRPr lang="zh-CN" altLang="en-US" sz="2800" b="1" dirty="0">
              <a:ea typeface="楷体_GB2312" pitchFamily="49" charset="-122"/>
            </a:endParaRPr>
          </a:p>
        </p:txBody>
      </p:sp>
      <p:pic>
        <p:nvPicPr>
          <p:cNvPr id="18" name="Picture 23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66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33092" y="836712"/>
            <a:ext cx="768103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    轴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径向尺寸基准</a:t>
            </a:r>
            <a:r>
              <a:rPr lang="zh-CN" altLang="en-US" dirty="0"/>
              <a:t>是</a:t>
            </a:r>
            <a:r>
              <a:rPr lang="zh-CN" altLang="en-US" dirty="0" smtClean="0"/>
              <a:t>轴线，它</a:t>
            </a:r>
            <a:r>
              <a:rPr lang="zh-CN" altLang="en-US" dirty="0"/>
              <a:t>既是设计</a:t>
            </a:r>
            <a:r>
              <a:rPr lang="zh-CN" altLang="en-US" dirty="0" smtClean="0"/>
              <a:t>基准，又是</a:t>
            </a:r>
            <a:r>
              <a:rPr lang="zh-CN" altLang="en-US" dirty="0"/>
              <a:t>工艺</a:t>
            </a:r>
            <a:r>
              <a:rPr lang="zh-CN" altLang="en-US" dirty="0" smtClean="0"/>
              <a:t>基准。</a:t>
            </a:r>
            <a:endParaRPr lang="zh-CN" altLang="en-US" dirty="0"/>
          </a:p>
        </p:txBody>
      </p:sp>
    </p:spTree>
    <p:controls>
      <p:control spid="301067" name="ShockwaveFlash1" r:id="rId2" imgW="7992591" imgH="4621493"/>
    </p:controls>
    <p:extLst>
      <p:ext uri="{BB962C8B-B14F-4D97-AF65-F5344CB8AC3E}">
        <p14:creationId xmlns:p14="http://schemas.microsoft.com/office/powerpoint/2010/main" xmlns="" val="40037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合理标注尺寸应注意的问题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11560" y="1052736"/>
            <a:ext cx="8136904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主要</a:t>
            </a:r>
            <a:r>
              <a:rPr lang="zh-CN" altLang="en-US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尺寸要直接标注出来</a:t>
            </a:r>
            <a:r>
              <a:rPr lang="zh-CN" altLang="en-US" dirty="0">
                <a:solidFill>
                  <a:schemeClr val="accent2"/>
                </a:solidFill>
                <a:cs typeface="华文楷体" pitchFamily="2" charset="-122"/>
              </a:rPr>
              <a:t> 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33091" y="1483623"/>
            <a:ext cx="768103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    </a:t>
            </a:r>
            <a:r>
              <a:rPr lang="zh-CN" altLang="en-US" dirty="0" smtClean="0">
                <a:cs typeface="华文楷体" pitchFamily="2" charset="-122"/>
              </a:rPr>
              <a:t>指</a:t>
            </a:r>
            <a:r>
              <a:rPr lang="zh-CN" altLang="en-US" dirty="0">
                <a:cs typeface="华文楷体" pitchFamily="2" charset="-122"/>
              </a:rPr>
              <a:t>影响产品工作性能、精度的重要</a:t>
            </a:r>
            <a:r>
              <a:rPr lang="zh-CN" altLang="en-US" dirty="0" smtClean="0">
                <a:cs typeface="华文楷体" pitchFamily="2" charset="-122"/>
              </a:rPr>
              <a:t>尺寸，如</a:t>
            </a:r>
            <a:r>
              <a:rPr lang="zh-CN" altLang="en-US" dirty="0">
                <a:cs typeface="华文楷体" pitchFamily="2" charset="-122"/>
              </a:rPr>
              <a:t>零件间的配合尺寸、重要的安装定位尺寸等。 </a:t>
            </a:r>
            <a:endParaRPr lang="zh-CN" altLang="en-US" dirty="0"/>
          </a:p>
        </p:txBody>
      </p:sp>
    </p:spTree>
    <p:controls>
      <p:control spid="302089" name="ShockwaveFlash1" r:id="rId2" imgW="7559905" imgH="3919662"/>
    </p:controls>
    <p:extLst>
      <p:ext uri="{BB962C8B-B14F-4D97-AF65-F5344CB8AC3E}">
        <p14:creationId xmlns:p14="http://schemas.microsoft.com/office/powerpoint/2010/main" xmlns="" val="22956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14" grpId="0" autoUpdateAnimBg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550" y="188640"/>
            <a:ext cx="748823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8.3.3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合理标注尺寸应注意的问题</a:t>
            </a:r>
          </a:p>
        </p:txBody>
      </p:sp>
      <p:pic>
        <p:nvPicPr>
          <p:cNvPr id="3174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71993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55576" y="1052736"/>
            <a:ext cx="8136904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符合</a:t>
            </a:r>
            <a:r>
              <a:rPr lang="zh-CN" altLang="en-US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华文楷体" pitchFamily="2" charset="-122"/>
              </a:rPr>
              <a:t>加工顺序和便于测量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71599" y="1519982"/>
            <a:ext cx="76810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    </a:t>
            </a:r>
            <a:r>
              <a:rPr lang="zh-CN" altLang="en-US" dirty="0" smtClean="0">
                <a:cs typeface="华文楷体" pitchFamily="2" charset="-122"/>
              </a:rPr>
              <a:t>标注</a:t>
            </a:r>
            <a:r>
              <a:rPr lang="zh-CN" altLang="en-US" dirty="0">
                <a:cs typeface="华文楷体" pitchFamily="2" charset="-122"/>
              </a:rPr>
              <a:t>的尺寸便于测量、</a:t>
            </a:r>
            <a:r>
              <a:rPr lang="zh-CN" altLang="en-US" dirty="0" smtClean="0">
                <a:cs typeface="华文楷体" pitchFamily="2" charset="-122"/>
              </a:rPr>
              <a:t>检验</a:t>
            </a:r>
            <a:r>
              <a:rPr lang="zh-CN" altLang="en-US" dirty="0">
                <a:cs typeface="华文楷体" pitchFamily="2" charset="-122"/>
              </a:rPr>
              <a:t>。</a:t>
            </a:r>
            <a:r>
              <a:rPr lang="zh-CN" altLang="en-US" dirty="0" smtClean="0">
                <a:cs typeface="华文楷体" pitchFamily="2" charset="-122"/>
              </a:rPr>
              <a:t> </a:t>
            </a:r>
            <a:endParaRPr lang="zh-CN" altLang="en-US" dirty="0"/>
          </a:p>
        </p:txBody>
      </p:sp>
      <p:sp>
        <p:nvSpPr>
          <p:cNvPr id="277" name="Rectangle 33"/>
          <p:cNvSpPr>
            <a:spLocks noChangeArrowheads="1"/>
          </p:cNvSpPr>
          <p:nvPr/>
        </p:nvSpPr>
        <p:spPr bwMode="auto">
          <a:xfrm flipV="1">
            <a:off x="899740" y="2133054"/>
            <a:ext cx="7632700" cy="40322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78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078" y="2201316"/>
            <a:ext cx="16573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9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309" y="2201316"/>
            <a:ext cx="165735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40" y="3472904"/>
            <a:ext cx="1728788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" name="Picture 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71" y="3615779"/>
            <a:ext cx="18002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2" name="Picture 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078" y="4831804"/>
            <a:ext cx="1728787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3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71" y="5084216"/>
            <a:ext cx="17272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2" name="Group 50"/>
          <p:cNvGrpSpPr>
            <a:grpSpLocks/>
          </p:cNvGrpSpPr>
          <p:nvPr/>
        </p:nvGrpSpPr>
        <p:grpSpPr bwMode="auto">
          <a:xfrm>
            <a:off x="3924796" y="2420391"/>
            <a:ext cx="938213" cy="863600"/>
            <a:chOff x="884" y="2795"/>
            <a:chExt cx="817" cy="907"/>
          </a:xfrm>
        </p:grpSpPr>
        <p:sp>
          <p:nvSpPr>
            <p:cNvPr id="293" name="Line 51"/>
            <p:cNvSpPr>
              <a:spLocks noChangeShapeType="1"/>
            </p:cNvSpPr>
            <p:nvPr/>
          </p:nvSpPr>
          <p:spPr bwMode="auto">
            <a:xfrm>
              <a:off x="884" y="3339"/>
              <a:ext cx="318" cy="363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Line 52"/>
            <p:cNvSpPr>
              <a:spLocks noChangeShapeType="1"/>
            </p:cNvSpPr>
            <p:nvPr/>
          </p:nvSpPr>
          <p:spPr bwMode="auto">
            <a:xfrm flipV="1">
              <a:off x="1202" y="2795"/>
              <a:ext cx="499" cy="907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5" name="Group 53"/>
          <p:cNvGrpSpPr>
            <a:grpSpLocks/>
          </p:cNvGrpSpPr>
          <p:nvPr/>
        </p:nvGrpSpPr>
        <p:grpSpPr bwMode="auto">
          <a:xfrm>
            <a:off x="1476003" y="2420391"/>
            <a:ext cx="719137" cy="792163"/>
            <a:chOff x="1066" y="1752"/>
            <a:chExt cx="635" cy="907"/>
          </a:xfrm>
        </p:grpSpPr>
        <p:sp>
          <p:nvSpPr>
            <p:cNvPr id="296" name="Line 54"/>
            <p:cNvSpPr>
              <a:spLocks noChangeShapeType="1"/>
            </p:cNvSpPr>
            <p:nvPr/>
          </p:nvSpPr>
          <p:spPr bwMode="auto">
            <a:xfrm>
              <a:off x="1066" y="1752"/>
              <a:ext cx="635" cy="862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Line 55"/>
            <p:cNvSpPr>
              <a:spLocks noChangeShapeType="1"/>
            </p:cNvSpPr>
            <p:nvPr/>
          </p:nvSpPr>
          <p:spPr bwMode="auto">
            <a:xfrm flipV="1">
              <a:off x="1066" y="1752"/>
              <a:ext cx="589" cy="907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8" name="Group 56"/>
          <p:cNvGrpSpPr>
            <a:grpSpLocks/>
          </p:cNvGrpSpPr>
          <p:nvPr/>
        </p:nvGrpSpPr>
        <p:grpSpPr bwMode="auto">
          <a:xfrm>
            <a:off x="3924796" y="3861841"/>
            <a:ext cx="938213" cy="863600"/>
            <a:chOff x="884" y="2795"/>
            <a:chExt cx="817" cy="907"/>
          </a:xfrm>
        </p:grpSpPr>
        <p:sp>
          <p:nvSpPr>
            <p:cNvPr id="299" name="Line 57"/>
            <p:cNvSpPr>
              <a:spLocks noChangeShapeType="1"/>
            </p:cNvSpPr>
            <p:nvPr/>
          </p:nvSpPr>
          <p:spPr bwMode="auto">
            <a:xfrm>
              <a:off x="884" y="3339"/>
              <a:ext cx="318" cy="363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" name="Line 58"/>
            <p:cNvSpPr>
              <a:spLocks noChangeShapeType="1"/>
            </p:cNvSpPr>
            <p:nvPr/>
          </p:nvSpPr>
          <p:spPr bwMode="auto">
            <a:xfrm flipV="1">
              <a:off x="1202" y="2795"/>
              <a:ext cx="499" cy="907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1" name="Group 59"/>
          <p:cNvGrpSpPr>
            <a:grpSpLocks/>
          </p:cNvGrpSpPr>
          <p:nvPr/>
        </p:nvGrpSpPr>
        <p:grpSpPr bwMode="auto">
          <a:xfrm>
            <a:off x="1476003" y="3861841"/>
            <a:ext cx="719137" cy="792163"/>
            <a:chOff x="1066" y="1752"/>
            <a:chExt cx="635" cy="907"/>
          </a:xfrm>
        </p:grpSpPr>
        <p:sp>
          <p:nvSpPr>
            <p:cNvPr id="302" name="Line 60"/>
            <p:cNvSpPr>
              <a:spLocks noChangeShapeType="1"/>
            </p:cNvSpPr>
            <p:nvPr/>
          </p:nvSpPr>
          <p:spPr bwMode="auto">
            <a:xfrm>
              <a:off x="1066" y="1752"/>
              <a:ext cx="635" cy="862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3" name="Line 61"/>
            <p:cNvSpPr>
              <a:spLocks noChangeShapeType="1"/>
            </p:cNvSpPr>
            <p:nvPr/>
          </p:nvSpPr>
          <p:spPr bwMode="auto">
            <a:xfrm flipV="1">
              <a:off x="1066" y="1752"/>
              <a:ext cx="589" cy="907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4" name="Group 62"/>
          <p:cNvGrpSpPr>
            <a:grpSpLocks/>
          </p:cNvGrpSpPr>
          <p:nvPr/>
        </p:nvGrpSpPr>
        <p:grpSpPr bwMode="auto">
          <a:xfrm>
            <a:off x="3924796" y="5157241"/>
            <a:ext cx="938213" cy="863600"/>
            <a:chOff x="884" y="2795"/>
            <a:chExt cx="817" cy="907"/>
          </a:xfrm>
        </p:grpSpPr>
        <p:sp>
          <p:nvSpPr>
            <p:cNvPr id="305" name="Line 63"/>
            <p:cNvSpPr>
              <a:spLocks noChangeShapeType="1"/>
            </p:cNvSpPr>
            <p:nvPr/>
          </p:nvSpPr>
          <p:spPr bwMode="auto">
            <a:xfrm>
              <a:off x="884" y="3339"/>
              <a:ext cx="318" cy="363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6" name="Line 64"/>
            <p:cNvSpPr>
              <a:spLocks noChangeShapeType="1"/>
            </p:cNvSpPr>
            <p:nvPr/>
          </p:nvSpPr>
          <p:spPr bwMode="auto">
            <a:xfrm flipV="1">
              <a:off x="1202" y="2795"/>
              <a:ext cx="499" cy="907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" name="Group 65"/>
          <p:cNvGrpSpPr>
            <a:grpSpLocks/>
          </p:cNvGrpSpPr>
          <p:nvPr/>
        </p:nvGrpSpPr>
        <p:grpSpPr bwMode="auto">
          <a:xfrm>
            <a:off x="1476003" y="5157241"/>
            <a:ext cx="719137" cy="792163"/>
            <a:chOff x="1066" y="1752"/>
            <a:chExt cx="635" cy="907"/>
          </a:xfrm>
        </p:grpSpPr>
        <p:sp>
          <p:nvSpPr>
            <p:cNvPr id="308" name="Line 66"/>
            <p:cNvSpPr>
              <a:spLocks noChangeShapeType="1"/>
            </p:cNvSpPr>
            <p:nvPr/>
          </p:nvSpPr>
          <p:spPr bwMode="auto">
            <a:xfrm>
              <a:off x="1066" y="1752"/>
              <a:ext cx="635" cy="862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Line 67"/>
            <p:cNvSpPr>
              <a:spLocks noChangeShapeType="1"/>
            </p:cNvSpPr>
            <p:nvPr/>
          </p:nvSpPr>
          <p:spPr bwMode="auto">
            <a:xfrm flipV="1">
              <a:off x="1066" y="1752"/>
              <a:ext cx="589" cy="907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626" y="2216811"/>
            <a:ext cx="2090365" cy="191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433" y="4164920"/>
            <a:ext cx="1993967" cy="192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9" name="Group 47"/>
          <p:cNvGrpSpPr>
            <a:grpSpLocks/>
          </p:cNvGrpSpPr>
          <p:nvPr/>
        </p:nvGrpSpPr>
        <p:grpSpPr bwMode="auto">
          <a:xfrm>
            <a:off x="6660778" y="2420391"/>
            <a:ext cx="1008062" cy="1439863"/>
            <a:chOff x="1066" y="1752"/>
            <a:chExt cx="635" cy="907"/>
          </a:xfrm>
        </p:grpSpPr>
        <p:sp>
          <p:nvSpPr>
            <p:cNvPr id="290" name="Line 48"/>
            <p:cNvSpPr>
              <a:spLocks noChangeShapeType="1"/>
            </p:cNvSpPr>
            <p:nvPr/>
          </p:nvSpPr>
          <p:spPr bwMode="auto">
            <a:xfrm>
              <a:off x="1066" y="1752"/>
              <a:ext cx="635" cy="862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" name="Line 49"/>
            <p:cNvSpPr>
              <a:spLocks noChangeShapeType="1"/>
            </p:cNvSpPr>
            <p:nvPr/>
          </p:nvSpPr>
          <p:spPr bwMode="auto">
            <a:xfrm flipV="1">
              <a:off x="1066" y="1752"/>
              <a:ext cx="589" cy="907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" name="Group 44"/>
          <p:cNvGrpSpPr>
            <a:grpSpLocks/>
          </p:cNvGrpSpPr>
          <p:nvPr/>
        </p:nvGrpSpPr>
        <p:grpSpPr bwMode="auto">
          <a:xfrm>
            <a:off x="6587753" y="4436516"/>
            <a:ext cx="1296987" cy="1439863"/>
            <a:chOff x="884" y="2795"/>
            <a:chExt cx="817" cy="907"/>
          </a:xfrm>
        </p:grpSpPr>
        <p:sp>
          <p:nvSpPr>
            <p:cNvPr id="287" name="Line 45"/>
            <p:cNvSpPr>
              <a:spLocks noChangeShapeType="1"/>
            </p:cNvSpPr>
            <p:nvPr/>
          </p:nvSpPr>
          <p:spPr bwMode="auto">
            <a:xfrm>
              <a:off x="884" y="3339"/>
              <a:ext cx="318" cy="363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" name="Line 46"/>
            <p:cNvSpPr>
              <a:spLocks noChangeShapeType="1"/>
            </p:cNvSpPr>
            <p:nvPr/>
          </p:nvSpPr>
          <p:spPr bwMode="auto">
            <a:xfrm flipV="1">
              <a:off x="1202" y="2795"/>
              <a:ext cx="499" cy="907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04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/>
      <p:bldP spid="27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18311</TotalTime>
  <Words>934</Words>
  <Application>Microsoft Office PowerPoint</Application>
  <PresentationFormat>全屏显示(4:3)</PresentationFormat>
  <Paragraphs>77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888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lenovo</cp:lastModifiedBy>
  <cp:revision>801</cp:revision>
  <dcterms:created xsi:type="dcterms:W3CDTF">2003-08-24T06:37:01Z</dcterms:created>
  <dcterms:modified xsi:type="dcterms:W3CDTF">2017-04-16T08:51:16Z</dcterms:modified>
</cp:coreProperties>
</file>