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616" r:id="rId3"/>
    <p:sldId id="1453" r:id="rId4"/>
    <p:sldId id="1452" r:id="rId5"/>
    <p:sldId id="1455" r:id="rId6"/>
    <p:sldId id="1451" r:id="rId7"/>
    <p:sldId id="268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3300"/>
    <a:srgbClr val="FF9999"/>
    <a:srgbClr val="00CCFF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24" autoAdjust="0"/>
  </p:normalViewPr>
  <p:slideViewPr>
    <p:cSldViewPr>
      <p:cViewPr varScale="1">
        <p:scale>
          <a:sx n="83" d="100"/>
          <a:sy n="83" d="100"/>
        </p:scale>
        <p:origin x="-1416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fld id="{5E73AA33-A188-4326-AA18-4E3DA258EE73}" type="datetimeFigureOut">
              <a:rPr lang="zh-CN" altLang="en-US"/>
              <a:pPr>
                <a:defRPr/>
              </a:pPr>
              <a:t>2017/5/8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fld id="{62B2CDBC-60C4-4870-AE2A-5D1BD09A027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8101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30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730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fld id="{5EB26995-EE0D-4C73-B764-7B49A5314D72}" type="slidenum">
              <a:rPr lang="zh-CN" altLang="en-US" sz="1200" smtClean="0"/>
              <a:pPr eaLnBrk="1" hangingPunct="1"/>
              <a:t>1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uchio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2339975"/>
            <a:ext cx="32766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26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1600200" y="4038600"/>
            <a:ext cx="2362200" cy="1905000"/>
            <a:chOff x="960" y="2640"/>
            <a:chExt cx="1488" cy="1200"/>
          </a:xfrm>
        </p:grpSpPr>
        <p:sp>
          <p:nvSpPr>
            <p:cNvPr id="5" name="Oval 10"/>
            <p:cNvSpPr>
              <a:spLocks noChangeArrowheads="1"/>
            </p:cNvSpPr>
            <p:nvPr/>
          </p:nvSpPr>
          <p:spPr bwMode="auto">
            <a:xfrm>
              <a:off x="1344" y="2976"/>
              <a:ext cx="672" cy="672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/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1728" y="3360"/>
              <a:ext cx="720" cy="480"/>
            </a:xfrm>
            <a:prstGeom prst="rect">
              <a:avLst/>
            </a:prstGeom>
            <a:solidFill>
              <a:srgbClr val="FF99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/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7" name="AutoShape 12"/>
            <p:cNvSpPr>
              <a:spLocks noChangeArrowheads="1"/>
            </p:cNvSpPr>
            <p:nvPr/>
          </p:nvSpPr>
          <p:spPr bwMode="auto">
            <a:xfrm>
              <a:off x="960" y="2640"/>
              <a:ext cx="720" cy="672"/>
            </a:xfrm>
            <a:prstGeom prst="triangle">
              <a:avLst>
                <a:gd name="adj" fmla="val 50000"/>
              </a:avLst>
            </a:prstGeom>
            <a:solidFill>
              <a:srgbClr val="FFFF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/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8" name="WordArt 17"/>
          <p:cNvSpPr>
            <a:spLocks noChangeArrowheads="1" noChangeShapeType="1" noTextEdit="1"/>
          </p:cNvSpPr>
          <p:nvPr userDrawn="1"/>
        </p:nvSpPr>
        <p:spPr bwMode="auto">
          <a:xfrm>
            <a:off x="4283075" y="5176192"/>
            <a:ext cx="3325813" cy="62907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28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机械设计制造及其</a:t>
            </a:r>
            <a:r>
              <a:rPr lang="zh-CN" altLang="en-US" sz="2800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自动化</a:t>
            </a:r>
            <a:endParaRPr lang="zh-CN" altLang="en-US" sz="2800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华文行楷"/>
              <a:ea typeface="华文行楷"/>
            </a:endParaRPr>
          </a:p>
        </p:txBody>
      </p:sp>
      <p:sp>
        <p:nvSpPr>
          <p:cNvPr id="9" name="WordArt 18"/>
          <p:cNvSpPr>
            <a:spLocks noChangeArrowheads="1" noChangeShapeType="1" noTextEdit="1"/>
          </p:cNvSpPr>
          <p:nvPr userDrawn="1"/>
        </p:nvSpPr>
        <p:spPr bwMode="auto">
          <a:xfrm>
            <a:off x="7783513" y="5292725"/>
            <a:ext cx="771525" cy="4095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28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专业</a:t>
            </a:r>
          </a:p>
        </p:txBody>
      </p:sp>
    </p:spTree>
    <p:extLst>
      <p:ext uri="{BB962C8B-B14F-4D97-AF65-F5344CB8AC3E}">
        <p14:creationId xmlns:p14="http://schemas.microsoft.com/office/powerpoint/2010/main" val="350946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 descr="下一页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400800"/>
            <a:ext cx="8382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2" descr="目录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400800"/>
            <a:ext cx="83820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3" descr="上一页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400800"/>
            <a:ext cx="8382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186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 userDrawn="1"/>
        </p:nvSpPr>
        <p:spPr bwMode="auto">
          <a:xfrm>
            <a:off x="1403350" y="549275"/>
            <a:ext cx="6858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sz="5400">
                <a:solidFill>
                  <a:srgbClr val="0000FF"/>
                </a:solidFill>
                <a:latin typeface="隶书" pitchFamily="49" charset="-122"/>
                <a:ea typeface="隶书" pitchFamily="49" charset="-122"/>
              </a:rPr>
              <a:t>本  章  结  束</a:t>
            </a:r>
          </a:p>
        </p:txBody>
      </p:sp>
      <p:pic>
        <p:nvPicPr>
          <p:cNvPr id="3" name="Picture 4" descr="26"/>
          <p:cNvPicPr>
            <a:picLocks noChangeAspect="1" noChangeArrowheads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tuchiok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2286000"/>
            <a:ext cx="35814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275263"/>
            <a:ext cx="4176712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WordArt 7"/>
          <p:cNvSpPr>
            <a:spLocks noChangeArrowheads="1" noChangeShapeType="1" noTextEdit="1"/>
          </p:cNvSpPr>
          <p:nvPr userDrawn="1"/>
        </p:nvSpPr>
        <p:spPr bwMode="auto">
          <a:xfrm>
            <a:off x="5853113" y="5516563"/>
            <a:ext cx="2376487" cy="265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zh-CN" altLang="en-US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2700000" scaled="1"/>
                </a:gradFill>
                <a:latin typeface="宋体"/>
                <a:ea typeface="宋体"/>
              </a:rPr>
              <a:t>机电工程学院</a:t>
            </a:r>
          </a:p>
        </p:txBody>
      </p:sp>
    </p:spTree>
    <p:extLst>
      <p:ext uri="{BB962C8B-B14F-4D97-AF65-F5344CB8AC3E}">
        <p14:creationId xmlns:p14="http://schemas.microsoft.com/office/powerpoint/2010/main" val="3245492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8650288" y="6234113"/>
            <a:ext cx="623887" cy="327025"/>
          </a:xfrm>
          <a:prstGeom prst="rect">
            <a:avLst/>
          </a:prstGeom>
        </p:spPr>
        <p:txBody>
          <a:bodyPr/>
          <a:lstStyle>
            <a:lvl1pPr algn="ctr">
              <a:defRPr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fld id="{F12FAA69-4403-4906-B0E6-6B0112D13BF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3686461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algn="ctr">
              <a:defRPr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>
              <a:defRPr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50288" y="6234113"/>
            <a:ext cx="623887" cy="327025"/>
          </a:xfrm>
          <a:prstGeom prst="rect">
            <a:avLst/>
          </a:prstGeom>
        </p:spPr>
        <p:txBody>
          <a:bodyPr/>
          <a:lstStyle>
            <a:lvl1pPr algn="ctr">
              <a:defRPr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fld id="{10A41D6F-436B-4F66-8946-536428E915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062886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660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99"/>
            </a:gs>
            <a:gs pos="100000">
              <a:srgbClr val="00CCF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0"/>
          <p:cNvSpPr txBox="1">
            <a:spLocks noChangeArrowheads="1"/>
          </p:cNvSpPr>
          <p:nvPr userDrawn="1"/>
        </p:nvSpPr>
        <p:spPr bwMode="auto">
          <a:xfrm>
            <a:off x="0" y="0"/>
            <a:ext cx="55399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800" b="1" dirty="0" smtClean="0">
                <a:ea typeface="华文新魏" pitchFamily="2" charset="-122"/>
                <a:cs typeface="+mn-cs"/>
              </a:rPr>
              <a:t> 　机械制图</a:t>
            </a:r>
            <a:r>
              <a:rPr lang="zh-CN" altLang="en-US" dirty="0" smtClean="0">
                <a:ea typeface="宋体" charset="-122"/>
                <a:cs typeface="+mn-cs"/>
              </a:rPr>
              <a:t>  　    </a:t>
            </a:r>
            <a:r>
              <a:rPr lang="zh-CN" altLang="en-US" sz="1800" dirty="0" smtClean="0">
                <a:latin typeface="仿宋_GB2312" pitchFamily="49" charset="-122"/>
                <a:ea typeface="仿宋_GB2312" pitchFamily="49" charset="-122"/>
                <a:cs typeface="+mn-cs"/>
              </a:rPr>
              <a:t>第</a:t>
            </a:r>
            <a:r>
              <a:rPr lang="en-US" altLang="zh-CN" sz="1800" dirty="0" smtClean="0">
                <a:latin typeface="仿宋_GB2312" pitchFamily="49" charset="-122"/>
                <a:ea typeface="仿宋_GB2312" pitchFamily="49" charset="-122"/>
                <a:cs typeface="+mn-cs"/>
              </a:rPr>
              <a:t>9</a:t>
            </a:r>
            <a:r>
              <a:rPr lang="zh-CN" altLang="en-US" sz="1800" dirty="0" smtClean="0">
                <a:latin typeface="仿宋_GB2312" pitchFamily="49" charset="-122"/>
                <a:ea typeface="仿宋_GB2312" pitchFamily="49" charset="-122"/>
                <a:cs typeface="+mn-cs"/>
              </a:rPr>
              <a:t>章　  装配图</a:t>
            </a:r>
            <a:r>
              <a:rPr lang="zh-CN" altLang="en-US" dirty="0" smtClean="0">
                <a:ea typeface="宋体" charset="-122"/>
                <a:cs typeface="+mn-cs"/>
              </a:rPr>
              <a:t>           </a:t>
            </a:r>
            <a:r>
              <a:rPr lang="zh-CN" altLang="en-US" sz="1800" dirty="0" smtClean="0">
                <a:latin typeface="华文新魏" pitchFamily="2" charset="-122"/>
                <a:ea typeface="华文新魏" pitchFamily="2" charset="-122"/>
                <a:cs typeface="+mn-cs"/>
              </a:rPr>
              <a:t>佛山科学技术学院</a:t>
            </a:r>
            <a:r>
              <a:rPr lang="zh-CN" altLang="en-US" sz="1200" dirty="0" smtClean="0">
                <a:latin typeface="宋体" charset="-122"/>
                <a:ea typeface="宋体" charset="-122"/>
                <a:cs typeface="+mn-cs"/>
              </a:rPr>
              <a:t> </a:t>
            </a:r>
          </a:p>
        </p:txBody>
      </p:sp>
      <p:sp>
        <p:nvSpPr>
          <p:cNvPr id="18435" name="Rectangle 21"/>
          <p:cNvSpPr>
            <a:spLocks noChangeArrowheads="1"/>
          </p:cNvSpPr>
          <p:nvPr userDrawn="1"/>
        </p:nvSpPr>
        <p:spPr bwMode="auto">
          <a:xfrm>
            <a:off x="-8313" y="-8313"/>
            <a:ext cx="457201" cy="6872288"/>
          </a:xfrm>
          <a:prstGeom prst="rect">
            <a:avLst/>
          </a:prstGeom>
          <a:solidFill>
            <a:srgbClr val="00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8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png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0"/>
          <p:cNvSpPr txBox="1">
            <a:spLocks noChangeArrowheads="1"/>
          </p:cNvSpPr>
          <p:nvPr/>
        </p:nvSpPr>
        <p:spPr bwMode="auto">
          <a:xfrm>
            <a:off x="3717925" y="630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endParaRPr lang="zh-CN" altLang="zh-CN">
              <a:ea typeface="宋体" pitchFamily="2" charset="-122"/>
            </a:endParaRPr>
          </a:p>
        </p:txBody>
      </p:sp>
      <p:sp>
        <p:nvSpPr>
          <p:cNvPr id="24579" name="Text Box 52"/>
          <p:cNvSpPr txBox="1">
            <a:spLocks noChangeArrowheads="1"/>
          </p:cNvSpPr>
          <p:nvPr/>
        </p:nvSpPr>
        <p:spPr bwMode="auto">
          <a:xfrm>
            <a:off x="3717925" y="630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algn="ctr" eaLnBrk="1" hangingPunct="1"/>
            <a:endParaRPr lang="zh-CN" altLang="zh-CN">
              <a:ea typeface="宋体" pitchFamily="2" charset="-122"/>
            </a:endParaRPr>
          </a:p>
        </p:txBody>
      </p:sp>
      <p:sp>
        <p:nvSpPr>
          <p:cNvPr id="5" name="WordArt 53"/>
          <p:cNvSpPr>
            <a:spLocks noChangeArrowheads="1" noChangeShapeType="1" noTextEdit="1"/>
          </p:cNvSpPr>
          <p:nvPr/>
        </p:nvSpPr>
        <p:spPr bwMode="auto">
          <a:xfrm>
            <a:off x="1043608" y="698500"/>
            <a:ext cx="2016224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>
              <a:defRPr/>
            </a:pPr>
            <a:r>
              <a:rPr lang="zh-CN" altLang="en-US" sz="44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  <a:cs typeface="+mn-cs"/>
              </a:rPr>
              <a:t>第</a:t>
            </a:r>
            <a:r>
              <a:rPr lang="en-US" altLang="zh-CN" sz="44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  <a:cs typeface="+mn-cs"/>
              </a:rPr>
              <a:t>9</a:t>
            </a:r>
            <a:r>
              <a:rPr lang="zh-CN" altLang="en-US" sz="44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  <a:cs typeface="+mn-cs"/>
              </a:rPr>
              <a:t>章</a:t>
            </a:r>
            <a:endParaRPr lang="zh-CN" altLang="en-US" sz="44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CBCBCB"/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rgbClr val="FFFFFF"/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1"/>
              </a:gradFill>
              <a:latin typeface="隶书"/>
              <a:ea typeface="隶书"/>
              <a:cs typeface="+mn-cs"/>
            </a:endParaRPr>
          </a:p>
        </p:txBody>
      </p:sp>
      <p:sp>
        <p:nvSpPr>
          <p:cNvPr id="24581" name="WordArt 54" descr="白色大理石"/>
          <p:cNvSpPr>
            <a:spLocks noChangeArrowheads="1" noChangeShapeType="1" noTextEdit="1"/>
          </p:cNvSpPr>
          <p:nvPr/>
        </p:nvSpPr>
        <p:spPr bwMode="auto">
          <a:xfrm>
            <a:off x="3635375" y="668338"/>
            <a:ext cx="4321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zh-CN" altLang="en-US" sz="4800" kern="10" dirty="0" smtClean="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隶书"/>
                <a:ea typeface="隶书"/>
              </a:rPr>
              <a:t>装配图</a:t>
            </a:r>
            <a:endParaRPr lang="zh-CN" altLang="en-US" sz="4800" kern="10" dirty="0">
              <a:ln w="9525"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latin typeface="隶书"/>
              <a:ea typeface="隶书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2" name="文本占位符 1"/>
          <p:cNvSpPr txBox="1">
            <a:spLocks/>
          </p:cNvSpPr>
          <p:nvPr/>
        </p:nvSpPr>
        <p:spPr bwMode="auto">
          <a:xfrm>
            <a:off x="1016000" y="188640"/>
            <a:ext cx="74882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9.1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装配图的作用和内容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26627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0009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文本占位符 1"/>
          <p:cNvSpPr txBox="1">
            <a:spLocks/>
          </p:cNvSpPr>
          <p:nvPr/>
        </p:nvSpPr>
        <p:spPr bwMode="auto">
          <a:xfrm>
            <a:off x="755576" y="1124744"/>
            <a:ext cx="748823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zh-CN" sz="32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9.1.1</a:t>
            </a:r>
            <a:r>
              <a:rPr lang="zh-CN" altLang="en-US" sz="32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2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装配图的作用</a:t>
            </a:r>
            <a:endParaRPr lang="zh-CN" altLang="en-US" sz="32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41" name="Text Box 21"/>
          <p:cNvSpPr txBox="1">
            <a:spLocks noChangeArrowheads="1"/>
          </p:cNvSpPr>
          <p:nvPr/>
        </p:nvSpPr>
        <p:spPr bwMode="auto">
          <a:xfrm>
            <a:off x="1240930" y="1772816"/>
            <a:ext cx="700288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25000"/>
              </a:lnSpc>
              <a:defRPr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defRPr>
            </a:lvl1pPr>
          </a:lstStyle>
          <a:p>
            <a:r>
              <a:rPr lang="zh-CN" altLang="en-US" dirty="0" smtClean="0">
                <a:solidFill>
                  <a:schemeClr val="tx1"/>
                </a:solidFill>
              </a:rPr>
              <a:t>    用来表达</a:t>
            </a:r>
            <a:r>
              <a:rPr lang="zh-CN" altLang="en-US" dirty="0">
                <a:solidFill>
                  <a:schemeClr val="tx1"/>
                </a:solidFill>
              </a:rPr>
              <a:t>机器或部件</a:t>
            </a:r>
            <a:r>
              <a:rPr lang="zh-CN" altLang="en-US" dirty="0" smtClean="0">
                <a:solidFill>
                  <a:schemeClr val="tx1"/>
                </a:solidFill>
              </a:rPr>
              <a:t>的技术图样，称为</a:t>
            </a:r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装配图</a:t>
            </a:r>
            <a:r>
              <a:rPr lang="zh-CN" altLang="en-US" dirty="0" smtClean="0">
                <a:solidFill>
                  <a:schemeClr val="tx1"/>
                </a:solidFill>
              </a:rPr>
              <a:t>。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4" name="Text Box 22"/>
          <p:cNvSpPr txBox="1">
            <a:spLocks noChangeArrowheads="1"/>
          </p:cNvSpPr>
          <p:nvPr/>
        </p:nvSpPr>
        <p:spPr bwMode="auto">
          <a:xfrm>
            <a:off x="1214711" y="2924944"/>
            <a:ext cx="7029103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25000"/>
              </a:lnSpc>
              <a:defRPr sz="2800" b="1">
                <a:latin typeface="楷体" panose="02010609060101010101" pitchFamily="49" charset="-122"/>
                <a:ea typeface="楷体" panose="02010609060101010101" pitchFamily="49" charset="-122"/>
                <a:cs typeface="+mn-cs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dirty="0"/>
              <a:t>　　机器或部件</a:t>
            </a:r>
            <a:r>
              <a:rPr lang="zh-CN" altLang="en-US" dirty="0" smtClean="0"/>
              <a:t>在</a:t>
            </a:r>
            <a:r>
              <a:rPr lang="zh-CN" altLang="en-US" dirty="0"/>
              <a:t>进行装配、调整、检验和维修时都需要</a:t>
            </a:r>
            <a:r>
              <a:rPr lang="zh-CN" altLang="en-US" dirty="0">
                <a:solidFill>
                  <a:schemeClr val="accent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装配图</a:t>
            </a:r>
            <a:r>
              <a:rPr lang="zh-CN" altLang="en-US" dirty="0"/>
              <a:t>。</a:t>
            </a:r>
          </a:p>
        </p:txBody>
      </p:sp>
      <p:sp>
        <p:nvSpPr>
          <p:cNvPr id="75" name="Text Box 23"/>
          <p:cNvSpPr txBox="1">
            <a:spLocks noChangeArrowheads="1"/>
          </p:cNvSpPr>
          <p:nvPr/>
        </p:nvSpPr>
        <p:spPr bwMode="auto">
          <a:xfrm>
            <a:off x="1244145" y="4509120"/>
            <a:ext cx="7216287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25000"/>
              </a:lnSpc>
              <a:defRPr sz="2800" b="1">
                <a:latin typeface="楷体" panose="02010609060101010101" pitchFamily="49" charset="-122"/>
                <a:ea typeface="楷体" panose="02010609060101010101" pitchFamily="49" charset="-122"/>
                <a:cs typeface="+mn-cs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dirty="0"/>
              <a:t>　　设计新产品、改进原产品时都必须先绘制装配图，再根据装配图画出全部零件图。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2" grpId="1"/>
      <p:bldP spid="40" grpId="0"/>
      <p:bldP spid="41" grpId="0" build="p" autoUpdateAnimBg="0"/>
      <p:bldP spid="74" grpId="0" build="p" autoUpdateAnimBg="0"/>
      <p:bldP spid="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2" name="文本占位符 1"/>
          <p:cNvSpPr txBox="1">
            <a:spLocks/>
          </p:cNvSpPr>
          <p:nvPr/>
        </p:nvSpPr>
        <p:spPr bwMode="auto">
          <a:xfrm>
            <a:off x="1016000" y="188640"/>
            <a:ext cx="74882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9.1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装配图的作用和内容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26627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0009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文本占位符 1"/>
          <p:cNvSpPr txBox="1">
            <a:spLocks/>
          </p:cNvSpPr>
          <p:nvPr/>
        </p:nvSpPr>
        <p:spPr bwMode="auto">
          <a:xfrm>
            <a:off x="755576" y="1124744"/>
            <a:ext cx="748823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zh-CN" sz="32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9.1.1</a:t>
            </a:r>
            <a:r>
              <a:rPr lang="zh-CN" altLang="en-US" sz="32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2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装配图的作用</a:t>
            </a:r>
            <a:endParaRPr lang="zh-CN" altLang="en-US" sz="32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64" name="AutoShape 71"/>
          <p:cNvSpPr>
            <a:spLocks noChangeArrowheads="1"/>
          </p:cNvSpPr>
          <p:nvPr/>
        </p:nvSpPr>
        <p:spPr bwMode="auto">
          <a:xfrm>
            <a:off x="873596" y="2822848"/>
            <a:ext cx="1828800" cy="685800"/>
          </a:xfrm>
          <a:prstGeom prst="flowChartAlternateProcess">
            <a:avLst/>
          </a:prstGeom>
          <a:gradFill rotWithShape="0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楷体_GB2312" pitchFamily="49" charset="-122"/>
              </a:rPr>
              <a:t>装配图</a:t>
            </a:r>
          </a:p>
        </p:txBody>
      </p:sp>
      <p:sp>
        <p:nvSpPr>
          <p:cNvPr id="65" name="AutoShape 72"/>
          <p:cNvSpPr>
            <a:spLocks/>
          </p:cNvSpPr>
          <p:nvPr/>
        </p:nvSpPr>
        <p:spPr bwMode="auto">
          <a:xfrm>
            <a:off x="2778596" y="2365648"/>
            <a:ext cx="228600" cy="1752600"/>
          </a:xfrm>
          <a:prstGeom prst="leftBrace">
            <a:avLst>
              <a:gd name="adj1" fmla="val 63889"/>
              <a:gd name="adj2" fmla="val 50000"/>
            </a:avLst>
          </a:prstGeom>
          <a:noFill/>
          <a:ln w="38100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6" name="AutoShape 73"/>
          <p:cNvSpPr>
            <a:spLocks noChangeArrowheads="1"/>
          </p:cNvSpPr>
          <p:nvPr/>
        </p:nvSpPr>
        <p:spPr bwMode="auto">
          <a:xfrm>
            <a:off x="3083396" y="2060848"/>
            <a:ext cx="2133600" cy="609600"/>
          </a:xfrm>
          <a:prstGeom prst="flowChartAlternateProcess">
            <a:avLst/>
          </a:prstGeom>
          <a:gradFill rotWithShape="0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楷体_GB2312" pitchFamily="49" charset="-122"/>
              </a:rPr>
              <a:t>总装配图</a:t>
            </a:r>
          </a:p>
        </p:txBody>
      </p:sp>
      <p:sp>
        <p:nvSpPr>
          <p:cNvPr id="67" name="AutoShape 74"/>
          <p:cNvSpPr>
            <a:spLocks noChangeArrowheads="1"/>
          </p:cNvSpPr>
          <p:nvPr/>
        </p:nvSpPr>
        <p:spPr bwMode="auto">
          <a:xfrm>
            <a:off x="3083396" y="3737248"/>
            <a:ext cx="2286000" cy="609600"/>
          </a:xfrm>
          <a:prstGeom prst="flowChartAlternateProcess">
            <a:avLst/>
          </a:prstGeom>
          <a:gradFill rotWithShape="0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楷体_GB2312" pitchFamily="49" charset="-122"/>
              </a:rPr>
              <a:t>部件装配图</a:t>
            </a:r>
          </a:p>
        </p:txBody>
      </p:sp>
      <p:grpSp>
        <p:nvGrpSpPr>
          <p:cNvPr id="68" name="Group 75"/>
          <p:cNvGrpSpPr>
            <a:grpSpLocks/>
          </p:cNvGrpSpPr>
          <p:nvPr/>
        </p:nvGrpSpPr>
        <p:grpSpPr bwMode="auto">
          <a:xfrm>
            <a:off x="5929064" y="2225080"/>
            <a:ext cx="2819400" cy="1352550"/>
            <a:chOff x="3696" y="1056"/>
            <a:chExt cx="1776" cy="1488"/>
          </a:xfrm>
        </p:grpSpPr>
        <p:sp>
          <p:nvSpPr>
            <p:cNvPr id="69" name="AutoShape 76"/>
            <p:cNvSpPr>
              <a:spLocks noChangeArrowheads="1"/>
            </p:cNvSpPr>
            <p:nvPr/>
          </p:nvSpPr>
          <p:spPr bwMode="auto">
            <a:xfrm flipV="1">
              <a:off x="3696" y="1056"/>
              <a:ext cx="1776" cy="1488"/>
            </a:xfrm>
            <a:prstGeom prst="wedgeRectCallout">
              <a:avLst>
                <a:gd name="adj1" fmla="val -74269"/>
                <a:gd name="adj2" fmla="val 44824"/>
              </a:avLst>
            </a:prstGeom>
            <a:gradFill rotWithShape="0">
              <a:gsLst>
                <a:gs pos="0">
                  <a:srgbClr val="FFFFCC"/>
                </a:gs>
                <a:gs pos="50000">
                  <a:srgbClr val="FFFFFF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rgbClr val="FF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楷体_GB2312" pitchFamily="49" charset="-122"/>
              </a:endParaRPr>
            </a:p>
          </p:txBody>
        </p:sp>
        <p:sp>
          <p:nvSpPr>
            <p:cNvPr id="70" name="Text Box 77"/>
            <p:cNvSpPr txBox="1">
              <a:spLocks noChangeArrowheads="1"/>
            </p:cNvSpPr>
            <p:nvPr/>
          </p:nvSpPr>
          <p:spPr bwMode="auto">
            <a:xfrm>
              <a:off x="3744" y="1152"/>
              <a:ext cx="1690" cy="756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50000">
                  <a:srgbClr val="FFFFFF"/>
                </a:gs>
                <a:gs pos="100000">
                  <a:srgbClr val="FFFFC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楷体_GB2312" pitchFamily="49" charset="-122"/>
                </a:rPr>
                <a:t>       </a:t>
              </a:r>
              <a:r>
                <a: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楷体_GB2312" pitchFamily="49" charset="-122"/>
                </a:rPr>
                <a:t>主要表达机器的全貌，工作原理，各组成部分之间的相对位置，机器的技术性能等。</a:t>
              </a:r>
            </a:p>
          </p:txBody>
        </p:sp>
      </p:grpSp>
      <p:grpSp>
        <p:nvGrpSpPr>
          <p:cNvPr id="71" name="Group 78"/>
          <p:cNvGrpSpPr>
            <a:grpSpLocks/>
          </p:cNvGrpSpPr>
          <p:nvPr/>
        </p:nvGrpSpPr>
        <p:grpSpPr bwMode="auto">
          <a:xfrm>
            <a:off x="1004763" y="5033392"/>
            <a:ext cx="7315200" cy="844824"/>
            <a:chOff x="576" y="2880"/>
            <a:chExt cx="4800" cy="912"/>
          </a:xfrm>
        </p:grpSpPr>
        <p:sp>
          <p:nvSpPr>
            <p:cNvPr id="72" name="AutoShape 79"/>
            <p:cNvSpPr>
              <a:spLocks noChangeArrowheads="1"/>
            </p:cNvSpPr>
            <p:nvPr/>
          </p:nvSpPr>
          <p:spPr bwMode="auto">
            <a:xfrm>
              <a:off x="576" y="2880"/>
              <a:ext cx="4800" cy="912"/>
            </a:xfrm>
            <a:prstGeom prst="wedgeRectCallout">
              <a:avLst>
                <a:gd name="adj1" fmla="val -6771"/>
                <a:gd name="adj2" fmla="val -130497"/>
              </a:avLst>
            </a:prstGeom>
            <a:gradFill rotWithShape="0">
              <a:gsLst>
                <a:gs pos="0">
                  <a:srgbClr val="FFFFCC"/>
                </a:gs>
                <a:gs pos="50000">
                  <a:srgbClr val="FFFFFF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楷体_GB2312" pitchFamily="49" charset="-122"/>
              </a:endParaRPr>
            </a:p>
          </p:txBody>
        </p:sp>
        <p:sp>
          <p:nvSpPr>
            <p:cNvPr id="73" name="Text Box 80"/>
            <p:cNvSpPr txBox="1">
              <a:spLocks noChangeArrowheads="1"/>
            </p:cNvSpPr>
            <p:nvPr/>
          </p:nvSpPr>
          <p:spPr bwMode="auto">
            <a:xfrm>
              <a:off x="624" y="2976"/>
              <a:ext cx="4715" cy="748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50000">
                  <a:srgbClr val="FFFFFF"/>
                </a:gs>
                <a:gs pos="100000">
                  <a:srgbClr val="FFFFC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楷体_GB2312" pitchFamily="49" charset="-122"/>
                </a:rPr>
                <a:t>        </a:t>
              </a:r>
              <a:r>
                <a: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楷体_GB2312" pitchFamily="49" charset="-122"/>
                </a:rPr>
                <a:t>主要表达部件的工作性能，零件之间的装配和连接关系，主要零件的结构，以及部件装配时的技术要求等。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658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 autoUpdateAnimBg="0"/>
      <p:bldP spid="67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2" name="文本占位符 1"/>
          <p:cNvSpPr txBox="1">
            <a:spLocks/>
          </p:cNvSpPr>
          <p:nvPr/>
        </p:nvSpPr>
        <p:spPr bwMode="auto">
          <a:xfrm>
            <a:off x="1016000" y="188640"/>
            <a:ext cx="74882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9.1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装配图的作用和内容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26627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0009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文本占位符 1"/>
          <p:cNvSpPr txBox="1">
            <a:spLocks/>
          </p:cNvSpPr>
          <p:nvPr/>
        </p:nvSpPr>
        <p:spPr bwMode="auto">
          <a:xfrm>
            <a:off x="755576" y="1124744"/>
            <a:ext cx="748823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zh-CN" sz="32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9.1.1</a:t>
            </a:r>
            <a:r>
              <a:rPr lang="zh-CN" altLang="en-US" sz="32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2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装配图的作用</a:t>
            </a:r>
            <a:endParaRPr lang="zh-CN" altLang="en-US" sz="32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grpSp>
        <p:nvGrpSpPr>
          <p:cNvPr id="16" name="Group 14"/>
          <p:cNvGrpSpPr>
            <a:grpSpLocks/>
          </p:cNvGrpSpPr>
          <p:nvPr/>
        </p:nvGrpSpPr>
        <p:grpSpPr bwMode="auto">
          <a:xfrm>
            <a:off x="1339850" y="1718728"/>
            <a:ext cx="6840538" cy="4573588"/>
            <a:chOff x="1156" y="1434"/>
            <a:chExt cx="3493" cy="2506"/>
          </a:xfrm>
        </p:grpSpPr>
        <p:pic>
          <p:nvPicPr>
            <p:cNvPr id="17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6" y="1434"/>
              <a:ext cx="3492" cy="25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 flipV="1">
              <a:off x="1156" y="1434"/>
              <a:ext cx="3493" cy="2495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7648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2" name="文本占位符 1"/>
          <p:cNvSpPr txBox="1">
            <a:spLocks/>
          </p:cNvSpPr>
          <p:nvPr/>
        </p:nvSpPr>
        <p:spPr bwMode="auto">
          <a:xfrm>
            <a:off x="1016000" y="188640"/>
            <a:ext cx="74882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9.1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装配图的作用和内容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26627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0009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文本占位符 1"/>
          <p:cNvSpPr txBox="1">
            <a:spLocks/>
          </p:cNvSpPr>
          <p:nvPr/>
        </p:nvSpPr>
        <p:spPr bwMode="auto">
          <a:xfrm>
            <a:off x="755576" y="980728"/>
            <a:ext cx="748823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zh-CN" sz="32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9.1.2</a:t>
            </a:r>
            <a:r>
              <a:rPr lang="zh-CN" altLang="en-US" sz="32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2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装配图的内容</a:t>
            </a:r>
            <a:endParaRPr lang="zh-CN" altLang="en-US" sz="32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763688" y="1628800"/>
            <a:ext cx="6119365" cy="4216535"/>
            <a:chOff x="683568" y="2420887"/>
            <a:chExt cx="5420370" cy="3744416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 flipV="1">
              <a:off x="683568" y="2420887"/>
              <a:ext cx="5420370" cy="374441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755576" y="2524025"/>
              <a:ext cx="5289550" cy="3497263"/>
              <a:chOff x="487" y="1623"/>
              <a:chExt cx="3125" cy="2066"/>
            </a:xfrm>
          </p:grpSpPr>
          <p:pic>
            <p:nvPicPr>
              <p:cNvPr id="8" name="Picture 7" descr="工作原理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6" y="1696"/>
                <a:ext cx="2616" cy="19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" name="Freeform 8"/>
              <p:cNvSpPr>
                <a:spLocks/>
              </p:cNvSpPr>
              <p:nvPr/>
            </p:nvSpPr>
            <p:spPr bwMode="auto">
              <a:xfrm>
                <a:off x="1779" y="1796"/>
                <a:ext cx="479" cy="538"/>
              </a:xfrm>
              <a:custGeom>
                <a:avLst/>
                <a:gdLst>
                  <a:gd name="T0" fmla="*/ 0 w 479"/>
                  <a:gd name="T1" fmla="*/ 538 h 538"/>
                  <a:gd name="T2" fmla="*/ 183 w 479"/>
                  <a:gd name="T3" fmla="*/ 0 h 538"/>
                  <a:gd name="T4" fmla="*/ 479 w 479"/>
                  <a:gd name="T5" fmla="*/ 0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9" h="538">
                    <a:moveTo>
                      <a:pt x="0" y="538"/>
                    </a:moveTo>
                    <a:lnTo>
                      <a:pt x="183" y="0"/>
                    </a:lnTo>
                    <a:lnTo>
                      <a:pt x="479" y="0"/>
                    </a:lnTo>
                  </a:path>
                </a:pathLst>
              </a:custGeom>
              <a:noFill/>
              <a:ln w="9525" cap="flat" cmpd="sng">
                <a:solidFill>
                  <a:srgbClr val="9104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/>
              <a:p>
                <a:endParaRPr lang="zh-CN" altLang="en-US"/>
              </a:p>
            </p:txBody>
          </p:sp>
          <p:sp>
            <p:nvSpPr>
              <p:cNvPr id="10" name="Text Box 9"/>
              <p:cNvSpPr txBox="1">
                <a:spLocks noChangeArrowheads="1"/>
              </p:cNvSpPr>
              <p:nvPr/>
            </p:nvSpPr>
            <p:spPr bwMode="auto">
              <a:xfrm>
                <a:off x="1950" y="1624"/>
                <a:ext cx="287" cy="1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FF">
                        <a:alpha val="50000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zh-CN" altLang="en-US" sz="1200"/>
                  <a:t>阀杆</a:t>
                </a:r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1402" y="1793"/>
                <a:ext cx="450" cy="786"/>
              </a:xfrm>
              <a:custGeom>
                <a:avLst/>
                <a:gdLst>
                  <a:gd name="T0" fmla="*/ 320 w 450"/>
                  <a:gd name="T1" fmla="*/ 786 h 786"/>
                  <a:gd name="T2" fmla="*/ 0 w 450"/>
                  <a:gd name="T3" fmla="*/ 0 h 786"/>
                  <a:gd name="T4" fmla="*/ 450 w 450"/>
                  <a:gd name="T5" fmla="*/ 2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0" h="786">
                    <a:moveTo>
                      <a:pt x="320" y="786"/>
                    </a:moveTo>
                    <a:lnTo>
                      <a:pt x="0" y="0"/>
                    </a:lnTo>
                    <a:lnTo>
                      <a:pt x="450" y="2"/>
                    </a:lnTo>
                  </a:path>
                </a:pathLst>
              </a:custGeom>
              <a:noFill/>
              <a:ln w="9525" cap="flat" cmpd="sng">
                <a:solidFill>
                  <a:srgbClr val="9104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/>
              <a:p>
                <a:endParaRPr lang="zh-CN" altLang="en-US"/>
              </a:p>
            </p:txBody>
          </p:sp>
          <p:sp>
            <p:nvSpPr>
              <p:cNvPr id="12" name="Text Box 11"/>
              <p:cNvSpPr txBox="1">
                <a:spLocks noChangeArrowheads="1"/>
              </p:cNvSpPr>
              <p:nvPr/>
            </p:nvSpPr>
            <p:spPr bwMode="auto">
              <a:xfrm>
                <a:off x="1331" y="1623"/>
                <a:ext cx="557" cy="1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FF">
                        <a:alpha val="50000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zh-CN" altLang="en-US" sz="1200"/>
                  <a:t>填料压紧套</a:t>
                </a:r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990" y="1793"/>
                <a:ext cx="738" cy="866"/>
              </a:xfrm>
              <a:custGeom>
                <a:avLst/>
                <a:gdLst>
                  <a:gd name="T0" fmla="*/ 738 w 738"/>
                  <a:gd name="T1" fmla="*/ 866 h 866"/>
                  <a:gd name="T2" fmla="*/ 0 w 738"/>
                  <a:gd name="T3" fmla="*/ 0 h 866"/>
                  <a:gd name="T4" fmla="*/ 303 w 738"/>
                  <a:gd name="T5" fmla="*/ 2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38" h="866">
                    <a:moveTo>
                      <a:pt x="738" y="866"/>
                    </a:moveTo>
                    <a:lnTo>
                      <a:pt x="0" y="0"/>
                    </a:lnTo>
                    <a:lnTo>
                      <a:pt x="303" y="2"/>
                    </a:lnTo>
                  </a:path>
                </a:pathLst>
              </a:custGeom>
              <a:noFill/>
              <a:ln w="9525" cap="flat" cmpd="sng">
                <a:solidFill>
                  <a:srgbClr val="9104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/>
              <a:p>
                <a:endParaRPr lang="zh-CN" altLang="en-US"/>
              </a:p>
            </p:txBody>
          </p:sp>
          <p:sp>
            <p:nvSpPr>
              <p:cNvPr id="14" name="Text Box 13"/>
              <p:cNvSpPr txBox="1">
                <a:spLocks noChangeArrowheads="1"/>
              </p:cNvSpPr>
              <p:nvPr/>
            </p:nvSpPr>
            <p:spPr bwMode="auto">
              <a:xfrm>
                <a:off x="931" y="1623"/>
                <a:ext cx="377" cy="1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FF">
                        <a:alpha val="50000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zh-CN" altLang="en-US" sz="1200"/>
                  <a:t>上填料</a:t>
                </a:r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558" y="1797"/>
                <a:ext cx="1179" cy="907"/>
              </a:xfrm>
              <a:custGeom>
                <a:avLst/>
                <a:gdLst>
                  <a:gd name="T0" fmla="*/ 1179 w 1179"/>
                  <a:gd name="T1" fmla="*/ 907 h 907"/>
                  <a:gd name="T2" fmla="*/ 274 w 1179"/>
                  <a:gd name="T3" fmla="*/ 0 h 907"/>
                  <a:gd name="T4" fmla="*/ 0 w 1179"/>
                  <a:gd name="T5" fmla="*/ 0 h 9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9" h="907">
                    <a:moveTo>
                      <a:pt x="1179" y="907"/>
                    </a:moveTo>
                    <a:lnTo>
                      <a:pt x="274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9104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/>
              <a:p>
                <a:endParaRPr lang="zh-CN" altLang="en-US"/>
              </a:p>
            </p:txBody>
          </p:sp>
          <p:sp>
            <p:nvSpPr>
              <p:cNvPr id="16" name="Text Box 15"/>
              <p:cNvSpPr txBox="1">
                <a:spLocks noChangeArrowheads="1"/>
              </p:cNvSpPr>
              <p:nvPr/>
            </p:nvSpPr>
            <p:spPr bwMode="auto">
              <a:xfrm>
                <a:off x="487" y="1623"/>
                <a:ext cx="377" cy="1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FF">
                        <a:alpha val="50000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zh-CN" altLang="en-US" sz="1200"/>
                  <a:t>中填料</a:t>
                </a:r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558" y="2109"/>
                <a:ext cx="1190" cy="643"/>
              </a:xfrm>
              <a:custGeom>
                <a:avLst/>
                <a:gdLst>
                  <a:gd name="T0" fmla="*/ 1190 w 1190"/>
                  <a:gd name="T1" fmla="*/ 643 h 643"/>
                  <a:gd name="T2" fmla="*/ 274 w 1190"/>
                  <a:gd name="T3" fmla="*/ 0 h 643"/>
                  <a:gd name="T4" fmla="*/ 0 w 1190"/>
                  <a:gd name="T5" fmla="*/ 0 h 6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0" h="643">
                    <a:moveTo>
                      <a:pt x="1190" y="643"/>
                    </a:moveTo>
                    <a:lnTo>
                      <a:pt x="274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9104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/>
              <a:p>
                <a:endParaRPr lang="zh-CN" altLang="en-US"/>
              </a:p>
            </p:txBody>
          </p:sp>
          <p:sp>
            <p:nvSpPr>
              <p:cNvPr id="18" name="Text Box 17"/>
              <p:cNvSpPr txBox="1">
                <a:spLocks noChangeArrowheads="1"/>
              </p:cNvSpPr>
              <p:nvPr/>
            </p:nvSpPr>
            <p:spPr bwMode="auto">
              <a:xfrm>
                <a:off x="487" y="1935"/>
                <a:ext cx="377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FF">
                        <a:alpha val="50000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zh-CN" altLang="en-US" sz="1200"/>
                  <a:t>填料垫</a:t>
                </a:r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559" y="2290"/>
                <a:ext cx="650" cy="357"/>
              </a:xfrm>
              <a:custGeom>
                <a:avLst/>
                <a:gdLst>
                  <a:gd name="T0" fmla="*/ 650 w 650"/>
                  <a:gd name="T1" fmla="*/ 357 h 357"/>
                  <a:gd name="T2" fmla="*/ 274 w 650"/>
                  <a:gd name="T3" fmla="*/ 0 h 357"/>
                  <a:gd name="T4" fmla="*/ 0 w 650"/>
                  <a:gd name="T5" fmla="*/ 0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50" h="357">
                    <a:moveTo>
                      <a:pt x="650" y="357"/>
                    </a:moveTo>
                    <a:lnTo>
                      <a:pt x="274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9104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/>
              <a:p>
                <a:endParaRPr lang="zh-CN" altLang="en-US"/>
              </a:p>
            </p:txBody>
          </p:sp>
          <p:sp>
            <p:nvSpPr>
              <p:cNvPr id="20" name="Text Box 19"/>
              <p:cNvSpPr txBox="1">
                <a:spLocks noChangeArrowheads="1"/>
              </p:cNvSpPr>
              <p:nvPr/>
            </p:nvSpPr>
            <p:spPr bwMode="auto">
              <a:xfrm>
                <a:off x="488" y="2116"/>
                <a:ext cx="374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FF">
                        <a:alpha val="50000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zh-CN" altLang="en-US" sz="1200"/>
                  <a:t>螺   母</a:t>
                </a:r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565" y="2488"/>
                <a:ext cx="621" cy="264"/>
              </a:xfrm>
              <a:custGeom>
                <a:avLst/>
                <a:gdLst>
                  <a:gd name="T0" fmla="*/ 621 w 621"/>
                  <a:gd name="T1" fmla="*/ 264 h 264"/>
                  <a:gd name="T2" fmla="*/ 274 w 621"/>
                  <a:gd name="T3" fmla="*/ 0 h 264"/>
                  <a:gd name="T4" fmla="*/ 0 w 621"/>
                  <a:gd name="T5" fmla="*/ 0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21" h="264">
                    <a:moveTo>
                      <a:pt x="621" y="264"/>
                    </a:moveTo>
                    <a:lnTo>
                      <a:pt x="274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9104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/>
              <a:p>
                <a:endParaRPr lang="zh-CN" altLang="en-US"/>
              </a:p>
            </p:txBody>
          </p:sp>
          <p:sp>
            <p:nvSpPr>
              <p:cNvPr id="22" name="Text Box 21"/>
              <p:cNvSpPr txBox="1">
                <a:spLocks noChangeArrowheads="1"/>
              </p:cNvSpPr>
              <p:nvPr/>
            </p:nvSpPr>
            <p:spPr bwMode="auto">
              <a:xfrm>
                <a:off x="491" y="2314"/>
                <a:ext cx="374" cy="1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FF">
                        <a:alpha val="50000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zh-CN" altLang="en-US" sz="1200"/>
                  <a:t>螺   柱</a:t>
                </a:r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559" y="2820"/>
                <a:ext cx="1067" cy="106"/>
              </a:xfrm>
              <a:custGeom>
                <a:avLst/>
                <a:gdLst>
                  <a:gd name="T0" fmla="*/ 1067 w 1067"/>
                  <a:gd name="T1" fmla="*/ 0 h 106"/>
                  <a:gd name="T2" fmla="*/ 274 w 1067"/>
                  <a:gd name="T3" fmla="*/ 106 h 106"/>
                  <a:gd name="T4" fmla="*/ 0 w 1067"/>
                  <a:gd name="T5" fmla="*/ 106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67" h="106">
                    <a:moveTo>
                      <a:pt x="1067" y="0"/>
                    </a:moveTo>
                    <a:lnTo>
                      <a:pt x="274" y="106"/>
                    </a:lnTo>
                    <a:lnTo>
                      <a:pt x="0" y="106"/>
                    </a:lnTo>
                  </a:path>
                </a:pathLst>
              </a:custGeom>
              <a:noFill/>
              <a:ln w="9525" cap="flat" cmpd="sng">
                <a:solidFill>
                  <a:srgbClr val="9104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/>
              <a:p>
                <a:endParaRPr lang="zh-CN" altLang="en-US"/>
              </a:p>
            </p:txBody>
          </p:sp>
          <p:sp>
            <p:nvSpPr>
              <p:cNvPr id="24" name="Text Box 23"/>
              <p:cNvSpPr txBox="1">
                <a:spLocks noChangeArrowheads="1"/>
              </p:cNvSpPr>
              <p:nvPr/>
            </p:nvSpPr>
            <p:spPr bwMode="auto">
              <a:xfrm>
                <a:off x="488" y="2752"/>
                <a:ext cx="377" cy="1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FF">
                        <a:alpha val="50000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zh-CN" altLang="en-US" sz="1200"/>
                  <a:t>调整垫</a:t>
                </a:r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562" y="2923"/>
                <a:ext cx="1200" cy="210"/>
              </a:xfrm>
              <a:custGeom>
                <a:avLst/>
                <a:gdLst>
                  <a:gd name="T0" fmla="*/ 1200 w 1200"/>
                  <a:gd name="T1" fmla="*/ 0 h 210"/>
                  <a:gd name="T2" fmla="*/ 274 w 1200"/>
                  <a:gd name="T3" fmla="*/ 210 h 210"/>
                  <a:gd name="T4" fmla="*/ 0 w 1200"/>
                  <a:gd name="T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210">
                    <a:moveTo>
                      <a:pt x="1200" y="0"/>
                    </a:moveTo>
                    <a:lnTo>
                      <a:pt x="274" y="210"/>
                    </a:lnTo>
                    <a:lnTo>
                      <a:pt x="0" y="210"/>
                    </a:lnTo>
                  </a:path>
                </a:pathLst>
              </a:custGeom>
              <a:noFill/>
              <a:ln w="9525" cap="flat" cmpd="sng">
                <a:solidFill>
                  <a:srgbClr val="9104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/>
              <a:p>
                <a:endParaRPr lang="zh-CN" altLang="en-US"/>
              </a:p>
            </p:txBody>
          </p:sp>
          <p:sp>
            <p:nvSpPr>
              <p:cNvPr id="26" name="Text Box 25"/>
              <p:cNvSpPr txBox="1">
                <a:spLocks noChangeArrowheads="1"/>
              </p:cNvSpPr>
              <p:nvPr/>
            </p:nvSpPr>
            <p:spPr bwMode="auto">
              <a:xfrm>
                <a:off x="491" y="2959"/>
                <a:ext cx="374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FF">
                        <a:alpha val="50000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zh-CN" altLang="en-US" sz="1200"/>
                  <a:t>阀   芯</a:t>
                </a:r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562" y="3132"/>
                <a:ext cx="1109" cy="205"/>
              </a:xfrm>
              <a:custGeom>
                <a:avLst/>
                <a:gdLst>
                  <a:gd name="T0" fmla="*/ 1109 w 1109"/>
                  <a:gd name="T1" fmla="*/ 0 h 205"/>
                  <a:gd name="T2" fmla="*/ 274 w 1109"/>
                  <a:gd name="T3" fmla="*/ 205 h 205"/>
                  <a:gd name="T4" fmla="*/ 0 w 1109"/>
                  <a:gd name="T5" fmla="*/ 205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09" h="205">
                    <a:moveTo>
                      <a:pt x="1109" y="0"/>
                    </a:moveTo>
                    <a:lnTo>
                      <a:pt x="274" y="205"/>
                    </a:lnTo>
                    <a:lnTo>
                      <a:pt x="0" y="205"/>
                    </a:lnTo>
                  </a:path>
                </a:pathLst>
              </a:custGeom>
              <a:noFill/>
              <a:ln w="9525" cap="flat" cmpd="sng">
                <a:solidFill>
                  <a:srgbClr val="9104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/>
              <a:p>
                <a:endParaRPr lang="zh-CN" altLang="en-US"/>
              </a:p>
            </p:txBody>
          </p:sp>
          <p:sp>
            <p:nvSpPr>
              <p:cNvPr id="28" name="Text Box 27"/>
              <p:cNvSpPr txBox="1">
                <a:spLocks noChangeArrowheads="1"/>
              </p:cNvSpPr>
              <p:nvPr/>
            </p:nvSpPr>
            <p:spPr bwMode="auto">
              <a:xfrm>
                <a:off x="491" y="3163"/>
                <a:ext cx="377" cy="1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FF">
                        <a:alpha val="50000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zh-CN" altLang="en-US" sz="1200"/>
                  <a:t>密封圈</a:t>
                </a: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63" y="3445"/>
                <a:ext cx="955" cy="82"/>
              </a:xfrm>
              <a:custGeom>
                <a:avLst/>
                <a:gdLst>
                  <a:gd name="T0" fmla="*/ 955 w 955"/>
                  <a:gd name="T1" fmla="*/ 0 h 82"/>
                  <a:gd name="T2" fmla="*/ 274 w 955"/>
                  <a:gd name="T3" fmla="*/ 82 h 82"/>
                  <a:gd name="T4" fmla="*/ 0 w 955"/>
                  <a:gd name="T5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55" h="82">
                    <a:moveTo>
                      <a:pt x="955" y="0"/>
                    </a:moveTo>
                    <a:lnTo>
                      <a:pt x="274" y="82"/>
                    </a:lnTo>
                    <a:lnTo>
                      <a:pt x="0" y="82"/>
                    </a:lnTo>
                  </a:path>
                </a:pathLst>
              </a:custGeom>
              <a:noFill/>
              <a:ln w="9525" cap="flat" cmpd="sng">
                <a:solidFill>
                  <a:srgbClr val="9104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/>
              <a:p>
                <a:endParaRPr lang="zh-CN" altLang="en-US"/>
              </a:p>
            </p:txBody>
          </p:sp>
          <p:sp>
            <p:nvSpPr>
              <p:cNvPr id="30" name="Text Box 29"/>
              <p:cNvSpPr txBox="1">
                <a:spLocks noChangeArrowheads="1"/>
              </p:cNvSpPr>
              <p:nvPr/>
            </p:nvSpPr>
            <p:spPr bwMode="auto">
              <a:xfrm>
                <a:off x="492" y="3353"/>
                <a:ext cx="374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FF">
                        <a:alpha val="50000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zh-CN" altLang="en-US" sz="1200"/>
                  <a:t>阀   盖</a:t>
                </a:r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2230" y="3147"/>
                <a:ext cx="622" cy="360"/>
              </a:xfrm>
              <a:custGeom>
                <a:avLst/>
                <a:gdLst>
                  <a:gd name="T0" fmla="*/ 0 w 622"/>
                  <a:gd name="T1" fmla="*/ 0 h 360"/>
                  <a:gd name="T2" fmla="*/ 341 w 622"/>
                  <a:gd name="T3" fmla="*/ 360 h 360"/>
                  <a:gd name="T4" fmla="*/ 622 w 622"/>
                  <a:gd name="T5" fmla="*/ 36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22" h="360">
                    <a:moveTo>
                      <a:pt x="0" y="0"/>
                    </a:moveTo>
                    <a:lnTo>
                      <a:pt x="341" y="360"/>
                    </a:lnTo>
                    <a:lnTo>
                      <a:pt x="622" y="360"/>
                    </a:lnTo>
                  </a:path>
                </a:pathLst>
              </a:custGeom>
              <a:noFill/>
              <a:ln w="9525" cap="flat" cmpd="sng">
                <a:solidFill>
                  <a:srgbClr val="9104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/>
              <a:p>
                <a:endParaRPr lang="zh-CN" altLang="en-US"/>
              </a:p>
            </p:txBody>
          </p:sp>
          <p:sp>
            <p:nvSpPr>
              <p:cNvPr id="32" name="Text Box 31"/>
              <p:cNvSpPr txBox="1">
                <a:spLocks noChangeArrowheads="1"/>
              </p:cNvSpPr>
              <p:nvPr/>
            </p:nvSpPr>
            <p:spPr bwMode="auto">
              <a:xfrm>
                <a:off x="2511" y="3334"/>
                <a:ext cx="374" cy="1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FF">
                        <a:alpha val="50000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zh-CN" altLang="en-US" sz="1200"/>
                  <a:t>阀   体</a:t>
                </a:r>
              </a:p>
            </p:txBody>
          </p:sp>
          <p:sp>
            <p:nvSpPr>
              <p:cNvPr id="33" name="Freeform 32"/>
              <p:cNvSpPr>
                <a:spLocks/>
              </p:cNvSpPr>
              <p:nvPr/>
            </p:nvSpPr>
            <p:spPr bwMode="auto">
              <a:xfrm>
                <a:off x="2253" y="2205"/>
                <a:ext cx="596" cy="303"/>
              </a:xfrm>
              <a:custGeom>
                <a:avLst/>
                <a:gdLst>
                  <a:gd name="T0" fmla="*/ 0 w 596"/>
                  <a:gd name="T1" fmla="*/ 0 h 303"/>
                  <a:gd name="T2" fmla="*/ 315 w 596"/>
                  <a:gd name="T3" fmla="*/ 303 h 303"/>
                  <a:gd name="T4" fmla="*/ 596 w 596"/>
                  <a:gd name="T5" fmla="*/ 303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6" h="303">
                    <a:moveTo>
                      <a:pt x="0" y="0"/>
                    </a:moveTo>
                    <a:lnTo>
                      <a:pt x="315" y="303"/>
                    </a:lnTo>
                    <a:lnTo>
                      <a:pt x="596" y="303"/>
                    </a:lnTo>
                  </a:path>
                </a:pathLst>
              </a:custGeom>
              <a:noFill/>
              <a:ln w="9525" cap="flat" cmpd="sng">
                <a:solidFill>
                  <a:srgbClr val="9104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/>
              <a:p>
                <a:endParaRPr lang="zh-CN" altLang="en-US"/>
              </a:p>
            </p:txBody>
          </p:sp>
          <p:sp>
            <p:nvSpPr>
              <p:cNvPr id="34" name="Text Box 33"/>
              <p:cNvSpPr txBox="1">
                <a:spLocks noChangeArrowheads="1"/>
              </p:cNvSpPr>
              <p:nvPr/>
            </p:nvSpPr>
            <p:spPr bwMode="auto">
              <a:xfrm>
                <a:off x="2509" y="2342"/>
                <a:ext cx="374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FF">
                        <a:alpha val="50000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zh-CN" altLang="en-US" sz="1200"/>
                  <a:t>扳   手</a:t>
                </a:r>
              </a:p>
            </p:txBody>
          </p:sp>
        </p:grpSp>
      </p:grp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4254672" y="5981052"/>
            <a:ext cx="1085554" cy="40011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50000">
                <a:srgbClr val="FFFFFF"/>
              </a:gs>
              <a:gs pos="100000">
                <a:srgbClr val="FFFFCC"/>
              </a:gs>
            </a:gsLst>
            <a:lin ang="5400000" scaled="1"/>
          </a:gradFill>
          <a:ln w="349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b="1" dirty="0" smtClean="0">
                <a:solidFill>
                  <a:srgbClr val="FF0000"/>
                </a:solidFill>
                <a:ea typeface="楷体_GB2312" pitchFamily="49" charset="-122"/>
              </a:rPr>
              <a:t>  球  阀  </a:t>
            </a:r>
            <a:endParaRPr lang="zh-CN" altLang="en-US" sz="2000" b="1" dirty="0">
              <a:solidFill>
                <a:srgbClr val="FF0000"/>
              </a:solidFill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8159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2" name="文本占位符 1"/>
          <p:cNvSpPr txBox="1">
            <a:spLocks/>
          </p:cNvSpPr>
          <p:nvPr/>
        </p:nvSpPr>
        <p:spPr bwMode="auto">
          <a:xfrm>
            <a:off x="1016000" y="188640"/>
            <a:ext cx="74882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9.1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装配图的作用和内容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26627" name="Picture 3" descr="26"/>
          <p:cNvPicPr>
            <a:picLocks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0009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文本占位符 1"/>
          <p:cNvSpPr txBox="1">
            <a:spLocks/>
          </p:cNvSpPr>
          <p:nvPr/>
        </p:nvSpPr>
        <p:spPr bwMode="auto">
          <a:xfrm>
            <a:off x="755576" y="980728"/>
            <a:ext cx="748823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zh-CN" sz="32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9.1.2</a:t>
            </a:r>
            <a:r>
              <a:rPr lang="zh-CN" altLang="en-US" sz="32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2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装配图的内容</a:t>
            </a:r>
            <a:endParaRPr lang="zh-CN" altLang="en-US" sz="32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74791" name="ShockwaveFlash1" r:id="rId2" imgW="7198096" imgH="4695238"/>
        </mc:Choice>
        <mc:Fallback>
          <p:control name="ShockwaveFlash1" r:id="rId2" imgW="7198096" imgH="4695238">
            <p:pic>
              <p:nvPicPr>
                <p:cNvPr id="0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8888" y="1628775"/>
                  <a:ext cx="7197725" cy="46958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48616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19453</TotalTime>
  <Words>115</Words>
  <Application>Microsoft Office PowerPoint</Application>
  <PresentationFormat>全屏显示(4:3)</PresentationFormat>
  <Paragraphs>35</Paragraphs>
  <Slides>7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888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CM</dc:creator>
  <cp:lastModifiedBy>Admin</cp:lastModifiedBy>
  <cp:revision>864</cp:revision>
  <dcterms:created xsi:type="dcterms:W3CDTF">2003-08-24T06:37:01Z</dcterms:created>
  <dcterms:modified xsi:type="dcterms:W3CDTF">2017-05-08T06:32:49Z</dcterms:modified>
</cp:coreProperties>
</file>