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1472" r:id="rId3"/>
    <p:sldId id="1474" r:id="rId4"/>
    <p:sldId id="1482" r:id="rId5"/>
    <p:sldId id="1483" r:id="rId6"/>
    <p:sldId id="1477" r:id="rId7"/>
    <p:sldId id="1478" r:id="rId8"/>
    <p:sldId id="1479" r:id="rId9"/>
    <p:sldId id="1480" r:id="rId10"/>
    <p:sldId id="1484" r:id="rId11"/>
    <p:sldId id="1487" r:id="rId12"/>
    <p:sldId id="1488" r:id="rId13"/>
    <p:sldId id="1486" r:id="rId14"/>
    <p:sldId id="26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9999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1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176192"/>
            <a:ext cx="3325813" cy="6290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60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39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    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9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  装配图</a:t>
            </a:r>
            <a:r>
              <a:rPr lang="zh-CN" altLang="en-US" dirty="0" smtClean="0">
                <a:ea typeface="宋体" charset="-122"/>
                <a:cs typeface="+mn-cs"/>
              </a:rPr>
              <a:t>       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8313" y="-8313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9</a:t>
            </a: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  <a:endParaRPr lang="zh-CN" alt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隶书"/>
              <a:ea typeface="隶书"/>
              <a:cs typeface="+mn-cs"/>
            </a:endParaRP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装配图</a:t>
            </a:r>
            <a:endParaRPr lang="zh-CN" altLang="en-US" sz="48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隶书"/>
              <a:ea typeface="隶书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明细栏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910163" y="1110163"/>
            <a:ext cx="792088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800" dirty="0" smtClean="0"/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明细栏</a:t>
            </a:r>
            <a:r>
              <a:rPr lang="zh-CN" altLang="en-US" sz="2800" dirty="0"/>
              <a:t>是机器或部件中全部零、部件的详细目录，包括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序号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代号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名称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数量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材料</a:t>
            </a:r>
            <a:r>
              <a:rPr lang="zh-CN" altLang="en-US" sz="2800" dirty="0"/>
              <a:t>和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备注</a:t>
            </a:r>
            <a:r>
              <a:rPr lang="zh-CN" altLang="en-US" sz="2800" dirty="0"/>
              <a:t>等项目</a:t>
            </a:r>
            <a:r>
              <a:rPr lang="zh-CN" altLang="en-US" sz="2800" dirty="0" smtClean="0"/>
              <a:t>。 </a:t>
            </a:r>
            <a:endParaRPr lang="zh-CN" altLang="en-US" sz="2800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3" y="2438350"/>
            <a:ext cx="83407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505450" y="4743400"/>
            <a:ext cx="2441575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Arial" pitchFamily="34" charset="0"/>
              <a:buNone/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charset="-122"/>
            </a:endParaRPr>
          </a:p>
        </p:txBody>
      </p:sp>
      <p:sp>
        <p:nvSpPr>
          <p:cNvPr id="10" name="Rectangle 2683"/>
          <p:cNvSpPr>
            <a:spLocks noChangeArrowheads="1"/>
          </p:cNvSpPr>
          <p:nvPr/>
        </p:nvSpPr>
        <p:spPr bwMode="auto">
          <a:xfrm>
            <a:off x="612650" y="3914490"/>
            <a:ext cx="4170083" cy="1101960"/>
          </a:xfrm>
          <a:prstGeom prst="rect">
            <a:avLst/>
          </a:prstGeom>
          <a:gradFill rotWithShape="1">
            <a:gsLst>
              <a:gs pos="0">
                <a:srgbClr val="FF66FF">
                  <a:alpha val="50000"/>
                </a:srgbClr>
              </a:gs>
              <a:gs pos="100000">
                <a:srgbClr val="762F76">
                  <a:alpha val="5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Rectangle 2684"/>
          <p:cNvSpPr>
            <a:spLocks noChangeArrowheads="1"/>
          </p:cNvSpPr>
          <p:nvPr/>
        </p:nvSpPr>
        <p:spPr bwMode="auto">
          <a:xfrm>
            <a:off x="4761057" y="2420888"/>
            <a:ext cx="4203431" cy="1569548"/>
          </a:xfrm>
          <a:prstGeom prst="rect">
            <a:avLst/>
          </a:prstGeom>
          <a:gradFill rotWithShape="1">
            <a:gsLst>
              <a:gs pos="0">
                <a:srgbClr val="FF66FF">
                  <a:alpha val="50000"/>
                </a:srgbClr>
              </a:gs>
              <a:gs pos="100000">
                <a:srgbClr val="762F76">
                  <a:alpha val="5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zh-CN" altLang="en-US"/>
          </a:p>
        </p:txBody>
      </p:sp>
      <p:sp>
        <p:nvSpPr>
          <p:cNvPr id="12" name="矩形 15"/>
          <p:cNvSpPr>
            <a:spLocks noChangeArrowheads="1"/>
          </p:cNvSpPr>
          <p:nvPr/>
        </p:nvSpPr>
        <p:spPr bwMode="auto">
          <a:xfrm>
            <a:off x="668238" y="5229200"/>
            <a:ext cx="813593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明细栏位于</a:t>
            </a:r>
            <a:r>
              <a:rPr lang="en-US" altLang="zh-CN" sz="2800" b="1" dirty="0" err="1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标题栏的上方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当标题栏上方位置不足时，可将明细栏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分段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画在标题栏的左方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38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5" grpId="0" autoUpdateAnimBg="0"/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明细栏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910163" y="1110163"/>
            <a:ext cx="792088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800" dirty="0" smtClean="0"/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明细栏</a:t>
            </a:r>
            <a:r>
              <a:rPr lang="zh-CN" altLang="en-US" sz="2800" dirty="0"/>
              <a:t>是机器或部件中全部零、部件的详细目录，包括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序号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代号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名称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数量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材料</a:t>
            </a:r>
            <a:r>
              <a:rPr lang="zh-CN" altLang="en-US" sz="2800" dirty="0"/>
              <a:t>和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备注</a:t>
            </a:r>
            <a:r>
              <a:rPr lang="zh-CN" altLang="en-US" sz="2800" dirty="0"/>
              <a:t>等项目</a:t>
            </a:r>
            <a:r>
              <a:rPr lang="zh-CN" altLang="en-US" sz="2800" dirty="0" smtClean="0"/>
              <a:t>。 </a:t>
            </a:r>
            <a:endParaRPr lang="zh-CN" altLang="en-US" sz="2800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3" y="2438350"/>
            <a:ext cx="83407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505450" y="4743400"/>
            <a:ext cx="2441575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Arial" pitchFamily="34" charset="0"/>
              <a:buNone/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charset="-122"/>
            </a:endParaRPr>
          </a:p>
        </p:txBody>
      </p:sp>
      <p:grpSp>
        <p:nvGrpSpPr>
          <p:cNvPr id="9" name="Group 2682"/>
          <p:cNvGrpSpPr>
            <a:grpSpLocks/>
          </p:cNvGrpSpPr>
          <p:nvPr/>
        </p:nvGrpSpPr>
        <p:grpSpPr bwMode="auto">
          <a:xfrm>
            <a:off x="612650" y="2420888"/>
            <a:ext cx="8351838" cy="2595562"/>
            <a:chOff x="0" y="-26"/>
            <a:chExt cx="5009" cy="1743"/>
          </a:xfrm>
        </p:grpSpPr>
        <p:sp>
          <p:nvSpPr>
            <p:cNvPr id="10" name="Rectangle 2683"/>
            <p:cNvSpPr>
              <a:spLocks noChangeArrowheads="1"/>
            </p:cNvSpPr>
            <p:nvPr/>
          </p:nvSpPr>
          <p:spPr bwMode="auto">
            <a:xfrm>
              <a:off x="0" y="977"/>
              <a:ext cx="2501" cy="740"/>
            </a:xfrm>
            <a:prstGeom prst="rect">
              <a:avLst/>
            </a:prstGeom>
            <a:gradFill rotWithShape="1">
              <a:gsLst>
                <a:gs pos="0">
                  <a:srgbClr val="FF66FF">
                    <a:alpha val="50000"/>
                  </a:srgbClr>
                </a:gs>
                <a:gs pos="100000">
                  <a:srgbClr val="762F76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Rectangle 2684"/>
            <p:cNvSpPr>
              <a:spLocks noChangeArrowheads="1"/>
            </p:cNvSpPr>
            <p:nvPr/>
          </p:nvSpPr>
          <p:spPr bwMode="auto">
            <a:xfrm>
              <a:off x="2488" y="-26"/>
              <a:ext cx="2521" cy="1054"/>
            </a:xfrm>
            <a:prstGeom prst="rect">
              <a:avLst/>
            </a:prstGeom>
            <a:gradFill rotWithShape="1">
              <a:gsLst>
                <a:gs pos="0">
                  <a:srgbClr val="FF66FF">
                    <a:alpha val="50000"/>
                  </a:srgbClr>
                </a:gs>
                <a:gs pos="100000">
                  <a:srgbClr val="762F76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40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pPr eaLnBrk="1" hangingPunct="1"/>
              <a:endParaRPr lang="en-US" altLang="zh-CN"/>
            </a:p>
            <a:p>
              <a:pPr eaLnBrk="1" hangingPunct="1"/>
              <a:endParaRPr lang="en-US" altLang="zh-CN"/>
            </a:p>
            <a:p>
              <a:pPr eaLnBrk="1" hangingPunct="1"/>
              <a:endParaRPr lang="en-US" altLang="zh-CN"/>
            </a:p>
            <a:p>
              <a:pPr eaLnBrk="1" hangingPunct="1"/>
              <a:endParaRPr lang="zh-CN" altLang="en-US"/>
            </a:p>
          </p:txBody>
        </p:sp>
      </p:grpSp>
      <p:sp>
        <p:nvSpPr>
          <p:cNvPr id="12" name="矩形 15"/>
          <p:cNvSpPr>
            <a:spLocks noChangeArrowheads="1"/>
          </p:cNvSpPr>
          <p:nvPr/>
        </p:nvSpPr>
        <p:spPr bwMode="auto">
          <a:xfrm>
            <a:off x="668238" y="5229200"/>
            <a:ext cx="81359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明细栏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中的序号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自下而上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排列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79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9.4.2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明细栏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910163" y="1110163"/>
            <a:ext cx="792088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800" dirty="0" smtClean="0"/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明细栏</a:t>
            </a:r>
            <a:r>
              <a:rPr lang="zh-CN" altLang="en-US" sz="2800" dirty="0"/>
              <a:t>是机器或部件中全部零、部件的详细目录，包括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序号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代号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名称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数量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材料</a:t>
            </a:r>
            <a:r>
              <a:rPr lang="zh-CN" altLang="en-US" sz="2800" dirty="0"/>
              <a:t>和</a:t>
            </a:r>
            <a:r>
              <a:rPr lang="zh-CN" altLang="en-US" sz="2800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备注</a:t>
            </a:r>
            <a:r>
              <a:rPr lang="zh-CN" altLang="en-US" sz="2800" dirty="0"/>
              <a:t>等项目</a:t>
            </a:r>
            <a:r>
              <a:rPr lang="zh-CN" altLang="en-US" sz="2800" dirty="0" smtClean="0"/>
              <a:t>。 </a:t>
            </a:r>
            <a:endParaRPr lang="zh-CN" altLang="en-US" sz="2800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505450" y="4743400"/>
            <a:ext cx="2441575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Arial" pitchFamily="34" charset="0"/>
              <a:buNone/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charset="-122"/>
            </a:endParaRPr>
          </a:p>
        </p:txBody>
      </p:sp>
      <p:sp>
        <p:nvSpPr>
          <p:cNvPr id="12" name="矩形 15"/>
          <p:cNvSpPr>
            <a:spLocks noChangeArrowheads="1"/>
          </p:cNvSpPr>
          <p:nvPr/>
        </p:nvSpPr>
        <p:spPr bwMode="auto">
          <a:xfrm>
            <a:off x="668238" y="4653136"/>
            <a:ext cx="81359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此时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明细栏中的序号应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自上而下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排列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3" name="矩形 15"/>
          <p:cNvSpPr>
            <a:spLocks noChangeArrowheads="1"/>
          </p:cNvSpPr>
          <p:nvPr/>
        </p:nvSpPr>
        <p:spPr bwMode="auto">
          <a:xfrm>
            <a:off x="717255" y="2564904"/>
            <a:ext cx="813593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装配图中零、部件较多，不能配置在标题栏的附近时，可作为装配图的续页，单独附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幅面纸绘制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明细栏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640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装配图的零件序号和明细栏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9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94247" name="ShockwaveFlash1" r:id="rId2" imgW="7668695" imgH="5092544"/>
        </mc:Choice>
        <mc:Fallback>
          <p:control name="ShockwaveFlash1" r:id="rId2" imgW="7668695" imgH="5092544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196975"/>
                  <a:ext cx="7669213" cy="5092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93921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装配图的零件序号和明细栏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89128" name="ShockwaveFlash1" r:id="rId2" imgW="7916380" imgH="5164637"/>
        </mc:Choice>
        <mc:Fallback>
          <p:control name="ShockwaveFlash1" r:id="rId2" imgW="7916380" imgH="5164637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850" y="1143000"/>
                  <a:ext cx="7916863" cy="51641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6090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662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331913" y="1772816"/>
            <a:ext cx="69405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装配图中所有零件、部件都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必须编号</a:t>
            </a:r>
            <a:r>
              <a:rPr lang="zh-CN" altLang="en-US" dirty="0"/>
              <a:t>（</a:t>
            </a:r>
            <a:r>
              <a:rPr lang="zh-CN" altLang="en-US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序号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代号</a:t>
            </a:r>
            <a:r>
              <a:rPr lang="zh-CN" altLang="en-US" dirty="0"/>
              <a:t>），以便读图时根据编号对照明细栏找出各零件、部件的名称、材料以及在图上的位置，同时也为图样管理提供方便。 </a:t>
            </a:r>
          </a:p>
        </p:txBody>
      </p:sp>
    </p:spTree>
    <p:extLst>
      <p:ext uri="{BB962C8B-B14F-4D97-AF65-F5344CB8AC3E}">
        <p14:creationId xmlns:p14="http://schemas.microsoft.com/office/powerpoint/2010/main" val="22828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9" name="Text Box 69"/>
          <p:cNvSpPr txBox="1">
            <a:spLocks noChangeArrowheads="1"/>
          </p:cNvSpPr>
          <p:nvPr/>
        </p:nvSpPr>
        <p:spPr bwMode="auto">
          <a:xfrm>
            <a:off x="1116013" y="1124744"/>
            <a:ext cx="7343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序号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指引线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水平线或圆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以及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数字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组成；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6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946042" y="3666669"/>
            <a:ext cx="7632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r>
              <a:rPr lang="en-US" altLang="zh-CN" dirty="0" smtClean="0"/>
              <a:t>    </a:t>
            </a:r>
            <a:r>
              <a:rPr lang="zh-CN" altLang="en-US" dirty="0" smtClean="0"/>
              <a:t>指引线、水平线</a:t>
            </a:r>
            <a:r>
              <a:rPr lang="zh-CN" altLang="en-US" dirty="0"/>
              <a:t>或圆用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  <a:cs typeface="楷体_GB2312"/>
              </a:rPr>
              <a:t>细实线绘制</a:t>
            </a:r>
            <a:r>
              <a:rPr lang="zh-CN" altLang="en-US" dirty="0" smtClean="0"/>
              <a:t>，指引</a:t>
            </a:r>
            <a:r>
              <a:rPr lang="zh-CN" altLang="en-US" dirty="0"/>
              <a:t>线应自所指零件的可见轮廓内</a:t>
            </a:r>
            <a:r>
              <a:rPr lang="zh-CN" altLang="en-US" dirty="0" smtClean="0"/>
              <a:t>引出，并</a:t>
            </a:r>
            <a:r>
              <a:rPr lang="zh-CN" altLang="en-US" dirty="0"/>
              <a:t>在其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  <a:cs typeface="楷体_GB2312"/>
              </a:rPr>
              <a:t>末端画一圆点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sp>
        <p:nvSpPr>
          <p:cNvPr id="34" name="Text Box 136"/>
          <p:cNvSpPr txBox="1">
            <a:spLocks noChangeArrowheads="1"/>
          </p:cNvSpPr>
          <p:nvPr/>
        </p:nvSpPr>
        <p:spPr bwMode="auto">
          <a:xfrm>
            <a:off x="828254" y="4915371"/>
            <a:ext cx="792088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若</a:t>
            </a:r>
            <a:r>
              <a:rPr lang="zh-CN" altLang="en-US" dirty="0"/>
              <a:t>所指部分（很薄的零件或涂黑的剖面）内不宜画圆点时，可在指引线的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末端画出箭头</a:t>
            </a:r>
            <a:r>
              <a:rPr lang="zh-CN" altLang="en-US" dirty="0"/>
              <a:t>，并指向该部分的轮廓。  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455787" y="1700807"/>
            <a:ext cx="6624638" cy="1872209"/>
            <a:chOff x="1476375" y="4394720"/>
            <a:chExt cx="6624638" cy="1872209"/>
          </a:xfrm>
        </p:grpSpPr>
        <p:sp>
          <p:nvSpPr>
            <p:cNvPr id="36878" name="Rectangle 106"/>
            <p:cNvSpPr>
              <a:spLocks noChangeArrowheads="1"/>
            </p:cNvSpPr>
            <p:nvPr/>
          </p:nvSpPr>
          <p:spPr bwMode="auto">
            <a:xfrm flipV="1">
              <a:off x="1476375" y="4394720"/>
              <a:ext cx="6624638" cy="187220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879" name="Group 107"/>
            <p:cNvGrpSpPr>
              <a:grpSpLocks/>
            </p:cNvGrpSpPr>
            <p:nvPr/>
          </p:nvGrpSpPr>
          <p:grpSpPr bwMode="auto">
            <a:xfrm>
              <a:off x="1949450" y="4686771"/>
              <a:ext cx="1676400" cy="1406525"/>
              <a:chOff x="1008" y="2382"/>
              <a:chExt cx="1056" cy="886"/>
            </a:xfrm>
          </p:grpSpPr>
          <p:sp>
            <p:nvSpPr>
              <p:cNvPr id="36889" name="Freeform 108"/>
              <p:cNvSpPr>
                <a:spLocks/>
              </p:cNvSpPr>
              <p:nvPr/>
            </p:nvSpPr>
            <p:spPr bwMode="auto">
              <a:xfrm>
                <a:off x="1008" y="2870"/>
                <a:ext cx="756" cy="398"/>
              </a:xfrm>
              <a:custGeom>
                <a:avLst/>
                <a:gdLst>
                  <a:gd name="T0" fmla="*/ 0 w 756"/>
                  <a:gd name="T1" fmla="*/ 0 h 398"/>
                  <a:gd name="T2" fmla="*/ 720 w 756"/>
                  <a:gd name="T3" fmla="*/ 0 h 398"/>
                  <a:gd name="T4" fmla="*/ 718 w 756"/>
                  <a:gd name="T5" fmla="*/ 129 h 398"/>
                  <a:gd name="T6" fmla="*/ 688 w 756"/>
                  <a:gd name="T7" fmla="*/ 174 h 398"/>
                  <a:gd name="T8" fmla="*/ 711 w 756"/>
                  <a:gd name="T9" fmla="*/ 309 h 398"/>
                  <a:gd name="T10" fmla="*/ 741 w 756"/>
                  <a:gd name="T11" fmla="*/ 353 h 398"/>
                  <a:gd name="T12" fmla="*/ 748 w 756"/>
                  <a:gd name="T13" fmla="*/ 376 h 398"/>
                  <a:gd name="T14" fmla="*/ 756 w 756"/>
                  <a:gd name="T15" fmla="*/ 398 h 398"/>
                  <a:gd name="T16" fmla="*/ 0 w 756"/>
                  <a:gd name="T17" fmla="*/ 398 h 398"/>
                  <a:gd name="T18" fmla="*/ 0 w 756"/>
                  <a:gd name="T19" fmla="*/ 0 h 3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6" h="398">
                    <a:moveTo>
                      <a:pt x="0" y="0"/>
                    </a:moveTo>
                    <a:lnTo>
                      <a:pt x="720" y="0"/>
                    </a:lnTo>
                    <a:cubicBezTo>
                      <a:pt x="741" y="39"/>
                      <a:pt x="741" y="89"/>
                      <a:pt x="718" y="129"/>
                    </a:cubicBezTo>
                    <a:cubicBezTo>
                      <a:pt x="709" y="145"/>
                      <a:pt x="688" y="174"/>
                      <a:pt x="688" y="174"/>
                    </a:cubicBezTo>
                    <a:cubicBezTo>
                      <a:pt x="667" y="237"/>
                      <a:pt x="678" y="250"/>
                      <a:pt x="711" y="309"/>
                    </a:cubicBezTo>
                    <a:cubicBezTo>
                      <a:pt x="720" y="324"/>
                      <a:pt x="741" y="353"/>
                      <a:pt x="741" y="353"/>
                    </a:cubicBezTo>
                    <a:cubicBezTo>
                      <a:pt x="743" y="361"/>
                      <a:pt x="745" y="368"/>
                      <a:pt x="748" y="376"/>
                    </a:cubicBezTo>
                    <a:cubicBezTo>
                      <a:pt x="750" y="383"/>
                      <a:pt x="756" y="398"/>
                      <a:pt x="756" y="398"/>
                    </a:cubicBezTo>
                    <a:lnTo>
                      <a:pt x="0" y="39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0" name="Line 109"/>
              <p:cNvSpPr>
                <a:spLocks noChangeShapeType="1"/>
              </p:cNvSpPr>
              <p:nvPr/>
            </p:nvSpPr>
            <p:spPr bwMode="auto">
              <a:xfrm>
                <a:off x="1008" y="287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1" name="Line 110"/>
              <p:cNvSpPr>
                <a:spLocks noChangeShapeType="1"/>
              </p:cNvSpPr>
              <p:nvPr/>
            </p:nvSpPr>
            <p:spPr bwMode="auto">
              <a:xfrm>
                <a:off x="1008" y="287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2" name="Line 111"/>
              <p:cNvSpPr>
                <a:spLocks noChangeShapeType="1"/>
              </p:cNvSpPr>
              <p:nvPr/>
            </p:nvSpPr>
            <p:spPr bwMode="auto">
              <a:xfrm>
                <a:off x="1008" y="3254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3" name="AutoShape 112"/>
              <p:cNvSpPr>
                <a:spLocks noChangeArrowheads="1"/>
              </p:cNvSpPr>
              <p:nvPr/>
            </p:nvSpPr>
            <p:spPr bwMode="auto">
              <a:xfrm>
                <a:off x="1248" y="301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4" name="Line 113"/>
              <p:cNvSpPr>
                <a:spLocks noChangeShapeType="1"/>
              </p:cNvSpPr>
              <p:nvPr/>
            </p:nvSpPr>
            <p:spPr bwMode="auto">
              <a:xfrm flipV="1">
                <a:off x="1296" y="2630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5" name="Line 114"/>
              <p:cNvSpPr>
                <a:spLocks noChangeShapeType="1"/>
              </p:cNvSpPr>
              <p:nvPr/>
            </p:nvSpPr>
            <p:spPr bwMode="auto">
              <a:xfrm>
                <a:off x="1680" y="263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6" name="Text Box 115"/>
              <p:cNvSpPr txBox="1">
                <a:spLocks noChangeArrowheads="1"/>
              </p:cNvSpPr>
              <p:nvPr/>
            </p:nvSpPr>
            <p:spPr bwMode="auto">
              <a:xfrm>
                <a:off x="1632" y="238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>
                    <a:ea typeface="楷体_GB2312" pitchFamily="49" charset="-122"/>
                  </a:rPr>
                  <a:t>10</a:t>
                </a:r>
              </a:p>
            </p:txBody>
          </p:sp>
        </p:grpSp>
        <p:grpSp>
          <p:nvGrpSpPr>
            <p:cNvPr id="36880" name="Group 116"/>
            <p:cNvGrpSpPr>
              <a:grpSpLocks/>
            </p:cNvGrpSpPr>
            <p:nvPr/>
          </p:nvGrpSpPr>
          <p:grpSpPr bwMode="auto">
            <a:xfrm>
              <a:off x="3902075" y="4547071"/>
              <a:ext cx="1524000" cy="1546225"/>
              <a:chOff x="2160" y="2286"/>
              <a:chExt cx="960" cy="974"/>
            </a:xfrm>
          </p:grpSpPr>
          <p:sp>
            <p:nvSpPr>
              <p:cNvPr id="36881" name="Freeform 117"/>
              <p:cNvSpPr>
                <a:spLocks/>
              </p:cNvSpPr>
              <p:nvPr/>
            </p:nvSpPr>
            <p:spPr bwMode="auto">
              <a:xfrm>
                <a:off x="2160" y="2862"/>
                <a:ext cx="756" cy="398"/>
              </a:xfrm>
              <a:custGeom>
                <a:avLst/>
                <a:gdLst>
                  <a:gd name="T0" fmla="*/ 0 w 756"/>
                  <a:gd name="T1" fmla="*/ 0 h 398"/>
                  <a:gd name="T2" fmla="*/ 720 w 756"/>
                  <a:gd name="T3" fmla="*/ 0 h 398"/>
                  <a:gd name="T4" fmla="*/ 718 w 756"/>
                  <a:gd name="T5" fmla="*/ 129 h 398"/>
                  <a:gd name="T6" fmla="*/ 688 w 756"/>
                  <a:gd name="T7" fmla="*/ 174 h 398"/>
                  <a:gd name="T8" fmla="*/ 711 w 756"/>
                  <a:gd name="T9" fmla="*/ 309 h 398"/>
                  <a:gd name="T10" fmla="*/ 741 w 756"/>
                  <a:gd name="T11" fmla="*/ 353 h 398"/>
                  <a:gd name="T12" fmla="*/ 748 w 756"/>
                  <a:gd name="T13" fmla="*/ 376 h 398"/>
                  <a:gd name="T14" fmla="*/ 756 w 756"/>
                  <a:gd name="T15" fmla="*/ 398 h 398"/>
                  <a:gd name="T16" fmla="*/ 0 w 756"/>
                  <a:gd name="T17" fmla="*/ 398 h 398"/>
                  <a:gd name="T18" fmla="*/ 0 w 756"/>
                  <a:gd name="T19" fmla="*/ 0 h 3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6" h="398">
                    <a:moveTo>
                      <a:pt x="0" y="0"/>
                    </a:moveTo>
                    <a:lnTo>
                      <a:pt x="720" y="0"/>
                    </a:lnTo>
                    <a:cubicBezTo>
                      <a:pt x="741" y="39"/>
                      <a:pt x="741" y="89"/>
                      <a:pt x="718" y="129"/>
                    </a:cubicBezTo>
                    <a:cubicBezTo>
                      <a:pt x="709" y="145"/>
                      <a:pt x="688" y="174"/>
                      <a:pt x="688" y="174"/>
                    </a:cubicBezTo>
                    <a:cubicBezTo>
                      <a:pt x="667" y="237"/>
                      <a:pt x="678" y="250"/>
                      <a:pt x="711" y="309"/>
                    </a:cubicBezTo>
                    <a:cubicBezTo>
                      <a:pt x="720" y="324"/>
                      <a:pt x="741" y="353"/>
                      <a:pt x="741" y="353"/>
                    </a:cubicBezTo>
                    <a:cubicBezTo>
                      <a:pt x="743" y="361"/>
                      <a:pt x="745" y="368"/>
                      <a:pt x="748" y="376"/>
                    </a:cubicBezTo>
                    <a:cubicBezTo>
                      <a:pt x="750" y="383"/>
                      <a:pt x="756" y="398"/>
                      <a:pt x="756" y="398"/>
                    </a:cubicBezTo>
                    <a:lnTo>
                      <a:pt x="0" y="39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2" name="Line 118"/>
              <p:cNvSpPr>
                <a:spLocks noChangeShapeType="1"/>
              </p:cNvSpPr>
              <p:nvPr/>
            </p:nvSpPr>
            <p:spPr bwMode="auto">
              <a:xfrm>
                <a:off x="2160" y="2862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3" name="Line 119"/>
              <p:cNvSpPr>
                <a:spLocks noChangeShapeType="1"/>
              </p:cNvSpPr>
              <p:nvPr/>
            </p:nvSpPr>
            <p:spPr bwMode="auto">
              <a:xfrm>
                <a:off x="2160" y="286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4" name="Line 120"/>
              <p:cNvSpPr>
                <a:spLocks noChangeShapeType="1"/>
              </p:cNvSpPr>
              <p:nvPr/>
            </p:nvSpPr>
            <p:spPr bwMode="auto">
              <a:xfrm>
                <a:off x="2160" y="324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5" name="AutoShape 121"/>
              <p:cNvSpPr>
                <a:spLocks noChangeArrowheads="1"/>
              </p:cNvSpPr>
              <p:nvPr/>
            </p:nvSpPr>
            <p:spPr bwMode="auto">
              <a:xfrm>
                <a:off x="2400" y="300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6" name="Line 122"/>
              <p:cNvSpPr>
                <a:spLocks noChangeShapeType="1"/>
              </p:cNvSpPr>
              <p:nvPr/>
            </p:nvSpPr>
            <p:spPr bwMode="auto">
              <a:xfrm flipV="1">
                <a:off x="2448" y="2622"/>
                <a:ext cx="3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7" name="Oval 123"/>
              <p:cNvSpPr>
                <a:spLocks noChangeArrowheads="1"/>
              </p:cNvSpPr>
              <p:nvPr/>
            </p:nvSpPr>
            <p:spPr bwMode="auto">
              <a:xfrm>
                <a:off x="2740" y="2286"/>
                <a:ext cx="380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8" name="Text Box 124"/>
              <p:cNvSpPr txBox="1">
                <a:spLocks noChangeArrowheads="1"/>
              </p:cNvSpPr>
              <p:nvPr/>
            </p:nvSpPr>
            <p:spPr bwMode="auto">
              <a:xfrm>
                <a:off x="2784" y="233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>
                    <a:ea typeface="楷体_GB2312" pitchFamily="49" charset="-122"/>
                  </a:rPr>
                  <a:t>10</a:t>
                </a:r>
              </a:p>
            </p:txBody>
          </p:sp>
        </p:grpSp>
      </p:grpSp>
      <p:grpSp>
        <p:nvGrpSpPr>
          <p:cNvPr id="37" name="Group 178"/>
          <p:cNvGrpSpPr>
            <a:grpSpLocks/>
          </p:cNvGrpSpPr>
          <p:nvPr/>
        </p:nvGrpSpPr>
        <p:grpSpPr bwMode="auto">
          <a:xfrm>
            <a:off x="6087524" y="1647353"/>
            <a:ext cx="1447800" cy="1824038"/>
            <a:chOff x="3799" y="2024"/>
            <a:chExt cx="912" cy="1149"/>
          </a:xfrm>
        </p:grpSpPr>
        <p:sp>
          <p:nvSpPr>
            <p:cNvPr id="38" name="Line 139"/>
            <p:cNvSpPr>
              <a:spLocks noChangeShapeType="1"/>
            </p:cNvSpPr>
            <p:nvPr/>
          </p:nvSpPr>
          <p:spPr bwMode="auto">
            <a:xfrm>
              <a:off x="3847" y="2597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140"/>
            <p:cNvSpPr>
              <a:spLocks noChangeShapeType="1"/>
            </p:cNvSpPr>
            <p:nvPr/>
          </p:nvSpPr>
          <p:spPr bwMode="auto">
            <a:xfrm>
              <a:off x="3847" y="2885"/>
              <a:ext cx="8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141"/>
            <p:cNvSpPr>
              <a:spLocks noChangeShapeType="1"/>
            </p:cNvSpPr>
            <p:nvPr/>
          </p:nvSpPr>
          <p:spPr bwMode="auto">
            <a:xfrm>
              <a:off x="3847" y="3173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142"/>
            <p:cNvSpPr>
              <a:spLocks noChangeShapeType="1"/>
            </p:cNvSpPr>
            <p:nvPr/>
          </p:nvSpPr>
          <p:spPr bwMode="auto">
            <a:xfrm>
              <a:off x="4135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143"/>
            <p:cNvSpPr>
              <a:spLocks noChangeShapeType="1"/>
            </p:cNvSpPr>
            <p:nvPr/>
          </p:nvSpPr>
          <p:spPr bwMode="auto">
            <a:xfrm>
              <a:off x="4423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144"/>
            <p:cNvSpPr>
              <a:spLocks noChangeShapeType="1"/>
            </p:cNvSpPr>
            <p:nvPr/>
          </p:nvSpPr>
          <p:spPr bwMode="auto">
            <a:xfrm>
              <a:off x="4279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145"/>
            <p:cNvSpPr>
              <a:spLocks noChangeShapeType="1"/>
            </p:cNvSpPr>
            <p:nvPr/>
          </p:nvSpPr>
          <p:spPr bwMode="auto">
            <a:xfrm>
              <a:off x="3991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146"/>
            <p:cNvSpPr>
              <a:spLocks noChangeShapeType="1"/>
            </p:cNvSpPr>
            <p:nvPr/>
          </p:nvSpPr>
          <p:spPr bwMode="auto">
            <a:xfrm>
              <a:off x="3847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147"/>
            <p:cNvSpPr>
              <a:spLocks noChangeShapeType="1"/>
            </p:cNvSpPr>
            <p:nvPr/>
          </p:nvSpPr>
          <p:spPr bwMode="auto">
            <a:xfrm rot="5400000">
              <a:off x="3895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48"/>
            <p:cNvSpPr>
              <a:spLocks noChangeShapeType="1"/>
            </p:cNvSpPr>
            <p:nvPr/>
          </p:nvSpPr>
          <p:spPr bwMode="auto">
            <a:xfrm rot="5400000">
              <a:off x="4039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49"/>
            <p:cNvSpPr>
              <a:spLocks noChangeShapeType="1"/>
            </p:cNvSpPr>
            <p:nvPr/>
          </p:nvSpPr>
          <p:spPr bwMode="auto">
            <a:xfrm rot="5400000">
              <a:off x="4183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150"/>
            <p:cNvSpPr>
              <a:spLocks noChangeShapeType="1"/>
            </p:cNvSpPr>
            <p:nvPr/>
          </p:nvSpPr>
          <p:spPr bwMode="auto">
            <a:xfrm rot="5400000">
              <a:off x="4327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151"/>
            <p:cNvSpPr>
              <a:spLocks noChangeShapeType="1"/>
            </p:cNvSpPr>
            <p:nvPr/>
          </p:nvSpPr>
          <p:spPr bwMode="auto">
            <a:xfrm rot="5400000">
              <a:off x="3847" y="2885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52"/>
            <p:cNvSpPr>
              <a:spLocks noChangeShapeType="1"/>
            </p:cNvSpPr>
            <p:nvPr/>
          </p:nvSpPr>
          <p:spPr bwMode="auto">
            <a:xfrm rot="5400000">
              <a:off x="4615" y="3077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153"/>
            <p:cNvSpPr>
              <a:spLocks noChangeShapeType="1"/>
            </p:cNvSpPr>
            <p:nvPr/>
          </p:nvSpPr>
          <p:spPr bwMode="auto">
            <a:xfrm rot="5400000">
              <a:off x="4471" y="2933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154"/>
            <p:cNvSpPr>
              <a:spLocks noChangeShapeType="1"/>
            </p:cNvSpPr>
            <p:nvPr/>
          </p:nvSpPr>
          <p:spPr bwMode="auto">
            <a:xfrm>
              <a:off x="4567" y="25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55"/>
            <p:cNvSpPr>
              <a:spLocks noChangeShapeType="1"/>
            </p:cNvSpPr>
            <p:nvPr/>
          </p:nvSpPr>
          <p:spPr bwMode="auto">
            <a:xfrm>
              <a:off x="3991" y="2261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156"/>
            <p:cNvSpPr>
              <a:spLocks noChangeShapeType="1"/>
            </p:cNvSpPr>
            <p:nvPr/>
          </p:nvSpPr>
          <p:spPr bwMode="auto">
            <a:xfrm flipH="1">
              <a:off x="3799" y="226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3799" y="20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i="1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97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9" grpId="0" autoUpdateAnimBg="0"/>
      <p:bldP spid="33" grpId="0" autoUpdateAnimBg="0"/>
      <p:bldP spid="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9" name="Text Box 69"/>
          <p:cNvSpPr txBox="1">
            <a:spLocks noChangeArrowheads="1"/>
          </p:cNvSpPr>
          <p:nvPr/>
        </p:nvSpPr>
        <p:spPr bwMode="auto">
          <a:xfrm>
            <a:off x="1116013" y="1124744"/>
            <a:ext cx="7343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序号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指引线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水平线或圆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以及</a:t>
            </a:r>
            <a:r>
              <a:rPr lang="zh-CN" altLang="en-US" sz="28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数字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组成；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6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1016000" y="3645024"/>
            <a:ext cx="76327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 smtClean="0"/>
              <a:t>   在</a:t>
            </a:r>
            <a:r>
              <a:rPr lang="zh-CN" altLang="en-US" dirty="0"/>
              <a:t>指引线的另一端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画水平线或</a:t>
            </a:r>
            <a:r>
              <a:rPr lang="zh-CN" altLang="en-US" dirty="0" smtClean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圆</a:t>
            </a:r>
            <a:r>
              <a:rPr lang="zh-CN" altLang="en-US" dirty="0" smtClean="0"/>
              <a:t>，表示</a:t>
            </a:r>
            <a:r>
              <a:rPr lang="zh-CN" altLang="en-US" dirty="0"/>
              <a:t>序号的数字写在水平线的上方或圆</a:t>
            </a:r>
            <a:r>
              <a:rPr lang="zh-CN" altLang="en-US" dirty="0" smtClean="0"/>
              <a:t>内，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  <a:cs typeface="楷体_GB2312"/>
              </a:rPr>
              <a:t>字高</a:t>
            </a:r>
            <a:r>
              <a:rPr lang="zh-CN" altLang="en-US" dirty="0"/>
              <a:t>比尺寸数字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  <a:cs typeface="楷体_GB2312"/>
              </a:rPr>
              <a:t>大一号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sp>
        <p:nvSpPr>
          <p:cNvPr id="34" name="Text Box 136"/>
          <p:cNvSpPr txBox="1">
            <a:spLocks noChangeArrowheads="1"/>
          </p:cNvSpPr>
          <p:nvPr/>
        </p:nvSpPr>
        <p:spPr bwMode="auto">
          <a:xfrm>
            <a:off x="899592" y="5498068"/>
            <a:ext cx="79208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同</a:t>
            </a:r>
            <a:r>
              <a:rPr lang="zh-CN" altLang="en-US" dirty="0"/>
              <a:t>一图样</a:t>
            </a:r>
            <a:r>
              <a:rPr lang="zh-CN" altLang="en-US" dirty="0" smtClean="0"/>
              <a:t>中，编号</a:t>
            </a:r>
            <a:r>
              <a:rPr lang="zh-CN" altLang="en-US" dirty="0"/>
              <a:t>的形式应</a:t>
            </a:r>
            <a:r>
              <a:rPr lang="zh-CN" altLang="en-US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一致</a:t>
            </a:r>
            <a:r>
              <a:rPr lang="zh-CN" altLang="en-US" dirty="0" smtClean="0"/>
              <a:t>。  </a:t>
            </a:r>
            <a:endParaRPr lang="zh-CN" altLang="en-US" dirty="0"/>
          </a:p>
        </p:txBody>
      </p:sp>
      <p:grpSp>
        <p:nvGrpSpPr>
          <p:cNvPr id="57" name="组合 56"/>
          <p:cNvGrpSpPr/>
          <p:nvPr/>
        </p:nvGrpSpPr>
        <p:grpSpPr>
          <a:xfrm>
            <a:off x="1455787" y="1700807"/>
            <a:ext cx="6624638" cy="1872209"/>
            <a:chOff x="1476375" y="4394720"/>
            <a:chExt cx="6624638" cy="1872209"/>
          </a:xfrm>
        </p:grpSpPr>
        <p:sp>
          <p:nvSpPr>
            <p:cNvPr id="58" name="Rectangle 106"/>
            <p:cNvSpPr>
              <a:spLocks noChangeArrowheads="1"/>
            </p:cNvSpPr>
            <p:nvPr/>
          </p:nvSpPr>
          <p:spPr bwMode="auto">
            <a:xfrm flipV="1">
              <a:off x="1476375" y="4394720"/>
              <a:ext cx="6624638" cy="187220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9" name="Group 107"/>
            <p:cNvGrpSpPr>
              <a:grpSpLocks/>
            </p:cNvGrpSpPr>
            <p:nvPr/>
          </p:nvGrpSpPr>
          <p:grpSpPr bwMode="auto">
            <a:xfrm>
              <a:off x="1949450" y="4686771"/>
              <a:ext cx="1676400" cy="1406525"/>
              <a:chOff x="1008" y="2382"/>
              <a:chExt cx="1056" cy="886"/>
            </a:xfrm>
          </p:grpSpPr>
          <p:sp>
            <p:nvSpPr>
              <p:cNvPr id="69" name="Freeform 108"/>
              <p:cNvSpPr>
                <a:spLocks/>
              </p:cNvSpPr>
              <p:nvPr/>
            </p:nvSpPr>
            <p:spPr bwMode="auto">
              <a:xfrm>
                <a:off x="1008" y="2870"/>
                <a:ext cx="756" cy="398"/>
              </a:xfrm>
              <a:custGeom>
                <a:avLst/>
                <a:gdLst>
                  <a:gd name="T0" fmla="*/ 0 w 756"/>
                  <a:gd name="T1" fmla="*/ 0 h 398"/>
                  <a:gd name="T2" fmla="*/ 720 w 756"/>
                  <a:gd name="T3" fmla="*/ 0 h 398"/>
                  <a:gd name="T4" fmla="*/ 718 w 756"/>
                  <a:gd name="T5" fmla="*/ 129 h 398"/>
                  <a:gd name="T6" fmla="*/ 688 w 756"/>
                  <a:gd name="T7" fmla="*/ 174 h 398"/>
                  <a:gd name="T8" fmla="*/ 711 w 756"/>
                  <a:gd name="T9" fmla="*/ 309 h 398"/>
                  <a:gd name="T10" fmla="*/ 741 w 756"/>
                  <a:gd name="T11" fmla="*/ 353 h 398"/>
                  <a:gd name="T12" fmla="*/ 748 w 756"/>
                  <a:gd name="T13" fmla="*/ 376 h 398"/>
                  <a:gd name="T14" fmla="*/ 756 w 756"/>
                  <a:gd name="T15" fmla="*/ 398 h 398"/>
                  <a:gd name="T16" fmla="*/ 0 w 756"/>
                  <a:gd name="T17" fmla="*/ 398 h 398"/>
                  <a:gd name="T18" fmla="*/ 0 w 756"/>
                  <a:gd name="T19" fmla="*/ 0 h 3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6" h="398">
                    <a:moveTo>
                      <a:pt x="0" y="0"/>
                    </a:moveTo>
                    <a:lnTo>
                      <a:pt x="720" y="0"/>
                    </a:lnTo>
                    <a:cubicBezTo>
                      <a:pt x="741" y="39"/>
                      <a:pt x="741" y="89"/>
                      <a:pt x="718" y="129"/>
                    </a:cubicBezTo>
                    <a:cubicBezTo>
                      <a:pt x="709" y="145"/>
                      <a:pt x="688" y="174"/>
                      <a:pt x="688" y="174"/>
                    </a:cubicBezTo>
                    <a:cubicBezTo>
                      <a:pt x="667" y="237"/>
                      <a:pt x="678" y="250"/>
                      <a:pt x="711" y="309"/>
                    </a:cubicBezTo>
                    <a:cubicBezTo>
                      <a:pt x="720" y="324"/>
                      <a:pt x="741" y="353"/>
                      <a:pt x="741" y="353"/>
                    </a:cubicBezTo>
                    <a:cubicBezTo>
                      <a:pt x="743" y="361"/>
                      <a:pt x="745" y="368"/>
                      <a:pt x="748" y="376"/>
                    </a:cubicBezTo>
                    <a:cubicBezTo>
                      <a:pt x="750" y="383"/>
                      <a:pt x="756" y="398"/>
                      <a:pt x="756" y="398"/>
                    </a:cubicBezTo>
                    <a:lnTo>
                      <a:pt x="0" y="39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" name="Line 109"/>
              <p:cNvSpPr>
                <a:spLocks noChangeShapeType="1"/>
              </p:cNvSpPr>
              <p:nvPr/>
            </p:nvSpPr>
            <p:spPr bwMode="auto">
              <a:xfrm>
                <a:off x="1008" y="287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" name="Line 110"/>
              <p:cNvSpPr>
                <a:spLocks noChangeShapeType="1"/>
              </p:cNvSpPr>
              <p:nvPr/>
            </p:nvSpPr>
            <p:spPr bwMode="auto">
              <a:xfrm>
                <a:off x="1008" y="287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111"/>
              <p:cNvSpPr>
                <a:spLocks noChangeShapeType="1"/>
              </p:cNvSpPr>
              <p:nvPr/>
            </p:nvSpPr>
            <p:spPr bwMode="auto">
              <a:xfrm>
                <a:off x="1008" y="3254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AutoShape 112"/>
              <p:cNvSpPr>
                <a:spLocks noChangeArrowheads="1"/>
              </p:cNvSpPr>
              <p:nvPr/>
            </p:nvSpPr>
            <p:spPr bwMode="auto">
              <a:xfrm>
                <a:off x="1248" y="301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Line 113"/>
              <p:cNvSpPr>
                <a:spLocks noChangeShapeType="1"/>
              </p:cNvSpPr>
              <p:nvPr/>
            </p:nvSpPr>
            <p:spPr bwMode="auto">
              <a:xfrm flipV="1">
                <a:off x="1296" y="2630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Line 114"/>
              <p:cNvSpPr>
                <a:spLocks noChangeShapeType="1"/>
              </p:cNvSpPr>
              <p:nvPr/>
            </p:nvSpPr>
            <p:spPr bwMode="auto">
              <a:xfrm>
                <a:off x="1680" y="263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Text Box 115"/>
              <p:cNvSpPr txBox="1">
                <a:spLocks noChangeArrowheads="1"/>
              </p:cNvSpPr>
              <p:nvPr/>
            </p:nvSpPr>
            <p:spPr bwMode="auto">
              <a:xfrm>
                <a:off x="1632" y="238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>
                    <a:ea typeface="楷体_GB2312" pitchFamily="49" charset="-122"/>
                  </a:rPr>
                  <a:t>10</a:t>
                </a:r>
              </a:p>
            </p:txBody>
          </p:sp>
        </p:grpSp>
        <p:grpSp>
          <p:nvGrpSpPr>
            <p:cNvPr id="60" name="Group 116"/>
            <p:cNvGrpSpPr>
              <a:grpSpLocks/>
            </p:cNvGrpSpPr>
            <p:nvPr/>
          </p:nvGrpSpPr>
          <p:grpSpPr bwMode="auto">
            <a:xfrm>
              <a:off x="3902075" y="4547071"/>
              <a:ext cx="1524000" cy="1546225"/>
              <a:chOff x="2160" y="2286"/>
              <a:chExt cx="960" cy="974"/>
            </a:xfrm>
          </p:grpSpPr>
          <p:sp>
            <p:nvSpPr>
              <p:cNvPr id="61" name="Freeform 117"/>
              <p:cNvSpPr>
                <a:spLocks/>
              </p:cNvSpPr>
              <p:nvPr/>
            </p:nvSpPr>
            <p:spPr bwMode="auto">
              <a:xfrm>
                <a:off x="2160" y="2862"/>
                <a:ext cx="756" cy="398"/>
              </a:xfrm>
              <a:custGeom>
                <a:avLst/>
                <a:gdLst>
                  <a:gd name="T0" fmla="*/ 0 w 756"/>
                  <a:gd name="T1" fmla="*/ 0 h 398"/>
                  <a:gd name="T2" fmla="*/ 720 w 756"/>
                  <a:gd name="T3" fmla="*/ 0 h 398"/>
                  <a:gd name="T4" fmla="*/ 718 w 756"/>
                  <a:gd name="T5" fmla="*/ 129 h 398"/>
                  <a:gd name="T6" fmla="*/ 688 w 756"/>
                  <a:gd name="T7" fmla="*/ 174 h 398"/>
                  <a:gd name="T8" fmla="*/ 711 w 756"/>
                  <a:gd name="T9" fmla="*/ 309 h 398"/>
                  <a:gd name="T10" fmla="*/ 741 w 756"/>
                  <a:gd name="T11" fmla="*/ 353 h 398"/>
                  <a:gd name="T12" fmla="*/ 748 w 756"/>
                  <a:gd name="T13" fmla="*/ 376 h 398"/>
                  <a:gd name="T14" fmla="*/ 756 w 756"/>
                  <a:gd name="T15" fmla="*/ 398 h 398"/>
                  <a:gd name="T16" fmla="*/ 0 w 756"/>
                  <a:gd name="T17" fmla="*/ 398 h 398"/>
                  <a:gd name="T18" fmla="*/ 0 w 756"/>
                  <a:gd name="T19" fmla="*/ 0 h 3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6" h="398">
                    <a:moveTo>
                      <a:pt x="0" y="0"/>
                    </a:moveTo>
                    <a:lnTo>
                      <a:pt x="720" y="0"/>
                    </a:lnTo>
                    <a:cubicBezTo>
                      <a:pt x="741" y="39"/>
                      <a:pt x="741" y="89"/>
                      <a:pt x="718" y="129"/>
                    </a:cubicBezTo>
                    <a:cubicBezTo>
                      <a:pt x="709" y="145"/>
                      <a:pt x="688" y="174"/>
                      <a:pt x="688" y="174"/>
                    </a:cubicBezTo>
                    <a:cubicBezTo>
                      <a:pt x="667" y="237"/>
                      <a:pt x="678" y="250"/>
                      <a:pt x="711" y="309"/>
                    </a:cubicBezTo>
                    <a:cubicBezTo>
                      <a:pt x="720" y="324"/>
                      <a:pt x="741" y="353"/>
                      <a:pt x="741" y="353"/>
                    </a:cubicBezTo>
                    <a:cubicBezTo>
                      <a:pt x="743" y="361"/>
                      <a:pt x="745" y="368"/>
                      <a:pt x="748" y="376"/>
                    </a:cubicBezTo>
                    <a:cubicBezTo>
                      <a:pt x="750" y="383"/>
                      <a:pt x="756" y="398"/>
                      <a:pt x="756" y="398"/>
                    </a:cubicBezTo>
                    <a:lnTo>
                      <a:pt x="0" y="39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FF"/>
                  </a:gs>
                  <a:gs pos="50000">
                    <a:srgbClr val="FFFFFF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118"/>
              <p:cNvSpPr>
                <a:spLocks noChangeShapeType="1"/>
              </p:cNvSpPr>
              <p:nvPr/>
            </p:nvSpPr>
            <p:spPr bwMode="auto">
              <a:xfrm>
                <a:off x="2160" y="2862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Line 119"/>
              <p:cNvSpPr>
                <a:spLocks noChangeShapeType="1"/>
              </p:cNvSpPr>
              <p:nvPr/>
            </p:nvSpPr>
            <p:spPr bwMode="auto">
              <a:xfrm>
                <a:off x="2160" y="286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120"/>
              <p:cNvSpPr>
                <a:spLocks noChangeShapeType="1"/>
              </p:cNvSpPr>
              <p:nvPr/>
            </p:nvSpPr>
            <p:spPr bwMode="auto">
              <a:xfrm>
                <a:off x="2160" y="324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AutoShape 121"/>
              <p:cNvSpPr>
                <a:spLocks noChangeArrowheads="1"/>
              </p:cNvSpPr>
              <p:nvPr/>
            </p:nvSpPr>
            <p:spPr bwMode="auto">
              <a:xfrm>
                <a:off x="2400" y="300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6" name="Line 122"/>
              <p:cNvSpPr>
                <a:spLocks noChangeShapeType="1"/>
              </p:cNvSpPr>
              <p:nvPr/>
            </p:nvSpPr>
            <p:spPr bwMode="auto">
              <a:xfrm flipV="1">
                <a:off x="2448" y="2622"/>
                <a:ext cx="3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Oval 123"/>
              <p:cNvSpPr>
                <a:spLocks noChangeArrowheads="1"/>
              </p:cNvSpPr>
              <p:nvPr/>
            </p:nvSpPr>
            <p:spPr bwMode="auto">
              <a:xfrm>
                <a:off x="2740" y="2286"/>
                <a:ext cx="380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Text Box 124"/>
              <p:cNvSpPr txBox="1">
                <a:spLocks noChangeArrowheads="1"/>
              </p:cNvSpPr>
              <p:nvPr/>
            </p:nvSpPr>
            <p:spPr bwMode="auto">
              <a:xfrm>
                <a:off x="2784" y="233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>
                    <a:ea typeface="楷体_GB2312" pitchFamily="49" charset="-122"/>
                  </a:rPr>
                  <a:t>10</a:t>
                </a:r>
              </a:p>
            </p:txBody>
          </p:sp>
        </p:grpSp>
      </p:grpSp>
      <p:grpSp>
        <p:nvGrpSpPr>
          <p:cNvPr id="77" name="Group 178"/>
          <p:cNvGrpSpPr>
            <a:grpSpLocks/>
          </p:cNvGrpSpPr>
          <p:nvPr/>
        </p:nvGrpSpPr>
        <p:grpSpPr bwMode="auto">
          <a:xfrm>
            <a:off x="6087524" y="1647353"/>
            <a:ext cx="1447800" cy="1824038"/>
            <a:chOff x="3799" y="2024"/>
            <a:chExt cx="912" cy="1149"/>
          </a:xfrm>
        </p:grpSpPr>
        <p:sp>
          <p:nvSpPr>
            <p:cNvPr id="78" name="Line 139"/>
            <p:cNvSpPr>
              <a:spLocks noChangeShapeType="1"/>
            </p:cNvSpPr>
            <p:nvPr/>
          </p:nvSpPr>
          <p:spPr bwMode="auto">
            <a:xfrm>
              <a:off x="3847" y="2597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Line 140"/>
            <p:cNvSpPr>
              <a:spLocks noChangeShapeType="1"/>
            </p:cNvSpPr>
            <p:nvPr/>
          </p:nvSpPr>
          <p:spPr bwMode="auto">
            <a:xfrm>
              <a:off x="3847" y="2885"/>
              <a:ext cx="8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Line 141"/>
            <p:cNvSpPr>
              <a:spLocks noChangeShapeType="1"/>
            </p:cNvSpPr>
            <p:nvPr/>
          </p:nvSpPr>
          <p:spPr bwMode="auto">
            <a:xfrm>
              <a:off x="3847" y="3173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142"/>
            <p:cNvSpPr>
              <a:spLocks noChangeShapeType="1"/>
            </p:cNvSpPr>
            <p:nvPr/>
          </p:nvSpPr>
          <p:spPr bwMode="auto">
            <a:xfrm>
              <a:off x="4135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143"/>
            <p:cNvSpPr>
              <a:spLocks noChangeShapeType="1"/>
            </p:cNvSpPr>
            <p:nvPr/>
          </p:nvSpPr>
          <p:spPr bwMode="auto">
            <a:xfrm>
              <a:off x="4423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144"/>
            <p:cNvSpPr>
              <a:spLocks noChangeShapeType="1"/>
            </p:cNvSpPr>
            <p:nvPr/>
          </p:nvSpPr>
          <p:spPr bwMode="auto">
            <a:xfrm>
              <a:off x="4279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145"/>
            <p:cNvSpPr>
              <a:spLocks noChangeShapeType="1"/>
            </p:cNvSpPr>
            <p:nvPr/>
          </p:nvSpPr>
          <p:spPr bwMode="auto">
            <a:xfrm>
              <a:off x="3991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146"/>
            <p:cNvSpPr>
              <a:spLocks noChangeShapeType="1"/>
            </p:cNvSpPr>
            <p:nvPr/>
          </p:nvSpPr>
          <p:spPr bwMode="auto">
            <a:xfrm>
              <a:off x="3847" y="2597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Line 147"/>
            <p:cNvSpPr>
              <a:spLocks noChangeShapeType="1"/>
            </p:cNvSpPr>
            <p:nvPr/>
          </p:nvSpPr>
          <p:spPr bwMode="auto">
            <a:xfrm rot="5400000">
              <a:off x="3895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Line 148"/>
            <p:cNvSpPr>
              <a:spLocks noChangeShapeType="1"/>
            </p:cNvSpPr>
            <p:nvPr/>
          </p:nvSpPr>
          <p:spPr bwMode="auto">
            <a:xfrm rot="5400000">
              <a:off x="4039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149"/>
            <p:cNvSpPr>
              <a:spLocks noChangeShapeType="1"/>
            </p:cNvSpPr>
            <p:nvPr/>
          </p:nvSpPr>
          <p:spPr bwMode="auto">
            <a:xfrm rot="5400000">
              <a:off x="4183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150"/>
            <p:cNvSpPr>
              <a:spLocks noChangeShapeType="1"/>
            </p:cNvSpPr>
            <p:nvPr/>
          </p:nvSpPr>
          <p:spPr bwMode="auto">
            <a:xfrm rot="5400000">
              <a:off x="4327" y="2885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151"/>
            <p:cNvSpPr>
              <a:spLocks noChangeShapeType="1"/>
            </p:cNvSpPr>
            <p:nvPr/>
          </p:nvSpPr>
          <p:spPr bwMode="auto">
            <a:xfrm rot="5400000">
              <a:off x="3847" y="2885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152"/>
            <p:cNvSpPr>
              <a:spLocks noChangeShapeType="1"/>
            </p:cNvSpPr>
            <p:nvPr/>
          </p:nvSpPr>
          <p:spPr bwMode="auto">
            <a:xfrm rot="5400000">
              <a:off x="4615" y="3077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153"/>
            <p:cNvSpPr>
              <a:spLocks noChangeShapeType="1"/>
            </p:cNvSpPr>
            <p:nvPr/>
          </p:nvSpPr>
          <p:spPr bwMode="auto">
            <a:xfrm rot="5400000">
              <a:off x="4471" y="2933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154"/>
            <p:cNvSpPr>
              <a:spLocks noChangeShapeType="1"/>
            </p:cNvSpPr>
            <p:nvPr/>
          </p:nvSpPr>
          <p:spPr bwMode="auto">
            <a:xfrm>
              <a:off x="4567" y="25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155"/>
            <p:cNvSpPr>
              <a:spLocks noChangeShapeType="1"/>
            </p:cNvSpPr>
            <p:nvPr/>
          </p:nvSpPr>
          <p:spPr bwMode="auto">
            <a:xfrm>
              <a:off x="3991" y="2261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156"/>
            <p:cNvSpPr>
              <a:spLocks noChangeShapeType="1"/>
            </p:cNvSpPr>
            <p:nvPr/>
          </p:nvSpPr>
          <p:spPr bwMode="auto">
            <a:xfrm flipH="1">
              <a:off x="3799" y="226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Text Box 157"/>
            <p:cNvSpPr txBox="1">
              <a:spLocks noChangeArrowheads="1"/>
            </p:cNvSpPr>
            <p:nvPr/>
          </p:nvSpPr>
          <p:spPr bwMode="auto">
            <a:xfrm>
              <a:off x="3799" y="20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i="1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59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80" name="Text Box 96"/>
          <p:cNvSpPr txBox="1">
            <a:spLocks noChangeArrowheads="1"/>
          </p:cNvSpPr>
          <p:nvPr/>
        </p:nvSpPr>
        <p:spPr bwMode="auto">
          <a:xfrm>
            <a:off x="1060450" y="1052736"/>
            <a:ext cx="73215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r>
              <a:rPr lang="zh-CN" altLang="en-US" dirty="0" smtClean="0"/>
              <a:t>指引</a:t>
            </a:r>
            <a:r>
              <a:rPr lang="zh-CN" altLang="en-US" dirty="0"/>
              <a:t>线尽可能分布均匀且不允许相交，也不要过长，必要是可画成折线，但只允许弯折一次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323693" name="Group 109"/>
          <p:cNvGrpSpPr>
            <a:grpSpLocks/>
          </p:cNvGrpSpPr>
          <p:nvPr/>
        </p:nvGrpSpPr>
        <p:grpSpPr bwMode="auto">
          <a:xfrm>
            <a:off x="3203575" y="3500438"/>
            <a:ext cx="2808288" cy="2592387"/>
            <a:chOff x="1927" y="1933"/>
            <a:chExt cx="1769" cy="1633"/>
          </a:xfrm>
        </p:grpSpPr>
        <p:sp>
          <p:nvSpPr>
            <p:cNvPr id="38921" name="Rectangle 105"/>
            <p:cNvSpPr>
              <a:spLocks noChangeArrowheads="1"/>
            </p:cNvSpPr>
            <p:nvPr/>
          </p:nvSpPr>
          <p:spPr bwMode="auto">
            <a:xfrm flipV="1">
              <a:off x="1927" y="1933"/>
              <a:ext cx="1769" cy="163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8922" name="Group 104"/>
            <p:cNvGrpSpPr>
              <a:grpSpLocks/>
            </p:cNvGrpSpPr>
            <p:nvPr/>
          </p:nvGrpSpPr>
          <p:grpSpPr bwMode="auto">
            <a:xfrm>
              <a:off x="2381" y="2069"/>
              <a:ext cx="912" cy="1165"/>
              <a:chOff x="3935" y="2144"/>
              <a:chExt cx="912" cy="1165"/>
            </a:xfrm>
          </p:grpSpPr>
          <p:sp>
            <p:nvSpPr>
              <p:cNvPr id="38923" name="Line 61"/>
              <p:cNvSpPr>
                <a:spLocks noChangeShapeType="1"/>
              </p:cNvSpPr>
              <p:nvPr/>
            </p:nvSpPr>
            <p:spPr bwMode="auto">
              <a:xfrm>
                <a:off x="3983" y="2733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4" name="Line 62"/>
              <p:cNvSpPr>
                <a:spLocks noChangeShapeType="1"/>
              </p:cNvSpPr>
              <p:nvPr/>
            </p:nvSpPr>
            <p:spPr bwMode="auto">
              <a:xfrm>
                <a:off x="3983" y="3021"/>
                <a:ext cx="864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5" name="Line 63"/>
              <p:cNvSpPr>
                <a:spLocks noChangeShapeType="1"/>
              </p:cNvSpPr>
              <p:nvPr/>
            </p:nvSpPr>
            <p:spPr bwMode="auto">
              <a:xfrm>
                <a:off x="3983" y="3309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6" name="Line 64"/>
              <p:cNvSpPr>
                <a:spLocks noChangeShapeType="1"/>
              </p:cNvSpPr>
              <p:nvPr/>
            </p:nvSpPr>
            <p:spPr bwMode="auto">
              <a:xfrm>
                <a:off x="4271" y="2733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7" name="Line 65"/>
              <p:cNvSpPr>
                <a:spLocks noChangeShapeType="1"/>
              </p:cNvSpPr>
              <p:nvPr/>
            </p:nvSpPr>
            <p:spPr bwMode="auto">
              <a:xfrm>
                <a:off x="4559" y="2733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8" name="Line 66"/>
              <p:cNvSpPr>
                <a:spLocks noChangeShapeType="1"/>
              </p:cNvSpPr>
              <p:nvPr/>
            </p:nvSpPr>
            <p:spPr bwMode="auto">
              <a:xfrm>
                <a:off x="4415" y="2733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9" name="Line 67"/>
              <p:cNvSpPr>
                <a:spLocks noChangeShapeType="1"/>
              </p:cNvSpPr>
              <p:nvPr/>
            </p:nvSpPr>
            <p:spPr bwMode="auto">
              <a:xfrm>
                <a:off x="4127" y="2733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0" name="Line 68"/>
              <p:cNvSpPr>
                <a:spLocks noChangeShapeType="1"/>
              </p:cNvSpPr>
              <p:nvPr/>
            </p:nvSpPr>
            <p:spPr bwMode="auto">
              <a:xfrm>
                <a:off x="3983" y="2733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1" name="Line 69"/>
              <p:cNvSpPr>
                <a:spLocks noChangeShapeType="1"/>
              </p:cNvSpPr>
              <p:nvPr/>
            </p:nvSpPr>
            <p:spPr bwMode="auto">
              <a:xfrm rot="5400000">
                <a:off x="4031" y="302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2" name="Line 70"/>
              <p:cNvSpPr>
                <a:spLocks noChangeShapeType="1"/>
              </p:cNvSpPr>
              <p:nvPr/>
            </p:nvSpPr>
            <p:spPr bwMode="auto">
              <a:xfrm rot="5400000">
                <a:off x="4175" y="302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3" name="Line 71"/>
              <p:cNvSpPr>
                <a:spLocks noChangeShapeType="1"/>
              </p:cNvSpPr>
              <p:nvPr/>
            </p:nvSpPr>
            <p:spPr bwMode="auto">
              <a:xfrm rot="5400000">
                <a:off x="4319" y="302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4" name="Line 72"/>
              <p:cNvSpPr>
                <a:spLocks noChangeShapeType="1"/>
              </p:cNvSpPr>
              <p:nvPr/>
            </p:nvSpPr>
            <p:spPr bwMode="auto">
              <a:xfrm rot="5400000">
                <a:off x="4463" y="3021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5" name="Line 73"/>
              <p:cNvSpPr>
                <a:spLocks noChangeShapeType="1"/>
              </p:cNvSpPr>
              <p:nvPr/>
            </p:nvSpPr>
            <p:spPr bwMode="auto">
              <a:xfrm rot="5400000">
                <a:off x="3983" y="3021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6" name="Line 74"/>
              <p:cNvSpPr>
                <a:spLocks noChangeShapeType="1"/>
              </p:cNvSpPr>
              <p:nvPr/>
            </p:nvSpPr>
            <p:spPr bwMode="auto">
              <a:xfrm rot="5400000">
                <a:off x="4751" y="3213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7" name="Line 75"/>
              <p:cNvSpPr>
                <a:spLocks noChangeShapeType="1"/>
              </p:cNvSpPr>
              <p:nvPr/>
            </p:nvSpPr>
            <p:spPr bwMode="auto">
              <a:xfrm rot="5400000">
                <a:off x="4607" y="3069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8" name="Line 76"/>
              <p:cNvSpPr>
                <a:spLocks noChangeShapeType="1"/>
              </p:cNvSpPr>
              <p:nvPr/>
            </p:nvSpPr>
            <p:spPr bwMode="auto">
              <a:xfrm>
                <a:off x="4703" y="2733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9" name="Line 77"/>
              <p:cNvSpPr>
                <a:spLocks noChangeShapeType="1"/>
              </p:cNvSpPr>
              <p:nvPr/>
            </p:nvSpPr>
            <p:spPr bwMode="auto">
              <a:xfrm>
                <a:off x="4127" y="2397"/>
                <a:ext cx="33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40" name="Line 78"/>
              <p:cNvSpPr>
                <a:spLocks noChangeShapeType="1"/>
              </p:cNvSpPr>
              <p:nvPr/>
            </p:nvSpPr>
            <p:spPr bwMode="auto">
              <a:xfrm flipH="1">
                <a:off x="3935" y="2397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41" name="Text Box 79"/>
              <p:cNvSpPr txBox="1">
                <a:spLocks noChangeArrowheads="1"/>
              </p:cNvSpPr>
              <p:nvPr/>
            </p:nvSpPr>
            <p:spPr bwMode="auto">
              <a:xfrm>
                <a:off x="3935" y="216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/>
                  <a:t>3</a:t>
                </a:r>
              </a:p>
            </p:txBody>
          </p:sp>
          <p:sp>
            <p:nvSpPr>
              <p:cNvPr id="38942" name="AutoShape 100"/>
              <p:cNvSpPr>
                <a:spLocks noChangeArrowheads="1"/>
              </p:cNvSpPr>
              <p:nvPr/>
            </p:nvSpPr>
            <p:spPr bwMode="auto">
              <a:xfrm>
                <a:off x="4147" y="286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43" name="Line 101"/>
              <p:cNvSpPr>
                <a:spLocks noChangeShapeType="1"/>
              </p:cNvSpPr>
              <p:nvPr/>
            </p:nvSpPr>
            <p:spPr bwMode="auto">
              <a:xfrm flipV="1">
                <a:off x="4195" y="2387"/>
                <a:ext cx="227" cy="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44" name="Line 102"/>
              <p:cNvSpPr>
                <a:spLocks noChangeShapeType="1"/>
              </p:cNvSpPr>
              <p:nvPr/>
            </p:nvSpPr>
            <p:spPr bwMode="auto">
              <a:xfrm>
                <a:off x="4422" y="238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45" name="Text Box 103"/>
              <p:cNvSpPr txBox="1">
                <a:spLocks noChangeArrowheads="1"/>
              </p:cNvSpPr>
              <p:nvPr/>
            </p:nvSpPr>
            <p:spPr bwMode="auto">
              <a:xfrm>
                <a:off x="4437" y="214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1" i="1"/>
                  <a:t>4</a:t>
                </a:r>
              </a:p>
            </p:txBody>
          </p:sp>
        </p:grpSp>
      </p:grpSp>
      <p:grpSp>
        <p:nvGrpSpPr>
          <p:cNvPr id="323690" name="Group 106"/>
          <p:cNvGrpSpPr>
            <a:grpSpLocks/>
          </p:cNvGrpSpPr>
          <p:nvPr/>
        </p:nvGrpSpPr>
        <p:grpSpPr bwMode="auto">
          <a:xfrm>
            <a:off x="4140200" y="4076700"/>
            <a:ext cx="1008063" cy="1439863"/>
            <a:chOff x="1066" y="1752"/>
            <a:chExt cx="635" cy="907"/>
          </a:xfrm>
        </p:grpSpPr>
        <p:sp>
          <p:nvSpPr>
            <p:cNvPr id="38919" name="Line 107"/>
            <p:cNvSpPr>
              <a:spLocks noChangeShapeType="1"/>
            </p:cNvSpPr>
            <p:nvPr/>
          </p:nvSpPr>
          <p:spPr bwMode="auto">
            <a:xfrm>
              <a:off x="1066" y="1752"/>
              <a:ext cx="635" cy="862"/>
            </a:xfrm>
            <a:prstGeom prst="line">
              <a:avLst/>
            </a:prstGeom>
            <a:noFill/>
            <a:ln w="76200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Line 108"/>
            <p:cNvSpPr>
              <a:spLocks noChangeShapeType="1"/>
            </p:cNvSpPr>
            <p:nvPr/>
          </p:nvSpPr>
          <p:spPr bwMode="auto">
            <a:xfrm flipV="1">
              <a:off x="1066" y="1752"/>
              <a:ext cx="589" cy="907"/>
            </a:xfrm>
            <a:prstGeom prst="line">
              <a:avLst/>
            </a:prstGeom>
            <a:noFill/>
            <a:ln w="76200">
              <a:solidFill>
                <a:srgbClr val="FF3300">
                  <a:alpha val="50195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96"/>
          <p:cNvSpPr txBox="1">
            <a:spLocks noChangeArrowheads="1"/>
          </p:cNvSpPr>
          <p:nvPr/>
        </p:nvSpPr>
        <p:spPr bwMode="auto">
          <a:xfrm>
            <a:off x="1066874" y="2371346"/>
            <a:ext cx="73215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r>
              <a:rPr lang="zh-CN" altLang="en-US" dirty="0" smtClean="0"/>
              <a:t>当</a:t>
            </a:r>
            <a:r>
              <a:rPr lang="zh-CN" altLang="en-US" dirty="0"/>
              <a:t>通过有剖面线的区域时，指引线不</a:t>
            </a:r>
            <a:r>
              <a:rPr lang="zh-CN" altLang="en-US" dirty="0" smtClean="0"/>
              <a:t>应与</a:t>
            </a:r>
            <a:r>
              <a:rPr lang="zh-CN" altLang="en-US" dirty="0"/>
              <a:t>剖面线平行。 </a:t>
            </a:r>
          </a:p>
        </p:txBody>
      </p:sp>
    </p:spTree>
    <p:extLst>
      <p:ext uri="{BB962C8B-B14F-4D97-AF65-F5344CB8AC3E}">
        <p14:creationId xmlns:p14="http://schemas.microsoft.com/office/powerpoint/2010/main" val="29578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80" grpId="0" build="p" autoUpdateAnimBg="0"/>
      <p:bldP spid="3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011" name="Text Box 43"/>
          <p:cNvSpPr txBox="1">
            <a:spLocks noChangeArrowheads="1"/>
          </p:cNvSpPr>
          <p:nvPr/>
        </p:nvSpPr>
        <p:spPr bwMode="auto">
          <a:xfrm>
            <a:off x="1155700" y="1052736"/>
            <a:ext cx="75207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r>
              <a:rPr lang="zh-CN" altLang="en-US" dirty="0" smtClean="0"/>
              <a:t>一</a:t>
            </a:r>
            <a:r>
              <a:rPr lang="zh-CN" altLang="en-US" dirty="0"/>
              <a:t>组紧固件组成装配关系清楚的零件组，可采用公共指引</a:t>
            </a:r>
            <a:r>
              <a:rPr lang="zh-CN" altLang="en-US" dirty="0" smtClean="0"/>
              <a:t>线；</a:t>
            </a:r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1447751" y="2218382"/>
            <a:ext cx="6624736" cy="2808288"/>
            <a:chOff x="1115616" y="2204888"/>
            <a:chExt cx="6624736" cy="2808288"/>
          </a:xfrm>
        </p:grpSpPr>
        <p:sp>
          <p:nvSpPr>
            <p:cNvPr id="39942" name="Rectangle 90"/>
            <p:cNvSpPr>
              <a:spLocks noChangeArrowheads="1"/>
            </p:cNvSpPr>
            <p:nvPr/>
          </p:nvSpPr>
          <p:spPr bwMode="auto">
            <a:xfrm flipV="1">
              <a:off x="1115616" y="2204888"/>
              <a:ext cx="6624736" cy="2808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9944" name="Group 45"/>
            <p:cNvGrpSpPr>
              <a:grpSpLocks/>
            </p:cNvGrpSpPr>
            <p:nvPr/>
          </p:nvGrpSpPr>
          <p:grpSpPr bwMode="auto">
            <a:xfrm>
              <a:off x="1295004" y="2752576"/>
              <a:ext cx="914400" cy="1828800"/>
              <a:chOff x="240" y="2736"/>
              <a:chExt cx="576" cy="1152"/>
            </a:xfrm>
          </p:grpSpPr>
          <p:sp>
            <p:nvSpPr>
              <p:cNvPr id="39980" name="Oval 46"/>
              <p:cNvSpPr>
                <a:spLocks noChangeArrowheads="1"/>
              </p:cNvSpPr>
              <p:nvPr/>
            </p:nvSpPr>
            <p:spPr bwMode="auto">
              <a:xfrm>
                <a:off x="240" y="38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81" name="Line 47"/>
              <p:cNvSpPr>
                <a:spLocks noChangeShapeType="1"/>
              </p:cNvSpPr>
              <p:nvPr/>
            </p:nvSpPr>
            <p:spPr bwMode="auto">
              <a:xfrm flipV="1">
                <a:off x="288" y="3312"/>
                <a:ext cx="28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39982" name="AutoShape 48"/>
              <p:cNvCxnSpPr>
                <a:cxnSpLocks noChangeShapeType="1"/>
                <a:stCxn id="39981" idx="1"/>
              </p:cNvCxnSpPr>
              <p:nvPr/>
            </p:nvCxnSpPr>
            <p:spPr bwMode="auto">
              <a:xfrm>
                <a:off x="575" y="3312"/>
                <a:ext cx="241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83" name="AutoShape 49"/>
              <p:cNvCxnSpPr>
                <a:cxnSpLocks noChangeShapeType="1"/>
                <a:stCxn id="39981" idx="1"/>
              </p:cNvCxnSpPr>
              <p:nvPr/>
            </p:nvCxnSpPr>
            <p:spPr bwMode="auto">
              <a:xfrm flipV="1">
                <a:off x="575" y="2928"/>
                <a:ext cx="1" cy="3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84" name="AutoShape 50"/>
              <p:cNvCxnSpPr>
                <a:cxnSpLocks noChangeShapeType="1"/>
              </p:cNvCxnSpPr>
              <p:nvPr/>
            </p:nvCxnSpPr>
            <p:spPr bwMode="auto">
              <a:xfrm flipH="1">
                <a:off x="577" y="2928"/>
                <a:ext cx="239" cy="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9985" name="Line 51"/>
              <p:cNvSpPr>
                <a:spLocks noChangeShapeType="1"/>
              </p:cNvSpPr>
              <p:nvPr/>
            </p:nvSpPr>
            <p:spPr bwMode="auto">
              <a:xfrm>
                <a:off x="576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86" name="Text Box 52"/>
              <p:cNvSpPr txBox="1">
                <a:spLocks noChangeArrowheads="1"/>
              </p:cNvSpPr>
              <p:nvPr/>
            </p:nvSpPr>
            <p:spPr bwMode="auto">
              <a:xfrm>
                <a:off x="624" y="273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1</a:t>
                </a:r>
              </a:p>
            </p:txBody>
          </p:sp>
          <p:sp>
            <p:nvSpPr>
              <p:cNvPr id="39987" name="Text Box 53"/>
              <p:cNvSpPr txBox="1">
                <a:spLocks noChangeArrowheads="1"/>
              </p:cNvSpPr>
              <p:nvPr/>
            </p:nvSpPr>
            <p:spPr bwMode="auto">
              <a:xfrm>
                <a:off x="624" y="3120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3</a:t>
                </a:r>
              </a:p>
            </p:txBody>
          </p:sp>
          <p:sp>
            <p:nvSpPr>
              <p:cNvPr id="39988" name="Text Box 54"/>
              <p:cNvSpPr txBox="1">
                <a:spLocks noChangeArrowheads="1"/>
              </p:cNvSpPr>
              <p:nvPr/>
            </p:nvSpPr>
            <p:spPr bwMode="auto">
              <a:xfrm>
                <a:off x="624" y="2928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2</a:t>
                </a:r>
              </a:p>
            </p:txBody>
          </p:sp>
        </p:grpSp>
        <p:grpSp>
          <p:nvGrpSpPr>
            <p:cNvPr id="39945" name="Group 55"/>
            <p:cNvGrpSpPr>
              <a:grpSpLocks/>
            </p:cNvGrpSpPr>
            <p:nvPr/>
          </p:nvGrpSpPr>
          <p:grpSpPr bwMode="auto">
            <a:xfrm>
              <a:off x="2514204" y="2828776"/>
              <a:ext cx="1905000" cy="1752600"/>
              <a:chOff x="1152" y="2880"/>
              <a:chExt cx="1200" cy="1104"/>
            </a:xfrm>
          </p:grpSpPr>
          <p:sp>
            <p:nvSpPr>
              <p:cNvPr id="39968" name="Text Box 56"/>
              <p:cNvSpPr txBox="1">
                <a:spLocks noChangeArrowheads="1"/>
              </p:cNvSpPr>
              <p:nvPr/>
            </p:nvSpPr>
            <p:spPr bwMode="auto">
              <a:xfrm>
                <a:off x="1776" y="2880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2</a:t>
                </a:r>
              </a:p>
            </p:txBody>
          </p:sp>
          <p:sp>
            <p:nvSpPr>
              <p:cNvPr id="39969" name="Oval 57"/>
              <p:cNvSpPr>
                <a:spLocks noChangeArrowheads="1"/>
              </p:cNvSpPr>
              <p:nvPr/>
            </p:nvSpPr>
            <p:spPr bwMode="auto">
              <a:xfrm>
                <a:off x="1152" y="39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70" name="Line 58"/>
              <p:cNvSpPr>
                <a:spLocks noChangeShapeType="1"/>
              </p:cNvSpPr>
              <p:nvPr/>
            </p:nvSpPr>
            <p:spPr bwMode="auto">
              <a:xfrm flipV="1">
                <a:off x="1200" y="3072"/>
                <a:ext cx="24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1" name="Line 59"/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2" name="Line 60"/>
              <p:cNvSpPr>
                <a:spLocks noChangeShapeType="1"/>
              </p:cNvSpPr>
              <p:nvPr/>
            </p:nvSpPr>
            <p:spPr bwMode="auto">
              <a:xfrm>
                <a:off x="1776" y="30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73" name="Line 61"/>
              <p:cNvSpPr>
                <a:spLocks noChangeShapeType="1"/>
              </p:cNvSpPr>
              <p:nvPr/>
            </p:nvSpPr>
            <p:spPr bwMode="auto">
              <a:xfrm>
                <a:off x="2112" y="30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39974" name="AutoShape 62"/>
              <p:cNvCxnSpPr>
                <a:cxnSpLocks noChangeShapeType="1"/>
                <a:stCxn id="39971" idx="1"/>
              </p:cNvCxnSpPr>
              <p:nvPr/>
            </p:nvCxnSpPr>
            <p:spPr bwMode="auto">
              <a:xfrm>
                <a:off x="1680" y="3072"/>
                <a:ext cx="48" cy="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75" name="AutoShape 63"/>
              <p:cNvCxnSpPr>
                <a:cxnSpLocks noChangeShapeType="1"/>
                <a:stCxn id="39972" idx="0"/>
              </p:cNvCxnSpPr>
              <p:nvPr/>
            </p:nvCxnSpPr>
            <p:spPr bwMode="auto">
              <a:xfrm flipH="1">
                <a:off x="1728" y="3072"/>
                <a:ext cx="48" cy="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76" name="AutoShape 64"/>
              <p:cNvCxnSpPr>
                <a:cxnSpLocks noChangeShapeType="1"/>
                <a:stCxn id="39972" idx="1"/>
              </p:cNvCxnSpPr>
              <p:nvPr/>
            </p:nvCxnSpPr>
            <p:spPr bwMode="auto">
              <a:xfrm>
                <a:off x="2016" y="3072"/>
                <a:ext cx="48" cy="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77" name="AutoShape 65"/>
              <p:cNvCxnSpPr>
                <a:cxnSpLocks noChangeShapeType="1"/>
                <a:stCxn id="39973" idx="0"/>
              </p:cNvCxnSpPr>
              <p:nvPr/>
            </p:nvCxnSpPr>
            <p:spPr bwMode="auto">
              <a:xfrm flipH="1">
                <a:off x="2064" y="3072"/>
                <a:ext cx="48" cy="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9978" name="Text Box 66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1</a:t>
                </a:r>
              </a:p>
            </p:txBody>
          </p:sp>
          <p:sp>
            <p:nvSpPr>
              <p:cNvPr id="39979" name="Text Box 67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600" b="1" i="1"/>
                  <a:t>3</a:t>
                </a:r>
              </a:p>
            </p:txBody>
          </p:sp>
        </p:grpSp>
        <p:grpSp>
          <p:nvGrpSpPr>
            <p:cNvPr id="39946" name="Group 68"/>
            <p:cNvGrpSpPr>
              <a:grpSpLocks/>
            </p:cNvGrpSpPr>
            <p:nvPr/>
          </p:nvGrpSpPr>
          <p:grpSpPr bwMode="auto">
            <a:xfrm>
              <a:off x="4571604" y="2523976"/>
              <a:ext cx="838200" cy="2057400"/>
              <a:chOff x="2544" y="2736"/>
              <a:chExt cx="528" cy="1296"/>
            </a:xfrm>
          </p:grpSpPr>
          <p:sp>
            <p:nvSpPr>
              <p:cNvPr id="39960" name="Oval 69"/>
              <p:cNvSpPr>
                <a:spLocks noChangeArrowheads="1"/>
              </p:cNvSpPr>
              <p:nvPr/>
            </p:nvSpPr>
            <p:spPr bwMode="auto">
              <a:xfrm>
                <a:off x="2544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1" name="Line 70"/>
              <p:cNvSpPr>
                <a:spLocks noChangeShapeType="1"/>
              </p:cNvSpPr>
              <p:nvPr/>
            </p:nvSpPr>
            <p:spPr bwMode="auto">
              <a:xfrm flipV="1">
                <a:off x="2592" y="3456"/>
                <a:ext cx="28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2" name="Oval 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3" name="Oval 72"/>
              <p:cNvSpPr>
                <a:spLocks noChangeArrowheads="1"/>
              </p:cNvSpPr>
              <p:nvPr/>
            </p:nvSpPr>
            <p:spPr bwMode="auto">
              <a:xfrm>
                <a:off x="2832" y="273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4" name="Oval 73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65" name="Text Box 74"/>
              <p:cNvSpPr txBox="1">
                <a:spLocks noChangeArrowheads="1"/>
              </p:cNvSpPr>
              <p:nvPr/>
            </p:nvSpPr>
            <p:spPr bwMode="auto">
              <a:xfrm>
                <a:off x="2880" y="273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1</a:t>
                </a:r>
              </a:p>
            </p:txBody>
          </p:sp>
          <p:sp>
            <p:nvSpPr>
              <p:cNvPr id="39966" name="Text Box 75"/>
              <p:cNvSpPr txBox="1">
                <a:spLocks noChangeArrowheads="1"/>
              </p:cNvSpPr>
              <p:nvPr/>
            </p:nvSpPr>
            <p:spPr bwMode="auto">
              <a:xfrm>
                <a:off x="2880" y="2976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2</a:t>
                </a:r>
              </a:p>
            </p:txBody>
          </p:sp>
          <p:sp>
            <p:nvSpPr>
              <p:cNvPr id="39967" name="Text Box 76"/>
              <p:cNvSpPr txBox="1">
                <a:spLocks noChangeArrowheads="1"/>
              </p:cNvSpPr>
              <p:nvPr/>
            </p:nvSpPr>
            <p:spPr bwMode="auto">
              <a:xfrm>
                <a:off x="2880" y="321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3</a:t>
                </a:r>
              </a:p>
            </p:txBody>
          </p:sp>
        </p:grpSp>
        <p:grpSp>
          <p:nvGrpSpPr>
            <p:cNvPr id="39947" name="Group 77"/>
            <p:cNvGrpSpPr>
              <a:grpSpLocks/>
            </p:cNvGrpSpPr>
            <p:nvPr/>
          </p:nvGrpSpPr>
          <p:grpSpPr bwMode="auto">
            <a:xfrm>
              <a:off x="5867004" y="3362176"/>
              <a:ext cx="1600200" cy="1219200"/>
              <a:chOff x="3360" y="3216"/>
              <a:chExt cx="1008" cy="768"/>
            </a:xfrm>
          </p:grpSpPr>
          <p:sp>
            <p:nvSpPr>
              <p:cNvPr id="39952" name="Oval 78"/>
              <p:cNvSpPr>
                <a:spLocks noChangeArrowheads="1"/>
              </p:cNvSpPr>
              <p:nvPr/>
            </p:nvSpPr>
            <p:spPr bwMode="auto">
              <a:xfrm>
                <a:off x="3360" y="39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53" name="Line 79"/>
              <p:cNvSpPr>
                <a:spLocks noChangeShapeType="1"/>
              </p:cNvSpPr>
              <p:nvPr/>
            </p:nvSpPr>
            <p:spPr bwMode="auto">
              <a:xfrm flipV="1">
                <a:off x="3408" y="3408"/>
                <a:ext cx="28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4" name="Oval 80"/>
              <p:cNvSpPr>
                <a:spLocks noChangeArrowheads="1"/>
              </p:cNvSpPr>
              <p:nvPr/>
            </p:nvSpPr>
            <p:spPr bwMode="auto">
              <a:xfrm>
                <a:off x="3648" y="321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zh-CN" sz="1600"/>
              </a:p>
            </p:txBody>
          </p:sp>
          <p:sp>
            <p:nvSpPr>
              <p:cNvPr id="39955" name="Oval 81"/>
              <p:cNvSpPr>
                <a:spLocks noChangeArrowheads="1"/>
              </p:cNvSpPr>
              <p:nvPr/>
            </p:nvSpPr>
            <p:spPr bwMode="auto">
              <a:xfrm>
                <a:off x="4128" y="321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56" name="Oval 82"/>
              <p:cNvSpPr>
                <a:spLocks noChangeArrowheads="1"/>
              </p:cNvSpPr>
              <p:nvPr/>
            </p:nvSpPr>
            <p:spPr bwMode="auto">
              <a:xfrm>
                <a:off x="3888" y="321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57" name="Text Box 83"/>
              <p:cNvSpPr txBox="1">
                <a:spLocks noChangeArrowheads="1"/>
              </p:cNvSpPr>
              <p:nvPr/>
            </p:nvSpPr>
            <p:spPr bwMode="auto">
              <a:xfrm>
                <a:off x="3696" y="321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1</a:t>
                </a:r>
              </a:p>
            </p:txBody>
          </p:sp>
          <p:sp>
            <p:nvSpPr>
              <p:cNvPr id="39958" name="Text Box 84"/>
              <p:cNvSpPr txBox="1">
                <a:spLocks noChangeArrowheads="1"/>
              </p:cNvSpPr>
              <p:nvPr/>
            </p:nvSpPr>
            <p:spPr bwMode="auto">
              <a:xfrm>
                <a:off x="3936" y="3216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2</a:t>
                </a:r>
              </a:p>
            </p:txBody>
          </p:sp>
          <p:sp>
            <p:nvSpPr>
              <p:cNvPr id="39959" name="Text Box 85"/>
              <p:cNvSpPr txBox="1">
                <a:spLocks noChangeArrowheads="1"/>
              </p:cNvSpPr>
              <p:nvPr/>
            </p:nvSpPr>
            <p:spPr bwMode="auto">
              <a:xfrm>
                <a:off x="4176" y="321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r>
                  <a:rPr kumimoji="0" lang="en-US" altLang="zh-CN" sz="1600" b="1" i="1"/>
                  <a:t>3</a:t>
                </a:r>
              </a:p>
            </p:txBody>
          </p:sp>
        </p:grpSp>
      </p:grpSp>
      <p:sp>
        <p:nvSpPr>
          <p:cNvPr id="53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54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909377" y="5229200"/>
            <a:ext cx="77014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    公共</a:t>
            </a:r>
            <a:r>
              <a:rPr lang="zh-CN" altLang="en-US" dirty="0"/>
              <a:t>指引线常用于螺栓、螺母和垫圈零件组。</a:t>
            </a:r>
          </a:p>
        </p:txBody>
      </p:sp>
    </p:spTree>
    <p:extLst>
      <p:ext uri="{BB962C8B-B14F-4D97-AF65-F5344CB8AC3E}">
        <p14:creationId xmlns:p14="http://schemas.microsoft.com/office/powerpoint/2010/main" val="281057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11" grpId="0" autoUpdateAnimBg="0"/>
      <p:bldP spid="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99" y="1311840"/>
            <a:ext cx="6019537" cy="489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5918" name="Text Box 46"/>
          <p:cNvSpPr txBox="1">
            <a:spLocks noChangeArrowheads="1"/>
          </p:cNvSpPr>
          <p:nvPr/>
        </p:nvSpPr>
        <p:spPr bwMode="auto">
          <a:xfrm>
            <a:off x="539552" y="2054958"/>
            <a:ext cx="22320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r>
              <a:rPr lang="zh-CN" altLang="en-US" dirty="0" smtClean="0"/>
              <a:t>相同</a:t>
            </a:r>
            <a:r>
              <a:rPr lang="zh-CN" altLang="en-US" dirty="0"/>
              <a:t>的零部件只编写一个</a:t>
            </a:r>
            <a:r>
              <a:rPr lang="zh-CN" altLang="en-US" dirty="0" smtClean="0"/>
              <a:t>序号，且</a:t>
            </a:r>
            <a:r>
              <a:rPr lang="zh-CN" altLang="en-US" dirty="0"/>
              <a:t>只标注一</a:t>
            </a:r>
            <a:r>
              <a:rPr lang="zh-CN" altLang="en-US" dirty="0" smtClean="0"/>
              <a:t>次；其</a:t>
            </a:r>
            <a:r>
              <a:rPr lang="zh-CN" altLang="en-US" dirty="0"/>
              <a:t>数量在明细栏中</a:t>
            </a:r>
            <a:r>
              <a:rPr lang="zh-CN" altLang="en-US" dirty="0" smtClean="0"/>
              <a:t>注明。</a:t>
            </a:r>
            <a:endParaRPr lang="zh-CN" altLang="en-US" dirty="0"/>
          </a:p>
        </p:txBody>
      </p:sp>
      <p:sp>
        <p:nvSpPr>
          <p:cNvPr id="335926" name="Oval 54"/>
          <p:cNvSpPr>
            <a:spLocks noChangeArrowheads="1"/>
          </p:cNvSpPr>
          <p:nvPr/>
        </p:nvSpPr>
        <p:spPr bwMode="auto">
          <a:xfrm>
            <a:off x="3203575" y="3141663"/>
            <a:ext cx="358775" cy="287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5928" name="Oval 56"/>
          <p:cNvSpPr>
            <a:spLocks noChangeArrowheads="1"/>
          </p:cNvSpPr>
          <p:nvPr/>
        </p:nvSpPr>
        <p:spPr bwMode="auto">
          <a:xfrm>
            <a:off x="3203575" y="1726946"/>
            <a:ext cx="360363" cy="43395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3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 bwMode="auto">
          <a:xfrm>
            <a:off x="7199456" y="5137936"/>
            <a:ext cx="18764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190664" y="4797152"/>
            <a:ext cx="18764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431856" y="6021288"/>
            <a:ext cx="18764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6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5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5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5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5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18" grpId="0"/>
      <p:bldP spid="335926" grpId="0" animBg="1"/>
      <p:bldP spid="335928" grpId="0" animBg="1"/>
      <p:bldP spid="2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99" y="1311840"/>
            <a:ext cx="6019537" cy="489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757" name="Text Box 5"/>
          <p:cNvSpPr txBox="1">
            <a:spLocks noChangeArrowheads="1"/>
          </p:cNvSpPr>
          <p:nvPr/>
        </p:nvSpPr>
        <p:spPr bwMode="auto">
          <a:xfrm>
            <a:off x="395536" y="1988840"/>
            <a:ext cx="26277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457200" indent="-457200" eaLnBrk="1" hangingPunct="1">
              <a:buClr>
                <a:srgbClr val="FF0000"/>
              </a:buClr>
              <a:buFont typeface="Wingdings" panose="05000000000000000000" pitchFamily="2" charset="2"/>
              <a:buChar char="Ø"/>
              <a:defRPr sz="28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 eaLnBrk="0" hangingPunct="0">
              <a:defRPr>
                <a:ea typeface="宋体" pitchFamily="2" charset="-122"/>
              </a:defRPr>
            </a:lvl2pPr>
            <a:lvl3pPr marL="1143000" indent="-228600" eaLnBrk="0" hangingPunct="0">
              <a:defRPr>
                <a:ea typeface="宋体" pitchFamily="2" charset="-122"/>
              </a:defRPr>
            </a:lvl3pPr>
            <a:lvl4pPr marL="1600200" indent="-228600" eaLnBrk="0" hangingPunct="0">
              <a:defRPr>
                <a:ea typeface="宋体" pitchFamily="2" charset="-122"/>
              </a:defRPr>
            </a:lvl4pPr>
            <a:lvl5pPr marL="2057400" indent="-228600" eaLnBrk="0" hangingPunct="0">
              <a:defRPr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ea typeface="宋体" pitchFamily="2" charset="-122"/>
              </a:defRPr>
            </a:lvl9pPr>
          </a:lstStyle>
          <a:p>
            <a:r>
              <a:rPr lang="zh-CN" altLang="en-US" dirty="0" smtClean="0"/>
              <a:t>装配图中序号</a:t>
            </a:r>
            <a:r>
              <a:rPr lang="zh-CN" altLang="en-US" dirty="0"/>
              <a:t>应</a:t>
            </a:r>
            <a:r>
              <a:rPr lang="zh-CN" altLang="en-US" dirty="0" smtClean="0"/>
              <a:t>按水平</a:t>
            </a:r>
            <a:r>
              <a:rPr lang="zh-CN" altLang="en-US" dirty="0"/>
              <a:t>或</a:t>
            </a:r>
            <a:r>
              <a:rPr lang="zh-CN" altLang="en-US" dirty="0" smtClean="0"/>
              <a:t>垂直</a:t>
            </a:r>
            <a:r>
              <a:rPr lang="zh-CN" altLang="en-US" dirty="0"/>
              <a:t>方向</a:t>
            </a:r>
            <a:r>
              <a:rPr lang="zh-CN" altLang="en-US" dirty="0" smtClean="0"/>
              <a:t>排列整齐，并</a:t>
            </a:r>
            <a:r>
              <a:rPr lang="zh-CN" altLang="en-US" dirty="0"/>
              <a:t>应按</a:t>
            </a:r>
            <a:r>
              <a:rPr lang="zh-CN" altLang="en-US" dirty="0" smtClean="0"/>
              <a:t>顺时针</a:t>
            </a:r>
            <a:r>
              <a:rPr lang="zh-CN" altLang="en-US" dirty="0"/>
              <a:t>或</a:t>
            </a:r>
            <a:r>
              <a:rPr lang="zh-CN" altLang="en-US" dirty="0" smtClean="0"/>
              <a:t>逆时针方向顺次</a:t>
            </a:r>
            <a:r>
              <a:rPr lang="zh-CN" altLang="en-US" dirty="0"/>
              <a:t>排列。</a:t>
            </a:r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>
            <a:off x="3059113" y="1701577"/>
            <a:ext cx="648791" cy="259151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8762" name="Oval 10"/>
          <p:cNvSpPr>
            <a:spLocks noChangeArrowheads="1"/>
          </p:cNvSpPr>
          <p:nvPr/>
        </p:nvSpPr>
        <p:spPr bwMode="auto">
          <a:xfrm>
            <a:off x="3059113" y="1196752"/>
            <a:ext cx="3169071" cy="5048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9.4.1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零部件的序号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1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009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5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7" grpId="0" autoUpdateAnimBg="0"/>
      <p:bldP spid="458761" grpId="0" animBg="1"/>
      <p:bldP spid="458762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19460</TotalTime>
  <Words>494</Words>
  <Application>Microsoft Office PowerPoint</Application>
  <PresentationFormat>全屏显示(4:3)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870</cp:revision>
  <dcterms:created xsi:type="dcterms:W3CDTF">2003-08-24T06:37:01Z</dcterms:created>
  <dcterms:modified xsi:type="dcterms:W3CDTF">2017-05-08T06:36:23Z</dcterms:modified>
</cp:coreProperties>
</file>