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1489" r:id="rId3"/>
    <p:sldId id="1006" r:id="rId4"/>
    <p:sldId id="1490" r:id="rId5"/>
    <p:sldId id="1491" r:id="rId6"/>
    <p:sldId id="1492" r:id="rId7"/>
    <p:sldId id="1272" r:id="rId8"/>
    <p:sldId id="1493" r:id="rId9"/>
    <p:sldId id="1495" r:id="rId10"/>
    <p:sldId id="1496" r:id="rId11"/>
    <p:sldId id="1497" r:id="rId12"/>
    <p:sldId id="1498" r:id="rId13"/>
    <p:sldId id="1499" r:id="rId14"/>
    <p:sldId id="268" r:id="rId15"/>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楷体_GB2312"/>
        <a:cs typeface="楷体_GB2312"/>
      </a:defRPr>
    </a:lvl1pPr>
    <a:lvl2pPr marL="457200" algn="l" rtl="0" fontAlgn="base">
      <a:spcBef>
        <a:spcPct val="0"/>
      </a:spcBef>
      <a:spcAft>
        <a:spcPct val="0"/>
      </a:spcAft>
      <a:defRPr kumimoji="1" sz="2400" kern="1200">
        <a:solidFill>
          <a:schemeClr val="tx1"/>
        </a:solidFill>
        <a:latin typeface="Times New Roman" pitchFamily="18" charset="0"/>
        <a:ea typeface="楷体_GB2312"/>
        <a:cs typeface="楷体_GB2312"/>
      </a:defRPr>
    </a:lvl2pPr>
    <a:lvl3pPr marL="914400" algn="l" rtl="0" fontAlgn="base">
      <a:spcBef>
        <a:spcPct val="0"/>
      </a:spcBef>
      <a:spcAft>
        <a:spcPct val="0"/>
      </a:spcAft>
      <a:defRPr kumimoji="1" sz="2400" kern="1200">
        <a:solidFill>
          <a:schemeClr val="tx1"/>
        </a:solidFill>
        <a:latin typeface="Times New Roman" pitchFamily="18" charset="0"/>
        <a:ea typeface="楷体_GB2312"/>
        <a:cs typeface="楷体_GB2312"/>
      </a:defRPr>
    </a:lvl3pPr>
    <a:lvl4pPr marL="1371600" algn="l" rtl="0" fontAlgn="base">
      <a:spcBef>
        <a:spcPct val="0"/>
      </a:spcBef>
      <a:spcAft>
        <a:spcPct val="0"/>
      </a:spcAft>
      <a:defRPr kumimoji="1" sz="2400" kern="1200">
        <a:solidFill>
          <a:schemeClr val="tx1"/>
        </a:solidFill>
        <a:latin typeface="Times New Roman" pitchFamily="18" charset="0"/>
        <a:ea typeface="楷体_GB2312"/>
        <a:cs typeface="楷体_GB2312"/>
      </a:defRPr>
    </a:lvl4pPr>
    <a:lvl5pPr marL="1828800" algn="l" rtl="0" fontAlgn="base">
      <a:spcBef>
        <a:spcPct val="0"/>
      </a:spcBef>
      <a:spcAft>
        <a:spcPct val="0"/>
      </a:spcAft>
      <a:defRPr kumimoji="1" sz="2400" kern="1200">
        <a:solidFill>
          <a:schemeClr val="tx1"/>
        </a:solidFill>
        <a:latin typeface="Times New Roman" pitchFamily="18" charset="0"/>
        <a:ea typeface="楷体_GB2312"/>
        <a:cs typeface="楷体_GB2312"/>
      </a:defRPr>
    </a:lvl5pPr>
    <a:lvl6pPr marL="2286000" algn="l" defTabSz="914400" rtl="0" eaLnBrk="1" latinLnBrk="0" hangingPunct="1">
      <a:defRPr kumimoji="1" sz="2400" kern="1200">
        <a:solidFill>
          <a:schemeClr val="tx1"/>
        </a:solidFill>
        <a:latin typeface="Times New Roman" pitchFamily="18" charset="0"/>
        <a:ea typeface="楷体_GB2312"/>
        <a:cs typeface="楷体_GB2312"/>
      </a:defRPr>
    </a:lvl6pPr>
    <a:lvl7pPr marL="2743200" algn="l" defTabSz="914400" rtl="0" eaLnBrk="1" latinLnBrk="0" hangingPunct="1">
      <a:defRPr kumimoji="1" sz="2400" kern="1200">
        <a:solidFill>
          <a:schemeClr val="tx1"/>
        </a:solidFill>
        <a:latin typeface="Times New Roman" pitchFamily="18" charset="0"/>
        <a:ea typeface="楷体_GB2312"/>
        <a:cs typeface="楷体_GB2312"/>
      </a:defRPr>
    </a:lvl7pPr>
    <a:lvl8pPr marL="3200400" algn="l" defTabSz="914400" rtl="0" eaLnBrk="1" latinLnBrk="0" hangingPunct="1">
      <a:defRPr kumimoji="1" sz="2400" kern="1200">
        <a:solidFill>
          <a:schemeClr val="tx1"/>
        </a:solidFill>
        <a:latin typeface="Times New Roman" pitchFamily="18" charset="0"/>
        <a:ea typeface="楷体_GB2312"/>
        <a:cs typeface="楷体_GB2312"/>
      </a:defRPr>
    </a:lvl8pPr>
    <a:lvl9pPr marL="3657600" algn="l" defTabSz="914400" rtl="0" eaLnBrk="1" latinLnBrk="0" hangingPunct="1">
      <a:defRPr kumimoji="1" sz="2400" kern="1200">
        <a:solidFill>
          <a:schemeClr val="tx1"/>
        </a:solidFill>
        <a:latin typeface="Times New Roman" pitchFamily="18" charset="0"/>
        <a:ea typeface="楷体_GB2312"/>
        <a:cs typeface="楷体_GB231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3300"/>
    <a:srgbClr val="FF9999"/>
    <a:srgbClr val="00CCF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24" autoAdjust="0"/>
  </p:normalViewPr>
  <p:slideViewPr>
    <p:cSldViewPr>
      <p:cViewPr varScale="1">
        <p:scale>
          <a:sx n="83" d="100"/>
          <a:sy n="83" d="100"/>
        </p:scale>
        <p:origin x="-14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image" Target="../media/image26.png"/><Relationship Id="rId4" Type="http://schemas.openxmlformats.org/officeDocument/2006/relationships/image" Target="../media/image29.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image" Target="../media/image30.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image" Target="../media/image3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楷体_GB2312" pitchFamily="49"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楷体_GB2312" pitchFamily="49" charset="-122"/>
                <a:cs typeface="+mn-cs"/>
              </a:defRPr>
            </a:lvl1pPr>
          </a:lstStyle>
          <a:p>
            <a:pPr>
              <a:defRPr/>
            </a:pPr>
            <a:fld id="{5E73AA33-A188-4326-AA18-4E3DA258EE73}" type="datetimeFigureOut">
              <a:rPr lang="zh-CN" altLang="en-US"/>
              <a:pPr>
                <a:defRPr/>
              </a:pPr>
              <a:t>2017/5/23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楷体_GB2312" pitchFamily="49"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楷体_GB2312" pitchFamily="49" charset="-122"/>
                <a:cs typeface="+mn-cs"/>
              </a:defRPr>
            </a:lvl1pPr>
          </a:lstStyle>
          <a:p>
            <a:pPr>
              <a:defRPr/>
            </a:pPr>
            <a:fld id="{62B2CDBC-60C4-4870-AE2A-5D1BD09A027D}" type="slidenum">
              <a:rPr lang="zh-CN" altLang="en-US"/>
              <a:pPr>
                <a:defRPr/>
              </a:pPr>
              <a:t>‹#›</a:t>
            </a:fld>
            <a:endParaRPr lang="zh-CN" altLang="en-US"/>
          </a:p>
        </p:txBody>
      </p:sp>
    </p:spTree>
    <p:extLst>
      <p:ext uri="{BB962C8B-B14F-4D97-AF65-F5344CB8AC3E}">
        <p14:creationId xmlns:p14="http://schemas.microsoft.com/office/powerpoint/2010/main" val="1358101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730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eaLnBrk="1" hangingPunct="1"/>
            <a:fld id="{5EB26995-EE0D-4C73-B764-7B49A5314D72}" type="slidenum">
              <a:rPr lang="zh-CN" altLang="en-US" sz="1200" smtClean="0"/>
              <a:pPr eaLnBrk="1" hangingPunct="1"/>
              <a:t>1</a:t>
            </a:fld>
            <a:endParaRPr lang="zh-CN"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Picture 7" descr="tuchiok"/>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0" y="2339975"/>
            <a:ext cx="32766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26"/>
          <p:cNvPicPr>
            <a:picLocks noChangeAspect="1" noChangeArrowheads="1" noCrop="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0" y="1752600"/>
            <a:ext cx="68580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9"/>
          <p:cNvGrpSpPr>
            <a:grpSpLocks/>
          </p:cNvGrpSpPr>
          <p:nvPr userDrawn="1"/>
        </p:nvGrpSpPr>
        <p:grpSpPr bwMode="auto">
          <a:xfrm>
            <a:off x="1600200" y="4038600"/>
            <a:ext cx="2362200" cy="1905000"/>
            <a:chOff x="960" y="2640"/>
            <a:chExt cx="1488" cy="1200"/>
          </a:xfrm>
        </p:grpSpPr>
        <p:sp>
          <p:nvSpPr>
            <p:cNvPr id="5" name="Oval 10"/>
            <p:cNvSpPr>
              <a:spLocks noChangeArrowheads="1"/>
            </p:cNvSpPr>
            <p:nvPr/>
          </p:nvSpPr>
          <p:spPr bwMode="auto">
            <a:xfrm>
              <a:off x="1344" y="2976"/>
              <a:ext cx="672" cy="672"/>
            </a:xfrm>
            <a:prstGeom prst="ellipse">
              <a:avLst/>
            </a:prstGeom>
            <a:solidFill>
              <a:srgbClr val="33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endParaRPr kumimoji="0" lang="zh-CN" altLang="en-US" sz="1800">
                <a:solidFill>
                  <a:srgbClr val="000000"/>
                </a:solidFill>
              </a:endParaRPr>
            </a:p>
          </p:txBody>
        </p:sp>
        <p:sp>
          <p:nvSpPr>
            <p:cNvPr id="6" name="Rectangle 11"/>
            <p:cNvSpPr>
              <a:spLocks noChangeArrowheads="1"/>
            </p:cNvSpPr>
            <p:nvPr/>
          </p:nvSpPr>
          <p:spPr bwMode="auto">
            <a:xfrm>
              <a:off x="1728" y="3360"/>
              <a:ext cx="720" cy="480"/>
            </a:xfrm>
            <a:prstGeom prst="rect">
              <a:avLst/>
            </a:prstGeom>
            <a:solidFill>
              <a:srgbClr val="FF99FF">
                <a:alpha val="50195"/>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endParaRPr kumimoji="0" lang="zh-CN" altLang="en-US" sz="1800">
                <a:solidFill>
                  <a:srgbClr val="000000"/>
                </a:solidFill>
              </a:endParaRPr>
            </a:p>
          </p:txBody>
        </p:sp>
        <p:sp>
          <p:nvSpPr>
            <p:cNvPr id="7" name="AutoShape 12"/>
            <p:cNvSpPr>
              <a:spLocks noChangeArrowheads="1"/>
            </p:cNvSpPr>
            <p:nvPr/>
          </p:nvSpPr>
          <p:spPr bwMode="auto">
            <a:xfrm>
              <a:off x="960" y="2640"/>
              <a:ext cx="720" cy="672"/>
            </a:xfrm>
            <a:prstGeom prst="triangle">
              <a:avLst>
                <a:gd name="adj" fmla="val 50000"/>
              </a:avLst>
            </a:prstGeom>
            <a:solidFill>
              <a:srgbClr val="FFFF00">
                <a:alpha val="50195"/>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endParaRPr kumimoji="0" lang="zh-CN" altLang="en-US" sz="1800">
                <a:solidFill>
                  <a:srgbClr val="000000"/>
                </a:solidFill>
              </a:endParaRPr>
            </a:p>
          </p:txBody>
        </p:sp>
      </p:grpSp>
      <p:sp>
        <p:nvSpPr>
          <p:cNvPr id="8" name="WordArt 17"/>
          <p:cNvSpPr>
            <a:spLocks noChangeArrowheads="1" noChangeShapeType="1" noTextEdit="1"/>
          </p:cNvSpPr>
          <p:nvPr userDrawn="1"/>
        </p:nvSpPr>
        <p:spPr bwMode="auto">
          <a:xfrm>
            <a:off x="4283075" y="5176192"/>
            <a:ext cx="3325813" cy="62907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zh-CN" altLang="en-US" sz="28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华文行楷"/>
                <a:ea typeface="华文行楷"/>
              </a:rPr>
              <a:t>机械设计制造及其</a:t>
            </a:r>
            <a:r>
              <a:rPr lang="zh-CN" altLang="en-US" sz="2800" kern="10" dirty="0" smtClean="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华文行楷"/>
                <a:ea typeface="华文行楷"/>
              </a:rPr>
              <a:t>自动化</a:t>
            </a:r>
            <a:endParaRPr lang="zh-CN" altLang="en-US" sz="28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华文行楷"/>
              <a:ea typeface="华文行楷"/>
            </a:endParaRPr>
          </a:p>
        </p:txBody>
      </p:sp>
      <p:sp>
        <p:nvSpPr>
          <p:cNvPr id="9" name="WordArt 18"/>
          <p:cNvSpPr>
            <a:spLocks noChangeArrowheads="1" noChangeShapeType="1" noTextEdit="1"/>
          </p:cNvSpPr>
          <p:nvPr userDrawn="1"/>
        </p:nvSpPr>
        <p:spPr bwMode="auto">
          <a:xfrm>
            <a:off x="7783513" y="5292725"/>
            <a:ext cx="771525" cy="4095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zh-CN" altLang="en-US" sz="28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华文行楷"/>
                <a:ea typeface="华文行楷"/>
              </a:rPr>
              <a:t>专业</a:t>
            </a:r>
          </a:p>
        </p:txBody>
      </p:sp>
    </p:spTree>
    <p:extLst>
      <p:ext uri="{BB962C8B-B14F-4D97-AF65-F5344CB8AC3E}">
        <p14:creationId xmlns:p14="http://schemas.microsoft.com/office/powerpoint/2010/main" val="350946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2" name="Picture 21" descr="下一页">
            <a:hlinkClick r:id="" action="ppaction://hlinkshowjump?jump=nextslide"/>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77200" y="6400800"/>
            <a:ext cx="8382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2" descr="目录">
            <a:hlinkClick r:id="" action="ppaction://hlinkshowjump?jump=endshow"/>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6400800"/>
            <a:ext cx="8382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3" descr="上一页">
            <a:hlinkClick r:id="" action="ppaction://hlinkshowjump?jump=previousslide"/>
          </p:cNvPr>
          <p:cNvPicPr>
            <a:picLocks noChangeAspect="1" noChangeArrowheads="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86600" y="6400800"/>
            <a:ext cx="8382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869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Rectangle 3"/>
          <p:cNvSpPr>
            <a:spLocks noChangeArrowheads="1"/>
          </p:cNvSpPr>
          <p:nvPr userDrawn="1"/>
        </p:nvSpPr>
        <p:spPr bwMode="auto">
          <a:xfrm>
            <a:off x="1403350" y="549275"/>
            <a:ext cx="685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5400">
                <a:solidFill>
                  <a:srgbClr val="0000FF"/>
                </a:solidFill>
                <a:latin typeface="隶书" pitchFamily="49" charset="-122"/>
                <a:ea typeface="隶书" pitchFamily="49" charset="-122"/>
              </a:rPr>
              <a:t>本  章  结  束</a:t>
            </a:r>
          </a:p>
        </p:txBody>
      </p:sp>
      <p:pic>
        <p:nvPicPr>
          <p:cNvPr id="3" name="Picture 4" descr="26"/>
          <p:cNvPicPr>
            <a:picLocks noChangeAspect="1" noChangeArrowheads="1" noCrop="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71600" y="1828800"/>
            <a:ext cx="68580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tuchiok"/>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67025" y="2286000"/>
            <a:ext cx="3581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16013" y="5275263"/>
            <a:ext cx="4176712"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WordArt 7"/>
          <p:cNvSpPr>
            <a:spLocks noChangeArrowheads="1" noChangeShapeType="1" noTextEdit="1"/>
          </p:cNvSpPr>
          <p:nvPr userDrawn="1"/>
        </p:nvSpPr>
        <p:spPr bwMode="auto">
          <a:xfrm>
            <a:off x="5853113" y="5516563"/>
            <a:ext cx="2376487" cy="265112"/>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zh-CN" altLang="en-US" kern="10">
                <a:ln w="9525">
                  <a:round/>
                  <a:headEnd/>
                  <a:tailEnd/>
                </a:ln>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atin typeface="宋体"/>
                <a:ea typeface="宋体"/>
              </a:rPr>
              <a:t>机电工程学院</a:t>
            </a:r>
          </a:p>
        </p:txBody>
      </p:sp>
    </p:spTree>
    <p:extLst>
      <p:ext uri="{BB962C8B-B14F-4D97-AF65-F5344CB8AC3E}">
        <p14:creationId xmlns:p14="http://schemas.microsoft.com/office/powerpoint/2010/main" val="324549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灯片编号占位符 4"/>
          <p:cNvSpPr>
            <a:spLocks noGrp="1"/>
          </p:cNvSpPr>
          <p:nvPr>
            <p:ph type="sldNum" sz="quarter" idx="10"/>
          </p:nvPr>
        </p:nvSpPr>
        <p:spPr>
          <a:xfrm>
            <a:off x="8650288" y="6234113"/>
            <a:ext cx="623887" cy="327025"/>
          </a:xfrm>
          <a:prstGeom prst="rect">
            <a:avLst/>
          </a:prstGeom>
        </p:spPr>
        <p:txBody>
          <a:bodyPr/>
          <a:lstStyle>
            <a:lvl1pPr algn="ctr">
              <a:defRPr>
                <a:ea typeface="楷体_GB2312" pitchFamily="49" charset="-122"/>
                <a:cs typeface="+mn-cs"/>
              </a:defRPr>
            </a:lvl1pPr>
          </a:lstStyle>
          <a:p>
            <a:pPr>
              <a:defRPr/>
            </a:pPr>
            <a:fld id="{F12FAA69-4403-4906-B0E6-6B0112D13BFB}" type="slidenum">
              <a:rPr lang="en-US" altLang="zh-CN"/>
              <a:pPr>
                <a:defRPr/>
              </a:pPr>
              <a:t>‹#›</a:t>
            </a:fld>
            <a:endParaRPr lang="en-US" altLang="zh-CN" dirty="0"/>
          </a:p>
        </p:txBody>
      </p:sp>
    </p:spTree>
    <p:extLst>
      <p:ext uri="{BB962C8B-B14F-4D97-AF65-F5344CB8AC3E}">
        <p14:creationId xmlns:p14="http://schemas.microsoft.com/office/powerpoint/2010/main" val="403686461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a:prstGeom prst="rect">
            <a:avLst/>
          </a:prstGeom>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685800" y="6248400"/>
            <a:ext cx="1905000" cy="457200"/>
          </a:xfrm>
          <a:prstGeom prst="rect">
            <a:avLst/>
          </a:prstGeom>
        </p:spPr>
        <p:txBody>
          <a:bodyPr/>
          <a:lstStyle>
            <a:lvl1pPr algn="ctr">
              <a:defRPr>
                <a:ea typeface="宋体" charset="-122"/>
                <a:cs typeface="+mn-cs"/>
              </a:defRPr>
            </a:lvl1pPr>
          </a:lstStyle>
          <a:p>
            <a:pPr>
              <a:defRPr/>
            </a:pPr>
            <a:endParaRPr lang="en-US" altLang="zh-CN"/>
          </a:p>
        </p:txBody>
      </p:sp>
      <p:sp>
        <p:nvSpPr>
          <p:cNvPr id="4" name="Rectangle 5"/>
          <p:cNvSpPr>
            <a:spLocks noGrp="1" noChangeArrowheads="1"/>
          </p:cNvSpPr>
          <p:nvPr>
            <p:ph type="ftr" sz="quarter" idx="11"/>
          </p:nvPr>
        </p:nvSpPr>
        <p:spPr>
          <a:xfrm>
            <a:off x="3124200" y="6248400"/>
            <a:ext cx="2895600" cy="457200"/>
          </a:xfrm>
          <a:prstGeom prst="rect">
            <a:avLst/>
          </a:prstGeom>
        </p:spPr>
        <p:txBody>
          <a:bodyPr/>
          <a:lstStyle>
            <a:lvl1pPr algn="ctr">
              <a:defRPr>
                <a:ea typeface="宋体" charset="-122"/>
                <a:cs typeface="+mn-cs"/>
              </a:defRPr>
            </a:lvl1pPr>
          </a:lstStyle>
          <a:p>
            <a:pPr>
              <a:defRPr/>
            </a:pPr>
            <a:endParaRPr lang="en-US" altLang="zh-CN"/>
          </a:p>
        </p:txBody>
      </p:sp>
      <p:sp>
        <p:nvSpPr>
          <p:cNvPr id="5" name="Rectangle 6"/>
          <p:cNvSpPr>
            <a:spLocks noGrp="1" noChangeArrowheads="1"/>
          </p:cNvSpPr>
          <p:nvPr>
            <p:ph type="sldNum" sz="quarter" idx="12"/>
          </p:nvPr>
        </p:nvSpPr>
        <p:spPr>
          <a:xfrm>
            <a:off x="8650288" y="6234113"/>
            <a:ext cx="623887" cy="327025"/>
          </a:xfrm>
          <a:prstGeom prst="rect">
            <a:avLst/>
          </a:prstGeom>
        </p:spPr>
        <p:txBody>
          <a:bodyPr/>
          <a:lstStyle>
            <a:lvl1pPr algn="ctr">
              <a:defRPr>
                <a:ea typeface="楷体_GB2312" pitchFamily="49" charset="-122"/>
                <a:cs typeface="+mn-cs"/>
              </a:defRPr>
            </a:lvl1pPr>
          </a:lstStyle>
          <a:p>
            <a:pPr>
              <a:defRPr/>
            </a:pPr>
            <a:fld id="{10A41D6F-436B-4F66-8946-536428E91500}" type="slidenum">
              <a:rPr lang="en-US" altLang="zh-CN"/>
              <a:pPr>
                <a:defRPr/>
              </a:pPr>
              <a:t>‹#›</a:t>
            </a:fld>
            <a:endParaRPr lang="en-US" altLang="zh-CN"/>
          </a:p>
        </p:txBody>
      </p:sp>
    </p:spTree>
    <p:extLst>
      <p:ext uri="{BB962C8B-B14F-4D97-AF65-F5344CB8AC3E}">
        <p14:creationId xmlns:p14="http://schemas.microsoft.com/office/powerpoint/2010/main" val="380062886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1066084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FF99"/>
            </a:gs>
            <a:gs pos="100000">
              <a:srgbClr val="00CCFF"/>
            </a:gs>
          </a:gsLst>
          <a:path path="rect">
            <a:fillToRect l="100000" t="100000"/>
          </a:path>
        </a:gradFill>
        <a:effectLst/>
      </p:bgPr>
    </p:bg>
    <p:spTree>
      <p:nvGrpSpPr>
        <p:cNvPr id="1" name=""/>
        <p:cNvGrpSpPr/>
        <p:nvPr/>
      </p:nvGrpSpPr>
      <p:grpSpPr>
        <a:xfrm>
          <a:off x="0" y="0"/>
          <a:ext cx="0" cy="0"/>
          <a:chOff x="0" y="0"/>
          <a:chExt cx="0" cy="0"/>
        </a:xfrm>
      </p:grpSpPr>
      <p:sp>
        <p:nvSpPr>
          <p:cNvPr id="1026" name="Text Box 20"/>
          <p:cNvSpPr txBox="1">
            <a:spLocks noChangeArrowheads="1"/>
          </p:cNvSpPr>
          <p:nvPr userDrawn="1"/>
        </p:nvSpPr>
        <p:spPr bwMode="auto">
          <a:xfrm>
            <a:off x="0" y="0"/>
            <a:ext cx="55399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eaLnBrk="0" hangingPunct="0">
              <a:defRPr kumimoji="1" sz="2400">
                <a:solidFill>
                  <a:schemeClr val="tx1"/>
                </a:solidFill>
                <a:latin typeface="Times New Roman" pitchFamily="18" charset="0"/>
                <a:ea typeface="楷体_GB2312" pitchFamily="49" charset="-122"/>
              </a:defRPr>
            </a:lvl1pPr>
            <a:lvl2pPr marL="742950" indent="-285750" eaLnBrk="0" hangingPunct="0">
              <a:defRPr kumimoji="1" sz="2400">
                <a:solidFill>
                  <a:schemeClr val="tx1"/>
                </a:solidFill>
                <a:latin typeface="Times New Roman" pitchFamily="18" charset="0"/>
                <a:ea typeface="楷体_GB2312" pitchFamily="49" charset="-122"/>
              </a:defRPr>
            </a:lvl2pPr>
            <a:lvl3pPr marL="1143000" indent="-228600" eaLnBrk="0" hangingPunct="0">
              <a:defRPr kumimoji="1" sz="2400">
                <a:solidFill>
                  <a:schemeClr val="tx1"/>
                </a:solidFill>
                <a:latin typeface="Times New Roman" pitchFamily="18" charset="0"/>
                <a:ea typeface="楷体_GB2312" pitchFamily="49" charset="-122"/>
              </a:defRPr>
            </a:lvl3pPr>
            <a:lvl4pPr marL="1600200" indent="-228600" eaLnBrk="0" hangingPunct="0">
              <a:defRPr kumimoji="1" sz="2400">
                <a:solidFill>
                  <a:schemeClr val="tx1"/>
                </a:solidFill>
                <a:latin typeface="Times New Roman" pitchFamily="18" charset="0"/>
                <a:ea typeface="楷体_GB2312" pitchFamily="49" charset="-122"/>
              </a:defRPr>
            </a:lvl4pPr>
            <a:lvl5pPr marL="2057400" indent="-228600" eaLnBrk="0" hangingPunct="0">
              <a:defRPr kumimoji="1" sz="2400">
                <a:solidFill>
                  <a:schemeClr val="tx1"/>
                </a:solidFill>
                <a:latin typeface="Times New Roman" pitchFamily="18" charset="0"/>
                <a:ea typeface="楷体_GB2312" pitchFamily="49" charset="-122"/>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楷体_GB2312" pitchFamily="49" charset="-122"/>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楷体_GB2312" pitchFamily="49" charset="-122"/>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楷体_GB2312" pitchFamily="49" charset="-122"/>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楷体_GB2312" pitchFamily="49" charset="-122"/>
              </a:defRPr>
            </a:lvl9pPr>
          </a:lstStyle>
          <a:p>
            <a:pPr eaLnBrk="1" hangingPunct="1">
              <a:spcBef>
                <a:spcPct val="50000"/>
              </a:spcBef>
              <a:defRPr/>
            </a:pPr>
            <a:r>
              <a:rPr lang="zh-CN" altLang="en-US" sz="1800" b="1" dirty="0" smtClean="0">
                <a:ea typeface="华文新魏" pitchFamily="2" charset="-122"/>
                <a:cs typeface="+mn-cs"/>
              </a:rPr>
              <a:t> 　机械制图</a:t>
            </a:r>
            <a:r>
              <a:rPr lang="zh-CN" altLang="en-US" dirty="0" smtClean="0">
                <a:ea typeface="宋体" charset="-122"/>
                <a:cs typeface="+mn-cs"/>
              </a:rPr>
              <a:t>  　    </a:t>
            </a:r>
            <a:r>
              <a:rPr lang="zh-CN" altLang="en-US" sz="1800" dirty="0" smtClean="0">
                <a:latin typeface="仿宋_GB2312" pitchFamily="49" charset="-122"/>
                <a:ea typeface="仿宋_GB2312" pitchFamily="49" charset="-122"/>
                <a:cs typeface="+mn-cs"/>
              </a:rPr>
              <a:t>第</a:t>
            </a:r>
            <a:r>
              <a:rPr lang="en-US" altLang="zh-CN" sz="1800" dirty="0" smtClean="0">
                <a:latin typeface="仿宋_GB2312" pitchFamily="49" charset="-122"/>
                <a:ea typeface="仿宋_GB2312" pitchFamily="49" charset="-122"/>
                <a:cs typeface="+mn-cs"/>
              </a:rPr>
              <a:t>9</a:t>
            </a:r>
            <a:r>
              <a:rPr lang="zh-CN" altLang="en-US" sz="1800" dirty="0" smtClean="0">
                <a:latin typeface="仿宋_GB2312" pitchFamily="49" charset="-122"/>
                <a:ea typeface="仿宋_GB2312" pitchFamily="49" charset="-122"/>
                <a:cs typeface="+mn-cs"/>
              </a:rPr>
              <a:t>章　  装配图</a:t>
            </a:r>
            <a:r>
              <a:rPr lang="zh-CN" altLang="en-US" dirty="0" smtClean="0">
                <a:ea typeface="宋体" charset="-122"/>
                <a:cs typeface="+mn-cs"/>
              </a:rPr>
              <a:t>           </a:t>
            </a:r>
            <a:r>
              <a:rPr lang="zh-CN" altLang="en-US" sz="1800" dirty="0" smtClean="0">
                <a:latin typeface="华文新魏" pitchFamily="2" charset="-122"/>
                <a:ea typeface="华文新魏" pitchFamily="2" charset="-122"/>
                <a:cs typeface="+mn-cs"/>
              </a:rPr>
              <a:t>佛山科学技术学院</a:t>
            </a:r>
            <a:r>
              <a:rPr lang="zh-CN" altLang="en-US" sz="1200" dirty="0" smtClean="0">
                <a:latin typeface="宋体" charset="-122"/>
                <a:ea typeface="宋体" charset="-122"/>
                <a:cs typeface="+mn-cs"/>
              </a:rPr>
              <a:t> </a:t>
            </a:r>
          </a:p>
        </p:txBody>
      </p:sp>
      <p:sp>
        <p:nvSpPr>
          <p:cNvPr id="18435" name="Rectangle 21"/>
          <p:cNvSpPr>
            <a:spLocks noChangeArrowheads="1"/>
          </p:cNvSpPr>
          <p:nvPr userDrawn="1"/>
        </p:nvSpPr>
        <p:spPr bwMode="auto">
          <a:xfrm>
            <a:off x="-8313" y="-8313"/>
            <a:ext cx="457201" cy="6872288"/>
          </a:xfrm>
          <a:prstGeom prst="rect">
            <a:avLst/>
          </a:prstGeom>
          <a:solidFill>
            <a:srgbClr val="00CCFF">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8" r:id="rId6"/>
  </p:sldLayoutIdLst>
  <p:timing>
    <p:tnLst>
      <p:par>
        <p:cTn id="1" dur="indefinite" restart="never" nodeType="tmRoot"/>
      </p:par>
    </p:tnLst>
  </p:timing>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7.png"/><Relationship Id="rId5" Type="http://schemas.openxmlformats.org/officeDocument/2006/relationships/oleObject" Target="../embeddings/oleObject9.bin"/><Relationship Id="rId4" Type="http://schemas.openxmlformats.org/officeDocument/2006/relationships/image" Target="../media/image36.png"/><Relationship Id="rId9"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gif"/><Relationship Id="rId7"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png"/><Relationship Id="rId5" Type="http://schemas.openxmlformats.org/officeDocument/2006/relationships/oleObject" Target="../embeddings/oleObject1.bin"/><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2.gif"/><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29.png"/><Relationship Id="rId5" Type="http://schemas.openxmlformats.org/officeDocument/2006/relationships/image" Target="../media/image26.png"/><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28.png"/></Relationships>
</file>

<file path=ppt/slides/_rels/slide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32.png"/><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5.png"/><Relationship Id="rId11" Type="http://schemas.openxmlformats.org/officeDocument/2006/relationships/image" Target="../media/image2.gif"/><Relationship Id="rId5" Type="http://schemas.openxmlformats.org/officeDocument/2006/relationships/image" Target="../media/image34.png"/><Relationship Id="rId10" Type="http://schemas.openxmlformats.org/officeDocument/2006/relationships/image" Target="../media/image31.png"/><Relationship Id="rId4" Type="http://schemas.openxmlformats.org/officeDocument/2006/relationships/image" Target="../media/image33.png"/><Relationship Id="rId9"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0"/>
          <p:cNvSpPr txBox="1">
            <a:spLocks noChangeArrowheads="1"/>
          </p:cNvSpPr>
          <p:nvPr/>
        </p:nvSpPr>
        <p:spPr bwMode="auto">
          <a:xfrm>
            <a:off x="3717925" y="630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eaLnBrk="1" hangingPunct="1"/>
            <a:endParaRPr lang="zh-CN" altLang="zh-CN">
              <a:ea typeface="宋体" pitchFamily="2" charset="-122"/>
            </a:endParaRPr>
          </a:p>
        </p:txBody>
      </p:sp>
      <p:sp>
        <p:nvSpPr>
          <p:cNvPr id="24579" name="Text Box 52"/>
          <p:cNvSpPr txBox="1">
            <a:spLocks noChangeArrowheads="1"/>
          </p:cNvSpPr>
          <p:nvPr/>
        </p:nvSpPr>
        <p:spPr bwMode="auto">
          <a:xfrm>
            <a:off x="3717925" y="630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lgn="ctr" eaLnBrk="1" hangingPunct="1"/>
            <a:endParaRPr lang="zh-CN" altLang="zh-CN">
              <a:ea typeface="宋体" pitchFamily="2" charset="-122"/>
            </a:endParaRPr>
          </a:p>
        </p:txBody>
      </p:sp>
      <p:sp>
        <p:nvSpPr>
          <p:cNvPr id="5" name="WordArt 53"/>
          <p:cNvSpPr>
            <a:spLocks noChangeArrowheads="1" noChangeShapeType="1" noTextEdit="1"/>
          </p:cNvSpPr>
          <p:nvPr/>
        </p:nvSpPr>
        <p:spPr bwMode="auto">
          <a:xfrm>
            <a:off x="1043608" y="698500"/>
            <a:ext cx="2016224" cy="5619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defRPr/>
            </a:pPr>
            <a:r>
              <a:rPr lang="zh-CN" altLang="en-US" sz="4400" kern="10" dirty="0" smtClean="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隶书"/>
                <a:ea typeface="隶书"/>
                <a:cs typeface="+mn-cs"/>
              </a:rPr>
              <a:t>第</a:t>
            </a:r>
            <a:r>
              <a:rPr lang="en-US" altLang="zh-CN" sz="4400" kern="10" dirty="0" smtClean="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隶书"/>
                <a:ea typeface="隶书"/>
                <a:cs typeface="+mn-cs"/>
              </a:rPr>
              <a:t>9</a:t>
            </a:r>
            <a:r>
              <a:rPr lang="zh-CN" altLang="en-US" sz="4400" kern="10" dirty="0" smtClean="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隶书"/>
                <a:ea typeface="隶书"/>
                <a:cs typeface="+mn-cs"/>
              </a:rPr>
              <a:t>章</a:t>
            </a:r>
            <a:endParaRPr lang="zh-CN" altLang="en-US" sz="4400" kern="10" dirty="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隶书"/>
              <a:ea typeface="隶书"/>
              <a:cs typeface="+mn-cs"/>
            </a:endParaRPr>
          </a:p>
        </p:txBody>
      </p:sp>
      <p:sp>
        <p:nvSpPr>
          <p:cNvPr id="24581" name="WordArt 54" descr="白色大理石"/>
          <p:cNvSpPr>
            <a:spLocks noChangeArrowheads="1" noChangeShapeType="1" noTextEdit="1"/>
          </p:cNvSpPr>
          <p:nvPr/>
        </p:nvSpPr>
        <p:spPr bwMode="auto">
          <a:xfrm>
            <a:off x="3635375" y="668338"/>
            <a:ext cx="4321175" cy="576262"/>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zh-CN" altLang="en-US" sz="4800" kern="10" dirty="0" smtClean="0">
                <a:ln w="9525">
                  <a:round/>
                  <a:headEnd/>
                  <a:tailEnd/>
                </a:ln>
                <a:blipFill dpi="0" rotWithShape="0">
                  <a:blip r:embed="rId3"/>
                  <a:srcRect/>
                  <a:tile tx="0" ty="0" sx="100000" sy="100000" flip="none" algn="tl"/>
                </a:blipFill>
                <a:latin typeface="隶书"/>
                <a:ea typeface="隶书"/>
              </a:rPr>
              <a:t>装配图</a:t>
            </a:r>
            <a:endParaRPr lang="zh-CN" altLang="en-US" sz="4800" kern="10" dirty="0">
              <a:ln w="9525">
                <a:round/>
                <a:headEnd/>
                <a:tailEnd/>
              </a:ln>
              <a:blipFill dpi="0" rotWithShape="0">
                <a:blip r:embed="rId3"/>
                <a:srcRect/>
                <a:tile tx="0" ty="0" sx="100000" sy="100000" flip="none" algn="tl"/>
              </a:blipFill>
              <a:latin typeface="隶书"/>
              <a:ea typeface="隶书"/>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700" name="Rectangle 68"/>
          <p:cNvSpPr>
            <a:spLocks noChangeArrowheads="1"/>
          </p:cNvSpPr>
          <p:nvPr/>
        </p:nvSpPr>
        <p:spPr bwMode="auto">
          <a:xfrm flipV="1">
            <a:off x="755650" y="2492375"/>
            <a:ext cx="7993063" cy="3384550"/>
          </a:xfrm>
          <a:prstGeom prst="rect">
            <a:avLst/>
          </a:prstGeom>
          <a:solidFill>
            <a:schemeClr val="bg1"/>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5701" name="Text Box 69"/>
          <p:cNvSpPr txBox="1">
            <a:spLocks noChangeArrowheads="1"/>
          </p:cNvSpPr>
          <p:nvPr/>
        </p:nvSpPr>
        <p:spPr bwMode="auto">
          <a:xfrm>
            <a:off x="1042988" y="1187450"/>
            <a:ext cx="76327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indent="0">
              <a:lnSpc>
                <a:spcPct val="100000"/>
              </a:lnSpc>
              <a:buClr>
                <a:srgbClr val="FF0000"/>
              </a:buClr>
              <a:buFont typeface="Wingdings" panose="05000000000000000000" pitchFamily="2" charset="2"/>
              <a:buNone/>
              <a:defRPr sz="2800" b="1">
                <a:latin typeface="楷体" panose="02010609060101010101" pitchFamily="49" charset="-122"/>
                <a:ea typeface="楷体" panose="02010609060101010101" pitchFamily="49" charset="-122"/>
              </a:defRPr>
            </a:lvl1pPr>
          </a:lstStyle>
          <a:p>
            <a:r>
              <a:rPr lang="en-US" altLang="zh-CN" dirty="0"/>
              <a:t> </a:t>
            </a:r>
            <a:r>
              <a:rPr lang="en-US" altLang="zh-CN" dirty="0" smtClean="0"/>
              <a:t>   </a:t>
            </a:r>
            <a:r>
              <a:rPr lang="zh-CN" altLang="en-US" dirty="0" smtClean="0"/>
              <a:t>螺栓</a:t>
            </a:r>
            <a:r>
              <a:rPr lang="zh-CN" altLang="en-US" dirty="0"/>
              <a:t>无法上紧时，要加手孔或改用</a:t>
            </a:r>
            <a:r>
              <a:rPr lang="zh-CN" altLang="en-US" dirty="0" smtClean="0"/>
              <a:t>双头螺柱</a:t>
            </a:r>
            <a:r>
              <a:rPr lang="zh-CN" altLang="en-US" dirty="0"/>
              <a:t>；</a:t>
            </a:r>
          </a:p>
        </p:txBody>
      </p:sp>
      <p:graphicFrame>
        <p:nvGraphicFramePr>
          <p:cNvPr id="325702" name="Object 70"/>
          <p:cNvGraphicFramePr>
            <a:graphicFrameLocks noChangeAspect="1"/>
          </p:cNvGraphicFramePr>
          <p:nvPr/>
        </p:nvGraphicFramePr>
        <p:xfrm>
          <a:off x="971550" y="2852738"/>
          <a:ext cx="2174875" cy="2633662"/>
        </p:xfrm>
        <a:graphic>
          <a:graphicData uri="http://schemas.openxmlformats.org/presentationml/2006/ole">
            <mc:AlternateContent xmlns:mc="http://schemas.openxmlformats.org/markup-compatibility/2006">
              <mc:Choice xmlns:v="urn:schemas-microsoft-com:vml" Requires="v">
                <p:oleObj spid="_x0000_s401476" name="Image" r:id="rId3" imgW="3722449" imgH="4506122" progId="Photoshop.Image.7">
                  <p:embed/>
                </p:oleObj>
              </mc:Choice>
              <mc:Fallback>
                <p:oleObj name="Image" r:id="rId3" imgW="3722449" imgH="4506122" progId="Photoshop.Image.7">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852738"/>
                        <a:ext cx="2174875" cy="2633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5703" name="Object 71"/>
          <p:cNvGraphicFramePr>
            <a:graphicFrameLocks noChangeAspect="1"/>
          </p:cNvGraphicFramePr>
          <p:nvPr/>
        </p:nvGraphicFramePr>
        <p:xfrm>
          <a:off x="3486150" y="2781300"/>
          <a:ext cx="2238375" cy="2705100"/>
        </p:xfrm>
        <a:graphic>
          <a:graphicData uri="http://schemas.openxmlformats.org/presentationml/2006/ole">
            <mc:AlternateContent xmlns:mc="http://schemas.openxmlformats.org/markup-compatibility/2006">
              <mc:Choice xmlns:v="urn:schemas-microsoft-com:vml" Requires="v">
                <p:oleObj spid="_x0000_s401477" name="Image" r:id="rId5" imgW="3761633" imgH="4545306" progId="Photoshop.Image.7">
                  <p:embed/>
                </p:oleObj>
              </mc:Choice>
              <mc:Fallback>
                <p:oleObj name="Image" r:id="rId5" imgW="3761633" imgH="4545306" progId="Photoshop.Image.7">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6150" y="2781300"/>
                        <a:ext cx="2238375"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5704" name="Object 72"/>
          <p:cNvGraphicFramePr>
            <a:graphicFrameLocks noChangeAspect="1"/>
          </p:cNvGraphicFramePr>
          <p:nvPr/>
        </p:nvGraphicFramePr>
        <p:xfrm>
          <a:off x="6227763" y="2709863"/>
          <a:ext cx="2189162" cy="2663825"/>
        </p:xfrm>
        <a:graphic>
          <a:graphicData uri="http://schemas.openxmlformats.org/presentationml/2006/ole">
            <mc:AlternateContent xmlns:mc="http://schemas.openxmlformats.org/markup-compatibility/2006">
              <mc:Choice xmlns:v="urn:schemas-microsoft-com:vml" Requires="v">
                <p:oleObj spid="_x0000_s401478" name="Image" r:id="rId7" imgW="3604898" imgH="4388571" progId="Photoshop.Image.7">
                  <p:embed/>
                </p:oleObj>
              </mc:Choice>
              <mc:Fallback>
                <p:oleObj name="Image" r:id="rId7" imgW="3604898" imgH="4388571" progId="Photoshop.Image.7">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7763" y="2709863"/>
                        <a:ext cx="2189162"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25705" name="Group 73"/>
          <p:cNvGrpSpPr>
            <a:grpSpLocks/>
          </p:cNvGrpSpPr>
          <p:nvPr/>
        </p:nvGrpSpPr>
        <p:grpSpPr bwMode="auto">
          <a:xfrm>
            <a:off x="4284663" y="3860800"/>
            <a:ext cx="1296987" cy="1439863"/>
            <a:chOff x="884" y="2795"/>
            <a:chExt cx="817" cy="907"/>
          </a:xfrm>
        </p:grpSpPr>
        <p:sp>
          <p:nvSpPr>
            <p:cNvPr id="53264" name="Line 74"/>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265" name="Line 75"/>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5708" name="Group 76"/>
          <p:cNvGrpSpPr>
            <a:grpSpLocks/>
          </p:cNvGrpSpPr>
          <p:nvPr/>
        </p:nvGrpSpPr>
        <p:grpSpPr bwMode="auto">
          <a:xfrm>
            <a:off x="1979613" y="3933825"/>
            <a:ext cx="1008062" cy="1439863"/>
            <a:chOff x="1066" y="1752"/>
            <a:chExt cx="635" cy="907"/>
          </a:xfrm>
        </p:grpSpPr>
        <p:sp>
          <p:nvSpPr>
            <p:cNvPr id="53262" name="Line 77"/>
            <p:cNvSpPr>
              <a:spLocks noChangeShapeType="1"/>
            </p:cNvSpPr>
            <p:nvPr/>
          </p:nvSpPr>
          <p:spPr bwMode="auto">
            <a:xfrm>
              <a:off x="1066" y="1752"/>
              <a:ext cx="635" cy="862"/>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263" name="Line 78"/>
            <p:cNvSpPr>
              <a:spLocks noChangeShapeType="1"/>
            </p:cNvSpPr>
            <p:nvPr/>
          </p:nvSpPr>
          <p:spPr bwMode="auto">
            <a:xfrm flipV="1">
              <a:off x="1066" y="1752"/>
              <a:ext cx="58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5711" name="Group 79"/>
          <p:cNvGrpSpPr>
            <a:grpSpLocks/>
          </p:cNvGrpSpPr>
          <p:nvPr/>
        </p:nvGrpSpPr>
        <p:grpSpPr bwMode="auto">
          <a:xfrm>
            <a:off x="7164388" y="3789363"/>
            <a:ext cx="1296987" cy="1439862"/>
            <a:chOff x="884" y="2795"/>
            <a:chExt cx="817" cy="907"/>
          </a:xfrm>
        </p:grpSpPr>
        <p:sp>
          <p:nvSpPr>
            <p:cNvPr id="53260" name="Line 80"/>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261" name="Line 81"/>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8"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9.5.3</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零件的连接结构</a:t>
            </a:r>
            <a:endParaRPr lang="zh-CN" altLang="en-US" sz="3600" b="1" dirty="0">
              <a:solidFill>
                <a:schemeClr val="accent2"/>
              </a:solidFill>
              <a:latin typeface="隶书" pitchFamily="49" charset="-122"/>
              <a:ea typeface="隶书" pitchFamily="49" charset="-122"/>
            </a:endParaRPr>
          </a:p>
        </p:txBody>
      </p:sp>
      <p:pic>
        <p:nvPicPr>
          <p:cNvPr id="19" name="Picture 3" descr="26"/>
          <p:cNvPicPr>
            <a:picLocks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0761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5701"/>
                                        </p:tgtEl>
                                        <p:attrNameLst>
                                          <p:attrName>style.visibility</p:attrName>
                                        </p:attrNameLst>
                                      </p:cBhvr>
                                      <p:to>
                                        <p:strVal val="visible"/>
                                      </p:to>
                                    </p:set>
                                    <p:animEffect transition="in" filter="wipe(up)">
                                      <p:cBhvr>
                                        <p:cTn id="7" dur="500"/>
                                        <p:tgtEl>
                                          <p:spTgt spid="325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25700"/>
                                        </p:tgtEl>
                                        <p:attrNameLst>
                                          <p:attrName>style.visibility</p:attrName>
                                        </p:attrNameLst>
                                      </p:cBhvr>
                                      <p:to>
                                        <p:strVal val="visible"/>
                                      </p:to>
                                    </p:set>
                                    <p:animEffect transition="in" filter="barn(outVertical)">
                                      <p:cBhvr>
                                        <p:cTn id="12" dur="500"/>
                                        <p:tgtEl>
                                          <p:spTgt spid="3257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25702"/>
                                        </p:tgtEl>
                                        <p:attrNameLst>
                                          <p:attrName>style.visibility</p:attrName>
                                        </p:attrNameLst>
                                      </p:cBhvr>
                                      <p:to>
                                        <p:strVal val="visible"/>
                                      </p:to>
                                    </p:set>
                                    <p:animEffect transition="in" filter="dissolve">
                                      <p:cBhvr>
                                        <p:cTn id="17" dur="500"/>
                                        <p:tgtEl>
                                          <p:spTgt spid="3257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25708"/>
                                        </p:tgtEl>
                                        <p:attrNameLst>
                                          <p:attrName>style.visibility</p:attrName>
                                        </p:attrNameLst>
                                      </p:cBhvr>
                                      <p:to>
                                        <p:strVal val="visible"/>
                                      </p:to>
                                    </p:set>
                                    <p:animEffect transition="in" filter="dissolve">
                                      <p:cBhvr>
                                        <p:cTn id="22" dur="500"/>
                                        <p:tgtEl>
                                          <p:spTgt spid="3257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25703"/>
                                        </p:tgtEl>
                                        <p:attrNameLst>
                                          <p:attrName>style.visibility</p:attrName>
                                        </p:attrNameLst>
                                      </p:cBhvr>
                                      <p:to>
                                        <p:strVal val="visible"/>
                                      </p:to>
                                    </p:set>
                                    <p:animEffect transition="in" filter="dissolve">
                                      <p:cBhvr>
                                        <p:cTn id="27" dur="500"/>
                                        <p:tgtEl>
                                          <p:spTgt spid="3257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25705"/>
                                        </p:tgtEl>
                                        <p:attrNameLst>
                                          <p:attrName>style.visibility</p:attrName>
                                        </p:attrNameLst>
                                      </p:cBhvr>
                                      <p:to>
                                        <p:strVal val="visible"/>
                                      </p:to>
                                    </p:set>
                                    <p:animEffect transition="in" filter="dissolve">
                                      <p:cBhvr>
                                        <p:cTn id="32" dur="500"/>
                                        <p:tgtEl>
                                          <p:spTgt spid="3257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25704"/>
                                        </p:tgtEl>
                                        <p:attrNameLst>
                                          <p:attrName>style.visibility</p:attrName>
                                        </p:attrNameLst>
                                      </p:cBhvr>
                                      <p:to>
                                        <p:strVal val="visible"/>
                                      </p:to>
                                    </p:set>
                                    <p:animEffect transition="in" filter="dissolve">
                                      <p:cBhvr>
                                        <p:cTn id="37" dur="500"/>
                                        <p:tgtEl>
                                          <p:spTgt spid="32570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25711"/>
                                        </p:tgtEl>
                                        <p:attrNameLst>
                                          <p:attrName>style.visibility</p:attrName>
                                        </p:attrNameLst>
                                      </p:cBhvr>
                                      <p:to>
                                        <p:strVal val="visible"/>
                                      </p:to>
                                    </p:set>
                                    <p:animEffect transition="in" filter="dissolve">
                                      <p:cBhvr>
                                        <p:cTn id="42" dur="500"/>
                                        <p:tgtEl>
                                          <p:spTgt spid="325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700" grpId="0" animBg="1"/>
      <p:bldP spid="32570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9.5.4</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防漏密封结构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43"/>
          <p:cNvSpPr txBox="1">
            <a:spLocks noChangeArrowheads="1"/>
          </p:cNvSpPr>
          <p:nvPr/>
        </p:nvSpPr>
        <p:spPr bwMode="auto">
          <a:xfrm>
            <a:off x="694335" y="980728"/>
            <a:ext cx="813690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indent="0">
              <a:lnSpc>
                <a:spcPct val="100000"/>
              </a:lnSpc>
              <a:buClr>
                <a:srgbClr val="FF0000"/>
              </a:buClr>
              <a:buFont typeface="Wingdings" panose="05000000000000000000" pitchFamily="2" charset="2"/>
              <a:buNone/>
              <a:defRPr sz="2800" b="1">
                <a:latin typeface="楷体" panose="02010609060101010101" pitchFamily="49" charset="-122"/>
                <a:ea typeface="楷体" panose="02010609060101010101" pitchFamily="49" charset="-122"/>
              </a:defRPr>
            </a:lvl1pPr>
          </a:lstStyle>
          <a:p>
            <a:r>
              <a:rPr lang="en-US" altLang="zh-CN" dirty="0" smtClean="0"/>
              <a:t>    </a:t>
            </a:r>
            <a:r>
              <a:rPr lang="zh-CN" altLang="en-US" dirty="0" smtClean="0"/>
              <a:t>为了</a:t>
            </a:r>
            <a:r>
              <a:rPr lang="zh-CN" altLang="en-US" dirty="0"/>
              <a:t>防止机器内部的液体或气体向外渗透和防止外面的灰尘等杂物侵入机器内部，常</a:t>
            </a:r>
            <a:r>
              <a:rPr lang="zh-CN" altLang="en-US" dirty="0" smtClean="0"/>
              <a:t>使用</a:t>
            </a:r>
            <a:r>
              <a:rPr lang="zh-CN" altLang="en-US" dirty="0"/>
              <a:t>防漏</a:t>
            </a:r>
            <a:r>
              <a:rPr lang="zh-CN" altLang="en-US" dirty="0" smtClean="0"/>
              <a:t>密封装置。</a:t>
            </a:r>
            <a:endParaRPr lang="zh-CN" altLang="en-US" dirty="0"/>
          </a:p>
        </p:txBody>
      </p:sp>
      <p:pic>
        <p:nvPicPr>
          <p:cNvPr id="399362"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576" y="2492896"/>
            <a:ext cx="3356053" cy="3810744"/>
          </a:xfrm>
          <a:prstGeom prst="rect">
            <a:avLst/>
          </a:prstGeom>
          <a:solidFill>
            <a:schemeClr val="accent3"/>
          </a:solidFill>
          <a:ln w="38100">
            <a:solidFill>
              <a:schemeClr val="accent2"/>
            </a:solidFill>
          </a:ln>
          <a:extLst/>
        </p:spPr>
      </p:pic>
      <p:sp>
        <p:nvSpPr>
          <p:cNvPr id="25" name="矩形 3"/>
          <p:cNvSpPr>
            <a:spLocks noChangeArrowheads="1"/>
          </p:cNvSpPr>
          <p:nvPr/>
        </p:nvSpPr>
        <p:spPr bwMode="auto">
          <a:xfrm>
            <a:off x="4427984" y="2487778"/>
            <a:ext cx="31683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p>
            <a:pPr marL="457200" indent="-457200">
              <a:buClr>
                <a:srgbClr val="FF0000"/>
              </a:buClr>
              <a:buFont typeface="Wingdings" panose="05000000000000000000" pitchFamily="2" charset="2"/>
              <a:buChar char="Ø"/>
            </a:pPr>
            <a:r>
              <a:rPr lang="zh-CN" altLang="en-US" sz="2800" b="1" dirty="0" smtClean="0">
                <a:solidFill>
                  <a:schemeClr val="accent2"/>
                </a:solidFill>
                <a:latin typeface="隶书" pitchFamily="49" charset="-122"/>
                <a:ea typeface="隶书" pitchFamily="49" charset="-122"/>
                <a:cs typeface="+mn-cs"/>
              </a:rPr>
              <a:t>毡圈密封</a:t>
            </a:r>
            <a:endParaRPr lang="zh-CN" altLang="en-US" sz="2800" b="1" dirty="0">
              <a:solidFill>
                <a:schemeClr val="accent2"/>
              </a:solidFill>
              <a:latin typeface="楷体" pitchFamily="49" charset="-122"/>
              <a:ea typeface="楷体" pitchFamily="49" charset="-122"/>
              <a:cs typeface="+mn-cs"/>
            </a:endParaRPr>
          </a:p>
        </p:txBody>
      </p:sp>
      <p:sp>
        <p:nvSpPr>
          <p:cNvPr id="42" name="矩形 41"/>
          <p:cNvSpPr/>
          <p:nvPr/>
        </p:nvSpPr>
        <p:spPr bwMode="auto">
          <a:xfrm>
            <a:off x="2551536" y="3933056"/>
            <a:ext cx="436288" cy="1224136"/>
          </a:xfrm>
          <a:prstGeom prst="rect">
            <a:avLst/>
          </a:prstGeom>
          <a:noFill/>
          <a:ln w="38100">
            <a:solidFill>
              <a:srgbClr val="FF0000"/>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43" name="Text Box 3"/>
          <p:cNvSpPr txBox="1">
            <a:spLocks noChangeArrowheads="1"/>
          </p:cNvSpPr>
          <p:nvPr/>
        </p:nvSpPr>
        <p:spPr bwMode="auto">
          <a:xfrm>
            <a:off x="4589584" y="2996952"/>
            <a:ext cx="374411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defRPr sz="2800" b="1">
                <a:latin typeface="楷体" pitchFamily="49" charset="-122"/>
                <a:ea typeface="楷体" pitchFamily="49" charset="-122"/>
                <a:cs typeface="+mn-cs"/>
              </a:defRPr>
            </a:lvl1pPr>
          </a:lstStyle>
          <a:p>
            <a:r>
              <a:rPr lang="en-US" altLang="zh-CN" dirty="0" smtClean="0"/>
              <a:t>    </a:t>
            </a:r>
            <a:r>
              <a:rPr lang="zh-CN" altLang="en-US" dirty="0" smtClean="0"/>
              <a:t>毛毡</a:t>
            </a:r>
            <a:r>
              <a:rPr lang="zh-CN" altLang="en-US" dirty="0"/>
              <a:t>圈放</a:t>
            </a:r>
            <a:r>
              <a:rPr lang="zh-CN" altLang="en-US" dirty="0" smtClean="0"/>
              <a:t>入端盖孔</a:t>
            </a:r>
            <a:r>
              <a:rPr lang="zh-CN" altLang="en-US" dirty="0"/>
              <a:t>的梯形截面的环槽</a:t>
            </a:r>
            <a:r>
              <a:rPr lang="zh-CN" altLang="en-US" dirty="0" smtClean="0"/>
              <a:t>内；</a:t>
            </a:r>
            <a:endParaRPr lang="zh-CN" altLang="en-US" dirty="0"/>
          </a:p>
        </p:txBody>
      </p:sp>
      <p:sp>
        <p:nvSpPr>
          <p:cNvPr id="44" name="Text Box 3"/>
          <p:cNvSpPr txBox="1">
            <a:spLocks noChangeArrowheads="1"/>
          </p:cNvSpPr>
          <p:nvPr/>
        </p:nvSpPr>
        <p:spPr bwMode="auto">
          <a:xfrm>
            <a:off x="4644007" y="3908985"/>
            <a:ext cx="374411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defRPr sz="2800" b="1">
                <a:latin typeface="楷体" pitchFamily="49" charset="-122"/>
                <a:ea typeface="楷体" pitchFamily="49" charset="-122"/>
                <a:cs typeface="+mn-cs"/>
              </a:defRPr>
            </a:lvl1pPr>
          </a:lstStyle>
          <a:p>
            <a:r>
              <a:rPr lang="en-US" altLang="zh-CN" dirty="0" smtClean="0"/>
              <a:t>    </a:t>
            </a:r>
            <a:r>
              <a:rPr lang="zh-CN" altLang="en-US" dirty="0" smtClean="0"/>
              <a:t>环</a:t>
            </a:r>
            <a:r>
              <a:rPr lang="zh-CN" altLang="en-US" dirty="0"/>
              <a:t>槽属标准</a:t>
            </a:r>
            <a:r>
              <a:rPr lang="zh-CN" altLang="en-US" dirty="0" smtClean="0"/>
              <a:t>结构，其尺寸</a:t>
            </a:r>
            <a:r>
              <a:rPr lang="zh-CN" altLang="en-US" dirty="0"/>
              <a:t>可查阅</a:t>
            </a:r>
            <a:r>
              <a:rPr lang="zh-CN" altLang="en-US" dirty="0" smtClean="0"/>
              <a:t>手册</a:t>
            </a:r>
            <a:r>
              <a:rPr lang="en-US" altLang="zh-CN" dirty="0" smtClean="0"/>
              <a:t>;</a:t>
            </a:r>
            <a:endParaRPr lang="zh-CN" altLang="en-US" dirty="0"/>
          </a:p>
        </p:txBody>
      </p:sp>
      <p:sp>
        <p:nvSpPr>
          <p:cNvPr id="45" name="Text Box 3"/>
          <p:cNvSpPr txBox="1">
            <a:spLocks noChangeArrowheads="1"/>
          </p:cNvSpPr>
          <p:nvPr/>
        </p:nvSpPr>
        <p:spPr bwMode="auto">
          <a:xfrm>
            <a:off x="4644008" y="4800634"/>
            <a:ext cx="3744119"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defRPr sz="2800" b="1">
                <a:latin typeface="楷体" pitchFamily="49" charset="-122"/>
                <a:ea typeface="楷体" pitchFamily="49" charset="-122"/>
                <a:cs typeface="+mn-cs"/>
              </a:defRPr>
            </a:lvl1pPr>
          </a:lstStyle>
          <a:p>
            <a:r>
              <a:rPr lang="en-US" altLang="zh-CN" dirty="0" smtClean="0"/>
              <a:t>    </a:t>
            </a:r>
            <a:r>
              <a:rPr lang="zh-CN" altLang="en-US" dirty="0" smtClean="0"/>
              <a:t>毛毡</a:t>
            </a:r>
            <a:r>
              <a:rPr lang="zh-CN" altLang="en-US" dirty="0"/>
              <a:t>圈有</a:t>
            </a:r>
            <a:r>
              <a:rPr lang="zh-CN" altLang="en-US" dirty="0" smtClean="0"/>
              <a:t>弹性</a:t>
            </a:r>
            <a:r>
              <a:rPr lang="en-US" altLang="zh-CN" dirty="0" smtClean="0"/>
              <a:t>,</a:t>
            </a:r>
            <a:r>
              <a:rPr lang="zh-CN" altLang="en-US" dirty="0" smtClean="0"/>
              <a:t>可紧贴</a:t>
            </a:r>
            <a:r>
              <a:rPr lang="zh-CN" altLang="en-US" dirty="0"/>
              <a:t>在轴</a:t>
            </a:r>
            <a:r>
              <a:rPr lang="zh-CN" altLang="en-US" dirty="0" smtClean="0"/>
              <a:t>上，起到密封作用。</a:t>
            </a:r>
            <a:endParaRPr lang="zh-CN" altLang="en-US" dirty="0"/>
          </a:p>
        </p:txBody>
      </p:sp>
    </p:spTree>
    <p:extLst>
      <p:ext uri="{BB962C8B-B14F-4D97-AF65-F5344CB8AC3E}">
        <p14:creationId xmlns:p14="http://schemas.microsoft.com/office/powerpoint/2010/main" val="386217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5612"/>
                                        </p:tgtEl>
                                        <p:attrNameLst>
                                          <p:attrName>style.color</p:attrName>
                                        </p:attrNameLst>
                                      </p:cBhvr>
                                      <p:by>
                                        <p:hsl h="7200000" s="0" l="0"/>
                                      </p:by>
                                    </p:animClr>
                                    <p:animClr clrSpc="hsl" dir="cw">
                                      <p:cBhvr>
                                        <p:cTn id="7" dur="500" fill="hold"/>
                                        <p:tgtEl>
                                          <p:spTgt spid="25612"/>
                                        </p:tgtEl>
                                        <p:attrNameLst>
                                          <p:attrName>fillcolor</p:attrName>
                                        </p:attrNameLst>
                                      </p:cBhvr>
                                      <p:by>
                                        <p:hsl h="7200000" s="0" l="0"/>
                                      </p:by>
                                    </p:animClr>
                                    <p:animClr clrSpc="hsl" dir="cw">
                                      <p:cBhvr>
                                        <p:cTn id="8" dur="500" fill="hold"/>
                                        <p:tgtEl>
                                          <p:spTgt spid="25612"/>
                                        </p:tgtEl>
                                        <p:attrNameLst>
                                          <p:attrName>stroke.color</p:attrName>
                                        </p:attrNameLst>
                                      </p:cBhvr>
                                      <p:by>
                                        <p:hsl h="7200000" s="0" l="0"/>
                                      </p:by>
                                    </p:animClr>
                                    <p:set>
                                      <p:cBhvr>
                                        <p:cTn id="9" dur="500" fill="hold"/>
                                        <p:tgtEl>
                                          <p:spTgt spid="256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up)">
                                      <p:cBhvr>
                                        <p:cTn id="14" dur="5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99362"/>
                                        </p:tgtEl>
                                        <p:attrNameLst>
                                          <p:attrName>style.visibility</p:attrName>
                                        </p:attrNameLst>
                                      </p:cBhvr>
                                      <p:to>
                                        <p:strVal val="visible"/>
                                      </p:to>
                                    </p:set>
                                    <p:animEffect transition="in" filter="barn(inVertical)">
                                      <p:cBhvr>
                                        <p:cTn id="19" dur="500"/>
                                        <p:tgtEl>
                                          <p:spTgt spid="39936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2000"/>
                                        <p:tgtEl>
                                          <p:spTgt spid="42"/>
                                        </p:tgtEl>
                                      </p:cBhvr>
                                    </p:animEffect>
                                    <p:anim calcmode="lin" valueType="num">
                                      <p:cBhvr>
                                        <p:cTn id="30" dur="2000" fill="hold"/>
                                        <p:tgtEl>
                                          <p:spTgt spid="42"/>
                                        </p:tgtEl>
                                        <p:attrNameLst>
                                          <p:attrName>ppt_w</p:attrName>
                                        </p:attrNameLst>
                                      </p:cBhvr>
                                      <p:tavLst>
                                        <p:tav tm="0" fmla="#ppt_w*sin(2.5*pi*$)">
                                          <p:val>
                                            <p:fltVal val="0"/>
                                          </p:val>
                                        </p:tav>
                                        <p:tav tm="100000">
                                          <p:val>
                                            <p:fltVal val="1"/>
                                          </p:val>
                                        </p:tav>
                                      </p:tavLst>
                                    </p:anim>
                                    <p:anim calcmode="lin" valueType="num">
                                      <p:cBhvr>
                                        <p:cTn id="31" dur="2000" fill="hold"/>
                                        <p:tgtEl>
                                          <p:spTgt spid="42"/>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wipe(up)">
                                      <p:cBhvr>
                                        <p:cTn id="36" dur="500"/>
                                        <p:tgtEl>
                                          <p:spTgt spid="4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500"/>
                                        <p:tgtEl>
                                          <p:spTgt spid="4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wipe(up)">
                                      <p:cBhvr>
                                        <p:cTn id="4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P spid="24" grpId="0" autoUpdateAnimBg="0"/>
      <p:bldP spid="25" grpId="0"/>
      <p:bldP spid="42" grpId="0" animBg="1"/>
      <p:bldP spid="43" grpId="0"/>
      <p:bldP spid="44" grpId="0"/>
      <p:bldP spid="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9.5.4</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防漏密封结构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43"/>
          <p:cNvSpPr txBox="1">
            <a:spLocks noChangeArrowheads="1"/>
          </p:cNvSpPr>
          <p:nvPr/>
        </p:nvSpPr>
        <p:spPr bwMode="auto">
          <a:xfrm>
            <a:off x="694335" y="980728"/>
            <a:ext cx="813690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indent="0">
              <a:lnSpc>
                <a:spcPct val="100000"/>
              </a:lnSpc>
              <a:buClr>
                <a:srgbClr val="FF0000"/>
              </a:buClr>
              <a:buFont typeface="Wingdings" panose="05000000000000000000" pitchFamily="2" charset="2"/>
              <a:buNone/>
              <a:defRPr sz="2800" b="1">
                <a:latin typeface="楷体" panose="02010609060101010101" pitchFamily="49" charset="-122"/>
                <a:ea typeface="楷体" panose="02010609060101010101" pitchFamily="49" charset="-122"/>
              </a:defRPr>
            </a:lvl1pPr>
          </a:lstStyle>
          <a:p>
            <a:r>
              <a:rPr lang="en-US" altLang="zh-CN" dirty="0" smtClean="0"/>
              <a:t>    </a:t>
            </a:r>
            <a:r>
              <a:rPr lang="zh-CN" altLang="en-US" dirty="0" smtClean="0"/>
              <a:t>为了</a:t>
            </a:r>
            <a:r>
              <a:rPr lang="zh-CN" altLang="en-US" dirty="0"/>
              <a:t>防止机器内部的液体或气体向外渗透和防止外面的灰尘等杂物侵入机器内部，常</a:t>
            </a:r>
            <a:r>
              <a:rPr lang="zh-CN" altLang="en-US" dirty="0" smtClean="0"/>
              <a:t>使用</a:t>
            </a:r>
            <a:r>
              <a:rPr lang="zh-CN" altLang="en-US" dirty="0"/>
              <a:t>防漏</a:t>
            </a:r>
            <a:r>
              <a:rPr lang="zh-CN" altLang="en-US" dirty="0" smtClean="0"/>
              <a:t>密封装置。</a:t>
            </a:r>
            <a:endParaRPr lang="zh-CN" altLang="en-US" dirty="0"/>
          </a:p>
        </p:txBody>
      </p:sp>
      <p:pic>
        <p:nvPicPr>
          <p:cNvPr id="399362"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576" y="2492896"/>
            <a:ext cx="3356053" cy="3810744"/>
          </a:xfrm>
          <a:prstGeom prst="rect">
            <a:avLst/>
          </a:prstGeom>
          <a:solidFill>
            <a:schemeClr val="accent3"/>
          </a:solidFill>
          <a:ln w="38100">
            <a:solidFill>
              <a:schemeClr val="accent2"/>
            </a:solidFill>
          </a:ln>
          <a:extLst/>
        </p:spPr>
      </p:pic>
      <p:sp>
        <p:nvSpPr>
          <p:cNvPr id="25" name="矩形 3"/>
          <p:cNvSpPr>
            <a:spLocks noChangeArrowheads="1"/>
          </p:cNvSpPr>
          <p:nvPr/>
        </p:nvSpPr>
        <p:spPr bwMode="auto">
          <a:xfrm>
            <a:off x="4427984" y="2487778"/>
            <a:ext cx="31683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p>
            <a:pPr marL="457200" indent="-457200">
              <a:buClr>
                <a:srgbClr val="FF0000"/>
              </a:buClr>
              <a:buFont typeface="Wingdings" panose="05000000000000000000" pitchFamily="2" charset="2"/>
              <a:buChar char="Ø"/>
            </a:pPr>
            <a:r>
              <a:rPr lang="zh-CN" altLang="en-US" sz="2800" b="1" dirty="0" smtClean="0">
                <a:solidFill>
                  <a:schemeClr val="accent2"/>
                </a:solidFill>
                <a:latin typeface="隶书" pitchFamily="49" charset="-122"/>
                <a:ea typeface="隶书" pitchFamily="49" charset="-122"/>
                <a:cs typeface="+mn-cs"/>
              </a:rPr>
              <a:t>垫片密封</a:t>
            </a:r>
            <a:endParaRPr lang="zh-CN" altLang="en-US" sz="2800" b="1" dirty="0">
              <a:solidFill>
                <a:schemeClr val="accent2"/>
              </a:solidFill>
              <a:latin typeface="楷体" pitchFamily="49" charset="-122"/>
              <a:ea typeface="楷体" pitchFamily="49" charset="-122"/>
              <a:cs typeface="+mn-cs"/>
            </a:endParaRPr>
          </a:p>
        </p:txBody>
      </p:sp>
      <p:sp>
        <p:nvSpPr>
          <p:cNvPr id="42" name="矩形 41"/>
          <p:cNvSpPr/>
          <p:nvPr/>
        </p:nvSpPr>
        <p:spPr bwMode="auto">
          <a:xfrm>
            <a:off x="2339752" y="2921558"/>
            <a:ext cx="311994" cy="3171737"/>
          </a:xfrm>
          <a:prstGeom prst="rect">
            <a:avLst/>
          </a:prstGeom>
          <a:noFill/>
          <a:ln w="38100">
            <a:solidFill>
              <a:srgbClr val="FF0000"/>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43" name="Text Box 3"/>
          <p:cNvSpPr txBox="1">
            <a:spLocks noChangeArrowheads="1"/>
          </p:cNvSpPr>
          <p:nvPr/>
        </p:nvSpPr>
        <p:spPr bwMode="auto">
          <a:xfrm>
            <a:off x="4589584" y="2996952"/>
            <a:ext cx="374411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defRPr sz="2800" b="1">
                <a:latin typeface="楷体" pitchFamily="49" charset="-122"/>
                <a:ea typeface="楷体" pitchFamily="49" charset="-122"/>
                <a:cs typeface="+mn-cs"/>
              </a:defRPr>
            </a:lvl1pPr>
          </a:lstStyle>
          <a:p>
            <a:r>
              <a:rPr lang="en-US" altLang="zh-CN" dirty="0" smtClean="0"/>
              <a:t>    </a:t>
            </a:r>
            <a:r>
              <a:rPr lang="zh-CN" altLang="en-US" dirty="0" smtClean="0"/>
              <a:t>常用</a:t>
            </a:r>
            <a:r>
              <a:rPr lang="zh-CN" altLang="en-US" dirty="0"/>
              <a:t>于两零件的结合面</a:t>
            </a:r>
            <a:r>
              <a:rPr lang="zh-CN" altLang="en-US" dirty="0" smtClean="0"/>
              <a:t>处；</a:t>
            </a:r>
            <a:endParaRPr lang="zh-CN" altLang="en-US" dirty="0"/>
          </a:p>
        </p:txBody>
      </p:sp>
      <p:sp>
        <p:nvSpPr>
          <p:cNvPr id="11" name="Text Box 3"/>
          <p:cNvSpPr txBox="1">
            <a:spLocks noChangeArrowheads="1"/>
          </p:cNvSpPr>
          <p:nvPr/>
        </p:nvSpPr>
        <p:spPr bwMode="auto">
          <a:xfrm>
            <a:off x="4644305" y="3938860"/>
            <a:ext cx="3744119"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defRPr sz="2800" b="1">
                <a:latin typeface="楷体" pitchFamily="49" charset="-122"/>
                <a:ea typeface="楷体" pitchFamily="49" charset="-122"/>
                <a:cs typeface="+mn-cs"/>
              </a:defRPr>
            </a:lvl1pPr>
          </a:lstStyle>
          <a:p>
            <a:r>
              <a:rPr lang="en-US" altLang="zh-CN" dirty="0" smtClean="0"/>
              <a:t>    </a:t>
            </a:r>
            <a:r>
              <a:rPr lang="zh-CN" altLang="en-US" dirty="0" smtClean="0"/>
              <a:t>当</a:t>
            </a:r>
            <a:r>
              <a:rPr lang="zh-CN" altLang="en-US" dirty="0"/>
              <a:t>垫片厚度在图中小于或</a:t>
            </a:r>
            <a:r>
              <a:rPr lang="zh-CN" altLang="en-US" dirty="0" smtClean="0"/>
              <a:t>等于</a:t>
            </a:r>
            <a:r>
              <a:rPr lang="en-US" altLang="zh-CN" dirty="0" smtClean="0"/>
              <a:t>2mm</a:t>
            </a:r>
            <a:r>
              <a:rPr lang="zh-CN" altLang="en-US" dirty="0" smtClean="0"/>
              <a:t>时，可</a:t>
            </a:r>
            <a:r>
              <a:rPr lang="zh-CN" altLang="en-US" dirty="0"/>
              <a:t>采用夸大</a:t>
            </a:r>
            <a:r>
              <a:rPr lang="zh-CN" altLang="en-US" dirty="0" smtClean="0"/>
              <a:t>画法，在</a:t>
            </a:r>
            <a:r>
              <a:rPr lang="zh-CN" altLang="en-US" dirty="0"/>
              <a:t>剖视图中可用涂黑代替</a:t>
            </a:r>
            <a:r>
              <a:rPr lang="zh-CN" altLang="en-US" dirty="0" smtClean="0"/>
              <a:t>剖面符号。</a:t>
            </a:r>
            <a:endParaRPr lang="zh-CN" altLang="en-US" dirty="0"/>
          </a:p>
        </p:txBody>
      </p:sp>
    </p:spTree>
    <p:extLst>
      <p:ext uri="{BB962C8B-B14F-4D97-AF65-F5344CB8AC3E}">
        <p14:creationId xmlns:p14="http://schemas.microsoft.com/office/powerpoint/2010/main" val="193434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2000"/>
                                        <p:tgtEl>
                                          <p:spTgt spid="42"/>
                                        </p:tgtEl>
                                      </p:cBhvr>
                                    </p:animEffect>
                                    <p:anim calcmode="lin" valueType="num">
                                      <p:cBhvr>
                                        <p:cTn id="13" dur="2000" fill="hold"/>
                                        <p:tgtEl>
                                          <p:spTgt spid="42"/>
                                        </p:tgtEl>
                                        <p:attrNameLst>
                                          <p:attrName>ppt_w</p:attrName>
                                        </p:attrNameLst>
                                      </p:cBhvr>
                                      <p:tavLst>
                                        <p:tav tm="0" fmla="#ppt_w*sin(2.5*pi*$)">
                                          <p:val>
                                            <p:fltVal val="0"/>
                                          </p:val>
                                        </p:tav>
                                        <p:tav tm="100000">
                                          <p:val>
                                            <p:fltVal val="1"/>
                                          </p:val>
                                        </p:tav>
                                      </p:tavLst>
                                    </p:anim>
                                    <p:anim calcmode="lin" valueType="num">
                                      <p:cBhvr>
                                        <p:cTn id="14" dur="2000" fill="hold"/>
                                        <p:tgtEl>
                                          <p:spTgt spid="4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up)">
                                      <p:cBhvr>
                                        <p:cTn id="19" dur="5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2" grpId="0" animBg="1"/>
      <p:bldP spid="43"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9.5.4</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防漏密封结构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43"/>
          <p:cNvSpPr txBox="1">
            <a:spLocks noChangeArrowheads="1"/>
          </p:cNvSpPr>
          <p:nvPr/>
        </p:nvSpPr>
        <p:spPr bwMode="auto">
          <a:xfrm>
            <a:off x="694335" y="980728"/>
            <a:ext cx="813690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indent="0">
              <a:lnSpc>
                <a:spcPct val="100000"/>
              </a:lnSpc>
              <a:buClr>
                <a:srgbClr val="FF0000"/>
              </a:buClr>
              <a:buFont typeface="Wingdings" panose="05000000000000000000" pitchFamily="2" charset="2"/>
              <a:buNone/>
              <a:defRPr sz="2800" b="1">
                <a:latin typeface="楷体" panose="02010609060101010101" pitchFamily="49" charset="-122"/>
                <a:ea typeface="楷体" panose="02010609060101010101" pitchFamily="49" charset="-122"/>
              </a:defRPr>
            </a:lvl1pPr>
          </a:lstStyle>
          <a:p>
            <a:r>
              <a:rPr lang="en-US" altLang="zh-CN" dirty="0" smtClean="0"/>
              <a:t>    </a:t>
            </a:r>
            <a:r>
              <a:rPr lang="zh-CN" altLang="en-US" dirty="0" smtClean="0"/>
              <a:t>为了</a:t>
            </a:r>
            <a:r>
              <a:rPr lang="zh-CN" altLang="en-US" dirty="0"/>
              <a:t>防止机器内部的液体或气体向外渗透和防止外面的灰尘等杂物侵入机器内部，常</a:t>
            </a:r>
            <a:r>
              <a:rPr lang="zh-CN" altLang="en-US" dirty="0" smtClean="0"/>
              <a:t>使用</a:t>
            </a:r>
            <a:r>
              <a:rPr lang="zh-CN" altLang="en-US" dirty="0"/>
              <a:t>防漏</a:t>
            </a:r>
            <a:r>
              <a:rPr lang="zh-CN" altLang="en-US" dirty="0" smtClean="0"/>
              <a:t>密封装置。</a:t>
            </a:r>
            <a:endParaRPr lang="zh-CN" altLang="en-US" dirty="0"/>
          </a:p>
        </p:txBody>
      </p:sp>
      <p:sp>
        <p:nvSpPr>
          <p:cNvPr id="25" name="矩形 3"/>
          <p:cNvSpPr>
            <a:spLocks noChangeArrowheads="1"/>
          </p:cNvSpPr>
          <p:nvPr/>
        </p:nvSpPr>
        <p:spPr bwMode="auto">
          <a:xfrm>
            <a:off x="4427984" y="2487778"/>
            <a:ext cx="31683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p>
            <a:pPr marL="457200" indent="-457200">
              <a:buClr>
                <a:srgbClr val="FF0000"/>
              </a:buClr>
              <a:buFont typeface="Wingdings" panose="05000000000000000000" pitchFamily="2" charset="2"/>
              <a:buChar char="Ø"/>
            </a:pPr>
            <a:r>
              <a:rPr lang="zh-CN" altLang="en-US" sz="2800" b="1" dirty="0" smtClean="0">
                <a:solidFill>
                  <a:schemeClr val="accent2"/>
                </a:solidFill>
                <a:latin typeface="隶书" pitchFamily="49" charset="-122"/>
                <a:ea typeface="隶书" pitchFamily="49" charset="-122"/>
                <a:cs typeface="+mn-cs"/>
              </a:rPr>
              <a:t>填料密封</a:t>
            </a:r>
            <a:endParaRPr lang="zh-CN" altLang="en-US" sz="2800" b="1" dirty="0">
              <a:solidFill>
                <a:schemeClr val="accent2"/>
              </a:solidFill>
              <a:latin typeface="楷体" pitchFamily="49" charset="-122"/>
              <a:ea typeface="楷体" pitchFamily="49" charset="-122"/>
              <a:cs typeface="+mn-cs"/>
            </a:endParaRPr>
          </a:p>
        </p:txBody>
      </p:sp>
      <p:sp>
        <p:nvSpPr>
          <p:cNvPr id="43" name="Text Box 3"/>
          <p:cNvSpPr txBox="1">
            <a:spLocks noChangeArrowheads="1"/>
          </p:cNvSpPr>
          <p:nvPr/>
        </p:nvSpPr>
        <p:spPr bwMode="auto">
          <a:xfrm>
            <a:off x="4589584" y="3143290"/>
            <a:ext cx="374411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defRPr sz="2800" b="1">
                <a:latin typeface="楷体" pitchFamily="49" charset="-122"/>
                <a:ea typeface="楷体" pitchFamily="49" charset="-122"/>
                <a:cs typeface="+mn-cs"/>
              </a:defRPr>
            </a:lvl1pPr>
          </a:lstStyle>
          <a:p>
            <a:r>
              <a:rPr lang="en-US" altLang="zh-CN" dirty="0" smtClean="0"/>
              <a:t>    </a:t>
            </a:r>
            <a:r>
              <a:rPr lang="zh-CN" altLang="en-US" dirty="0" smtClean="0"/>
              <a:t>常用于</a:t>
            </a:r>
            <a:r>
              <a:rPr lang="zh-CN" altLang="en-US" dirty="0"/>
              <a:t>泵或阀类部件</a:t>
            </a:r>
            <a:r>
              <a:rPr lang="zh-CN" altLang="en-US" dirty="0" smtClean="0"/>
              <a:t>中；</a:t>
            </a:r>
            <a:endParaRPr lang="zh-CN" altLang="en-US" dirty="0"/>
          </a:p>
        </p:txBody>
      </p:sp>
      <p:pic>
        <p:nvPicPr>
          <p:cNvPr id="1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399114"/>
            <a:ext cx="3387725" cy="4176713"/>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12" name="Text Box 3"/>
          <p:cNvSpPr txBox="1">
            <a:spLocks noChangeArrowheads="1"/>
          </p:cNvSpPr>
          <p:nvPr/>
        </p:nvSpPr>
        <p:spPr bwMode="auto">
          <a:xfrm>
            <a:off x="4644305" y="4221088"/>
            <a:ext cx="3744119"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defRPr sz="2800" b="1">
                <a:latin typeface="楷体" pitchFamily="49" charset="-122"/>
                <a:ea typeface="楷体" pitchFamily="49" charset="-122"/>
                <a:cs typeface="+mn-cs"/>
              </a:defRPr>
            </a:lvl1pPr>
          </a:lstStyle>
          <a:p>
            <a:r>
              <a:rPr lang="en-US" altLang="zh-CN" dirty="0" smtClean="0"/>
              <a:t>    </a:t>
            </a:r>
            <a:r>
              <a:rPr lang="zh-CN" altLang="en-US" dirty="0" smtClean="0"/>
              <a:t>通常</a:t>
            </a:r>
            <a:r>
              <a:rPr lang="zh-CN" altLang="en-US" dirty="0"/>
              <a:t>用浸油的</a:t>
            </a:r>
            <a:r>
              <a:rPr lang="zh-CN" altLang="en-US" dirty="0" smtClean="0"/>
              <a:t>石棉、绳</a:t>
            </a:r>
            <a:r>
              <a:rPr lang="zh-CN" altLang="en-US" dirty="0"/>
              <a:t>或橡胶</a:t>
            </a:r>
            <a:r>
              <a:rPr lang="zh-CN" altLang="en-US" dirty="0" smtClean="0"/>
              <a:t>作填料，拧</a:t>
            </a:r>
            <a:r>
              <a:rPr lang="zh-CN" altLang="en-US" dirty="0"/>
              <a:t>紧压盖螺母压紧</a:t>
            </a:r>
            <a:r>
              <a:rPr lang="zh-CN" altLang="en-US" dirty="0" smtClean="0"/>
              <a:t>填料，起</a:t>
            </a:r>
            <a:r>
              <a:rPr lang="zh-CN" altLang="en-US" dirty="0"/>
              <a:t>到密封</a:t>
            </a:r>
            <a:r>
              <a:rPr lang="zh-CN" altLang="en-US" dirty="0" smtClean="0"/>
              <a:t>作用。</a:t>
            </a:r>
            <a:endParaRPr lang="zh-CN" altLang="en-US" dirty="0"/>
          </a:p>
        </p:txBody>
      </p:sp>
    </p:spTree>
    <p:extLst>
      <p:ext uri="{BB962C8B-B14F-4D97-AF65-F5344CB8AC3E}">
        <p14:creationId xmlns:p14="http://schemas.microsoft.com/office/powerpoint/2010/main" val="50906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0.05"/>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 calcmode="lin" valueType="num">
                                      <p:cBhvr>
                                        <p:cTn id="9" dur="500" fill="hold"/>
                                        <p:tgtEl>
                                          <p:spTgt spid="10"/>
                                        </p:tgtEl>
                                        <p:attrNameLst>
                                          <p:attrName>ppt_x</p:attrName>
                                        </p:attrNameLst>
                                      </p:cBhvr>
                                      <p:tavLst>
                                        <p:tav tm="0">
                                          <p:val>
                                            <p:strVal val="#ppt_x-.2"/>
                                          </p:val>
                                        </p:tav>
                                        <p:tav tm="100000">
                                          <p:val>
                                            <p:strVal val="#ppt_x"/>
                                          </p:val>
                                        </p:tav>
                                      </p:tavLst>
                                    </p:anim>
                                    <p:anim calcmode="lin" valueType="num">
                                      <p:cBhvr>
                                        <p:cTn id="10" dur="500" fill="hold"/>
                                        <p:tgtEl>
                                          <p:spTgt spid="10"/>
                                        </p:tgtEl>
                                        <p:attrNameLst>
                                          <p:attrName>ppt_y</p:attrName>
                                        </p:attrNameLst>
                                      </p:cBhvr>
                                      <p:tavLst>
                                        <p:tav tm="0">
                                          <p:val>
                                            <p:strVal val="#ppt_y"/>
                                          </p:val>
                                        </p:tav>
                                        <p:tav tm="100000">
                                          <p:val>
                                            <p:strVal val="#ppt_y"/>
                                          </p:val>
                                        </p:tav>
                                      </p:tavLst>
                                    </p:anim>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left)">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ipe(up)">
                                      <p:cBhvr>
                                        <p:cTn id="21" dur="5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3"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占位符 1"/>
          <p:cNvSpPr txBox="1">
            <a:spLocks/>
          </p:cNvSpPr>
          <p:nvPr/>
        </p:nvSpPr>
        <p:spPr bwMode="auto">
          <a:xfrm>
            <a:off x="1016000" y="188640"/>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lgn="ctr">
              <a:spcBef>
                <a:spcPct val="20000"/>
              </a:spcBef>
            </a:pPr>
            <a:r>
              <a:rPr lang="en-US" altLang="zh-CN" sz="3600" b="1" dirty="0" smtClean="0">
                <a:solidFill>
                  <a:schemeClr val="accent2"/>
                </a:solidFill>
                <a:latin typeface="隶书" pitchFamily="49" charset="-122"/>
                <a:ea typeface="隶书" pitchFamily="49" charset="-122"/>
              </a:rPr>
              <a:t>9.5</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常用的合理装配结构</a:t>
            </a:r>
            <a:endParaRPr lang="zh-CN" altLang="en-US" sz="3600" b="1" dirty="0">
              <a:solidFill>
                <a:schemeClr val="accent2"/>
              </a:solidFill>
              <a:latin typeface="隶书" pitchFamily="49" charset="-122"/>
              <a:ea typeface="隶书" pitchFamily="49" charset="-122"/>
            </a:endParaRPr>
          </a:p>
        </p:txBody>
      </p:sp>
      <p:pic>
        <p:nvPicPr>
          <p:cNvPr id="9"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80009"/>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1192364" y="1700808"/>
            <a:ext cx="7294289"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bIns="0">
            <a:spAutoFit/>
          </a:bodyPr>
          <a:lstStyle>
            <a:defPPr>
              <a:defRPr lang="zh-CN"/>
            </a:defPPr>
            <a:lvl1pPr>
              <a:lnSpc>
                <a:spcPct val="100000"/>
              </a:lnSpc>
              <a:defRPr sz="2800" b="1">
                <a:latin typeface="楷体" panose="02010609060101010101" pitchFamily="49" charset="-122"/>
                <a:ea typeface="楷体" panose="02010609060101010101" pitchFamily="49" charset="-122"/>
                <a:cs typeface="+mn-cs"/>
              </a:defRPr>
            </a:lvl1pPr>
          </a:lstStyle>
          <a:p>
            <a:pPr>
              <a:lnSpc>
                <a:spcPct val="150000"/>
              </a:lnSpc>
            </a:pPr>
            <a:r>
              <a:rPr lang="en-US" altLang="zh-CN" sz="3200" dirty="0"/>
              <a:t>    </a:t>
            </a:r>
            <a:r>
              <a:rPr lang="zh-CN" altLang="en-US" sz="3200" dirty="0"/>
              <a:t>为了保证机器或部件的装配质量，满足性能要求，并给加工和装拆带来方便，在设计过程中必须考虑装配结构的</a:t>
            </a:r>
            <a:r>
              <a:rPr lang="zh-CN" altLang="en-US" sz="3200" dirty="0" smtClean="0">
                <a:solidFill>
                  <a:srgbClr val="FF0000"/>
                </a:solidFill>
                <a:latin typeface="隶书" panose="02010509060101010101" pitchFamily="49" charset="-122"/>
                <a:ea typeface="隶书" panose="02010509060101010101" pitchFamily="49" charset="-122"/>
              </a:rPr>
              <a:t>合理性</a:t>
            </a:r>
            <a:r>
              <a:rPr lang="zh-CN" altLang="en-US" sz="3200" dirty="0" smtClean="0"/>
              <a:t>。</a:t>
            </a:r>
            <a:endParaRPr lang="zh-CN" altLang="en-US" sz="3200" dirty="0"/>
          </a:p>
        </p:txBody>
      </p:sp>
    </p:spTree>
    <p:extLst>
      <p:ext uri="{BB962C8B-B14F-4D97-AF65-F5344CB8AC3E}">
        <p14:creationId xmlns:p14="http://schemas.microsoft.com/office/powerpoint/2010/main" val="3470459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9.5.1</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零件的配合结构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38"/>
          <p:cNvSpPr txBox="1">
            <a:spLocks noChangeArrowheads="1"/>
          </p:cNvSpPr>
          <p:nvPr/>
        </p:nvSpPr>
        <p:spPr bwMode="auto">
          <a:xfrm>
            <a:off x="1051046" y="1052736"/>
            <a:ext cx="719336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457200" indent="-457200">
              <a:lnSpc>
                <a:spcPct val="150000"/>
              </a:lnSpc>
              <a:buClr>
                <a:srgbClr val="FF0000"/>
              </a:buClr>
              <a:buFont typeface="Wingdings" panose="05000000000000000000" pitchFamily="2" charset="2"/>
              <a:buChar char="Ø"/>
              <a:defRPr sz="2800" b="1">
                <a:latin typeface="楷体" panose="02010609060101010101" pitchFamily="49" charset="-122"/>
                <a:ea typeface="楷体" panose="02010609060101010101" pitchFamily="49" charset="-122"/>
              </a:defRPr>
            </a:lvl1pPr>
          </a:lstStyle>
          <a:p>
            <a:pPr>
              <a:lnSpc>
                <a:spcPct val="100000"/>
              </a:lnSpc>
            </a:pPr>
            <a:r>
              <a:rPr lang="zh-CN" altLang="en-US" dirty="0" smtClean="0"/>
              <a:t>两</a:t>
            </a:r>
            <a:r>
              <a:rPr lang="zh-CN" altLang="en-US" dirty="0"/>
              <a:t>零件应避免在同一方向上有两对</a:t>
            </a:r>
            <a:r>
              <a:rPr lang="zh-CN" altLang="en-US" dirty="0" smtClean="0"/>
              <a:t>表面接触</a:t>
            </a:r>
            <a:r>
              <a:rPr lang="zh-CN" altLang="en-US" dirty="0"/>
              <a:t>。</a:t>
            </a:r>
          </a:p>
        </p:txBody>
      </p:sp>
      <p:sp>
        <p:nvSpPr>
          <p:cNvPr id="38" name="Rectangle 45"/>
          <p:cNvSpPr>
            <a:spLocks noChangeArrowheads="1"/>
          </p:cNvSpPr>
          <p:nvPr/>
        </p:nvSpPr>
        <p:spPr bwMode="auto">
          <a:xfrm>
            <a:off x="1044575" y="3913783"/>
            <a:ext cx="2362200" cy="128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zh-CN" altLang="zh-CN" sz="2800">
              <a:solidFill>
                <a:srgbClr val="000000"/>
              </a:solidFill>
              <a:ea typeface="宋体" pitchFamily="2" charset="-122"/>
            </a:endParaRPr>
          </a:p>
        </p:txBody>
      </p:sp>
      <p:sp>
        <p:nvSpPr>
          <p:cNvPr id="39" name="Rectangle 46"/>
          <p:cNvSpPr>
            <a:spLocks noChangeArrowheads="1"/>
          </p:cNvSpPr>
          <p:nvPr/>
        </p:nvSpPr>
        <p:spPr bwMode="auto">
          <a:xfrm>
            <a:off x="3406775" y="2581870"/>
            <a:ext cx="4992688" cy="133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zh-CN" altLang="zh-CN" sz="2800">
              <a:solidFill>
                <a:srgbClr val="000000"/>
              </a:solidFill>
              <a:ea typeface="宋体" pitchFamily="2" charset="-122"/>
            </a:endParaRPr>
          </a:p>
        </p:txBody>
      </p:sp>
      <p:sp>
        <p:nvSpPr>
          <p:cNvPr id="40" name="Rectangle 47"/>
          <p:cNvSpPr>
            <a:spLocks noChangeArrowheads="1"/>
          </p:cNvSpPr>
          <p:nvPr/>
        </p:nvSpPr>
        <p:spPr bwMode="auto">
          <a:xfrm>
            <a:off x="1044575" y="2581870"/>
            <a:ext cx="2362200" cy="133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zh-CN" altLang="zh-CN" sz="2800">
              <a:solidFill>
                <a:srgbClr val="000000"/>
              </a:solidFill>
              <a:ea typeface="宋体" pitchFamily="2" charset="-122"/>
            </a:endParaRPr>
          </a:p>
        </p:txBody>
      </p:sp>
      <p:grpSp>
        <p:nvGrpSpPr>
          <p:cNvPr id="41" name="Group 73"/>
          <p:cNvGrpSpPr>
            <a:grpSpLocks/>
          </p:cNvGrpSpPr>
          <p:nvPr/>
        </p:nvGrpSpPr>
        <p:grpSpPr bwMode="auto">
          <a:xfrm>
            <a:off x="828675" y="2132608"/>
            <a:ext cx="7704138" cy="4176712"/>
            <a:chOff x="476" y="1207"/>
            <a:chExt cx="4853" cy="2631"/>
          </a:xfrm>
        </p:grpSpPr>
        <p:sp>
          <p:nvSpPr>
            <p:cNvPr id="42" name="Rectangle 72"/>
            <p:cNvSpPr>
              <a:spLocks noChangeArrowheads="1"/>
            </p:cNvSpPr>
            <p:nvPr/>
          </p:nvSpPr>
          <p:spPr bwMode="auto">
            <a:xfrm flipV="1">
              <a:off x="476" y="1253"/>
              <a:ext cx="4853" cy="2585"/>
            </a:xfrm>
            <a:prstGeom prst="rect">
              <a:avLst/>
            </a:prstGeom>
            <a:solidFill>
              <a:srgbClr val="FFFFFF"/>
            </a:solidFill>
            <a:ln w="38100">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sp>
          <p:nvSpPr>
            <p:cNvPr id="43" name="Rectangle 48"/>
            <p:cNvSpPr>
              <a:spLocks noChangeArrowheads="1"/>
            </p:cNvSpPr>
            <p:nvPr/>
          </p:nvSpPr>
          <p:spPr bwMode="auto">
            <a:xfrm>
              <a:off x="2100" y="1207"/>
              <a:ext cx="2458" cy="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ct val="20000"/>
                </a:spcBef>
                <a:spcAft>
                  <a:spcPts val="0"/>
                </a:spcAft>
                <a:buClrTx/>
                <a:buSzTx/>
                <a:buFontTx/>
                <a:buNone/>
                <a:tabLst/>
                <a:defRPr/>
              </a:pPr>
              <a:r>
                <a:rPr kumimoji="0" lang="en-US" altLang="zh-CN" sz="1800" b="1" i="0" u="none" strike="noStrike" kern="0" cap="none" spc="0" normalizeH="0" baseline="0" noProof="0" smtClean="0">
                  <a:ln>
                    <a:noFill/>
                  </a:ln>
                  <a:solidFill>
                    <a:srgbClr val="3333CC"/>
                  </a:solidFill>
                  <a:effectLst/>
                  <a:uLnTx/>
                  <a:uFillTx/>
                  <a:latin typeface="隶书" pitchFamily="49" charset="-122"/>
                  <a:ea typeface="隶书" pitchFamily="49" charset="-122"/>
                </a:rPr>
                <a:t>           </a:t>
              </a:r>
              <a:r>
                <a:rPr kumimoji="0" lang="zh-CN" altLang="en-US" sz="1800" b="1" i="0" u="none" strike="noStrike" kern="0" cap="none" spc="0" normalizeH="0" baseline="0" noProof="0" smtClean="0">
                  <a:ln>
                    <a:noFill/>
                  </a:ln>
                  <a:solidFill>
                    <a:srgbClr val="3333CC"/>
                  </a:solidFill>
                  <a:effectLst/>
                  <a:uLnTx/>
                  <a:uFillTx/>
                  <a:latin typeface="隶书" pitchFamily="49" charset="-122"/>
                  <a:ea typeface="隶书" pitchFamily="49" charset="-122"/>
                </a:rPr>
                <a:t>结构不合理</a:t>
              </a:r>
              <a:endParaRPr kumimoji="0" lang="zh-CN" altLang="en-US" sz="1800" b="0" i="0" u="none" strike="noStrike" kern="0" cap="none" spc="0" normalizeH="0" baseline="0" noProof="0" smtClean="0">
                <a:ln>
                  <a:noFill/>
                </a:ln>
                <a:solidFill>
                  <a:srgbClr val="3333CC"/>
                </a:solidFill>
                <a:effectLst/>
                <a:uLnTx/>
                <a:uFillTx/>
                <a:latin typeface="隶书" pitchFamily="49" charset="-122"/>
                <a:ea typeface="隶书" pitchFamily="49" charset="-122"/>
              </a:endParaRPr>
            </a:p>
          </p:txBody>
        </p:sp>
        <p:sp>
          <p:nvSpPr>
            <p:cNvPr id="44" name="Rectangle 49"/>
            <p:cNvSpPr>
              <a:spLocks noChangeArrowheads="1"/>
            </p:cNvSpPr>
            <p:nvPr/>
          </p:nvSpPr>
          <p:spPr bwMode="auto">
            <a:xfrm>
              <a:off x="612" y="1207"/>
              <a:ext cx="1179" cy="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ct val="20000"/>
                </a:spcBef>
                <a:spcAft>
                  <a:spcPts val="0"/>
                </a:spcAft>
                <a:buClrTx/>
                <a:buSzTx/>
                <a:buFontTx/>
                <a:buNone/>
                <a:tabLst/>
                <a:defRPr/>
              </a:pPr>
              <a:r>
                <a:rPr kumimoji="0" lang="en-US" altLang="zh-CN" sz="1800" b="1" i="0" u="none" strike="noStrike" kern="0" cap="none" spc="0" normalizeH="0" baseline="0" noProof="0" smtClean="0">
                  <a:ln>
                    <a:noFill/>
                  </a:ln>
                  <a:solidFill>
                    <a:srgbClr val="3333CC"/>
                  </a:solidFill>
                  <a:effectLst/>
                  <a:uLnTx/>
                  <a:uFillTx/>
                  <a:latin typeface="隶书" pitchFamily="49" charset="-122"/>
                  <a:ea typeface="隶书" pitchFamily="49" charset="-122"/>
                </a:rPr>
                <a:t> </a:t>
              </a:r>
              <a:r>
                <a:rPr kumimoji="0" lang="zh-CN" altLang="en-US" sz="1800" b="1" i="0" u="none" strike="noStrike" kern="0" cap="none" spc="0" normalizeH="0" baseline="0" noProof="0" smtClean="0">
                  <a:ln>
                    <a:noFill/>
                  </a:ln>
                  <a:solidFill>
                    <a:srgbClr val="3333CC"/>
                  </a:solidFill>
                  <a:effectLst/>
                  <a:uLnTx/>
                  <a:uFillTx/>
                  <a:latin typeface="隶书" pitchFamily="49" charset="-122"/>
                  <a:ea typeface="隶书" pitchFamily="49" charset="-122"/>
                </a:rPr>
                <a:t>结构合理</a:t>
              </a:r>
            </a:p>
          </p:txBody>
        </p:sp>
        <p:sp>
          <p:nvSpPr>
            <p:cNvPr id="45" name="Line 50"/>
            <p:cNvSpPr>
              <a:spLocks noChangeShapeType="1"/>
            </p:cNvSpPr>
            <p:nvPr/>
          </p:nvSpPr>
          <p:spPr bwMode="auto">
            <a:xfrm>
              <a:off x="476" y="1480"/>
              <a:ext cx="4853" cy="0"/>
            </a:xfrm>
            <a:prstGeom prst="line">
              <a:avLst/>
            </a:prstGeom>
            <a:noFill/>
            <a:ln w="28575">
              <a:solidFill>
                <a:srgbClr val="33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sp>
          <p:nvSpPr>
            <p:cNvPr id="46" name="Line 51"/>
            <p:cNvSpPr>
              <a:spLocks noChangeShapeType="1"/>
            </p:cNvSpPr>
            <p:nvPr/>
          </p:nvSpPr>
          <p:spPr bwMode="auto">
            <a:xfrm>
              <a:off x="476" y="2160"/>
              <a:ext cx="4853" cy="0"/>
            </a:xfrm>
            <a:prstGeom prst="line">
              <a:avLst/>
            </a:prstGeom>
            <a:noFill/>
            <a:ln w="12700">
              <a:solidFill>
                <a:srgbClr val="33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sp>
          <p:nvSpPr>
            <p:cNvPr id="47" name="Line 52"/>
            <p:cNvSpPr>
              <a:spLocks noChangeShapeType="1"/>
            </p:cNvSpPr>
            <p:nvPr/>
          </p:nvSpPr>
          <p:spPr bwMode="auto">
            <a:xfrm>
              <a:off x="476" y="2931"/>
              <a:ext cx="4853" cy="0"/>
            </a:xfrm>
            <a:prstGeom prst="line">
              <a:avLst/>
            </a:prstGeom>
            <a:noFill/>
            <a:ln w="12700">
              <a:solidFill>
                <a:srgbClr val="33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sp>
          <p:nvSpPr>
            <p:cNvPr id="48" name="Line 55"/>
            <p:cNvSpPr>
              <a:spLocks noChangeShapeType="1"/>
            </p:cNvSpPr>
            <p:nvPr/>
          </p:nvSpPr>
          <p:spPr bwMode="auto">
            <a:xfrm>
              <a:off x="2018" y="1253"/>
              <a:ext cx="0" cy="2585"/>
            </a:xfrm>
            <a:prstGeom prst="line">
              <a:avLst/>
            </a:prstGeom>
            <a:noFill/>
            <a:ln w="28575">
              <a:solidFill>
                <a:srgbClr val="33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grpSp>
      <p:sp>
        <p:nvSpPr>
          <p:cNvPr id="49" name="Rectangle 63"/>
          <p:cNvSpPr>
            <a:spLocks noChangeArrowheads="1"/>
          </p:cNvSpPr>
          <p:nvPr/>
        </p:nvSpPr>
        <p:spPr bwMode="auto">
          <a:xfrm>
            <a:off x="5499100" y="2565995"/>
            <a:ext cx="29003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000" b="1">
                <a:solidFill>
                  <a:srgbClr val="000000"/>
                </a:solidFill>
                <a:latin typeface="楷体_GB2312" pitchFamily="49" charset="-122"/>
                <a:ea typeface="楷体_GB2312" pitchFamily="49" charset="-122"/>
              </a:rPr>
              <a:t>    </a:t>
            </a:r>
            <a:r>
              <a:rPr lang="zh-CN" altLang="en-US" sz="2000" b="1">
                <a:solidFill>
                  <a:srgbClr val="000000"/>
                </a:solidFill>
                <a:latin typeface="楷体_GB2312" pitchFamily="49" charset="-122"/>
                <a:ea typeface="楷体_GB2312" pitchFamily="49" charset="-122"/>
              </a:rPr>
              <a:t>由于尺寸的加工误差，不能保证两对平面同时接触</a:t>
            </a:r>
          </a:p>
        </p:txBody>
      </p:sp>
      <p:sp>
        <p:nvSpPr>
          <p:cNvPr id="50" name="Rectangle 69"/>
          <p:cNvSpPr>
            <a:spLocks noChangeArrowheads="1"/>
          </p:cNvSpPr>
          <p:nvPr/>
        </p:nvSpPr>
        <p:spPr bwMode="auto">
          <a:xfrm>
            <a:off x="5508625" y="3789958"/>
            <a:ext cx="29686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000" b="1">
                <a:solidFill>
                  <a:srgbClr val="000000"/>
                </a:solidFill>
                <a:latin typeface="楷体_GB2312" pitchFamily="49" charset="-122"/>
                <a:ea typeface="楷体_GB2312" pitchFamily="49" charset="-122"/>
              </a:rPr>
              <a:t>    </a:t>
            </a:r>
            <a:r>
              <a:rPr lang="zh-CN" altLang="en-US" sz="2000" b="1">
                <a:solidFill>
                  <a:srgbClr val="000000"/>
                </a:solidFill>
                <a:latin typeface="楷体_GB2312" pitchFamily="49" charset="-122"/>
                <a:ea typeface="楷体_GB2312" pitchFamily="49" charset="-122"/>
              </a:rPr>
              <a:t>在轴向，不能有两对水平端面同时接触</a:t>
            </a:r>
          </a:p>
        </p:txBody>
      </p:sp>
      <p:sp>
        <p:nvSpPr>
          <p:cNvPr id="51" name="Rectangle 70"/>
          <p:cNvSpPr>
            <a:spLocks noChangeArrowheads="1"/>
          </p:cNvSpPr>
          <p:nvPr/>
        </p:nvSpPr>
        <p:spPr bwMode="auto">
          <a:xfrm>
            <a:off x="5499100" y="5175845"/>
            <a:ext cx="29686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000" b="1">
                <a:solidFill>
                  <a:srgbClr val="000000"/>
                </a:solidFill>
                <a:latin typeface="楷体_GB2312" pitchFamily="49" charset="-122"/>
                <a:ea typeface="楷体_GB2312" pitchFamily="49" charset="-122"/>
              </a:rPr>
              <a:t>    </a:t>
            </a:r>
            <a:r>
              <a:rPr lang="zh-CN" altLang="en-US" sz="2000" b="1">
                <a:solidFill>
                  <a:srgbClr val="000000"/>
                </a:solidFill>
                <a:latin typeface="楷体_GB2312" pitchFamily="49" charset="-122"/>
                <a:ea typeface="楷体_GB2312" pitchFamily="49" charset="-122"/>
              </a:rPr>
              <a:t>在径向，不能有两对圆柱面同时接触</a:t>
            </a:r>
          </a:p>
        </p:txBody>
      </p:sp>
      <p:pic>
        <p:nvPicPr>
          <p:cNvPr id="52"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2591395"/>
            <a:ext cx="144145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3963" y="2608858"/>
            <a:ext cx="1584325"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5988" y="3724870"/>
            <a:ext cx="20891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3694463"/>
            <a:ext cx="2016274" cy="114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8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79838" y="4948833"/>
            <a:ext cx="158432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8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4913908"/>
            <a:ext cx="1584325"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333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5612"/>
                                        </p:tgtEl>
                                        <p:attrNameLst>
                                          <p:attrName>style.color</p:attrName>
                                        </p:attrNameLst>
                                      </p:cBhvr>
                                      <p:by>
                                        <p:hsl h="7200000" s="0" l="0"/>
                                      </p:by>
                                    </p:animClr>
                                    <p:animClr clrSpc="hsl" dir="cw">
                                      <p:cBhvr>
                                        <p:cTn id="7" dur="500" fill="hold"/>
                                        <p:tgtEl>
                                          <p:spTgt spid="25612"/>
                                        </p:tgtEl>
                                        <p:attrNameLst>
                                          <p:attrName>fillcolor</p:attrName>
                                        </p:attrNameLst>
                                      </p:cBhvr>
                                      <p:by>
                                        <p:hsl h="7200000" s="0" l="0"/>
                                      </p:by>
                                    </p:animClr>
                                    <p:animClr clrSpc="hsl" dir="cw">
                                      <p:cBhvr>
                                        <p:cTn id="8" dur="500" fill="hold"/>
                                        <p:tgtEl>
                                          <p:spTgt spid="25612"/>
                                        </p:tgtEl>
                                        <p:attrNameLst>
                                          <p:attrName>stroke.color</p:attrName>
                                        </p:attrNameLst>
                                      </p:cBhvr>
                                      <p:by>
                                        <p:hsl h="7200000" s="0" l="0"/>
                                      </p:by>
                                    </p:animClr>
                                    <p:set>
                                      <p:cBhvr>
                                        <p:cTn id="9" dur="500" fill="hold"/>
                                        <p:tgtEl>
                                          <p:spTgt spid="256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up)">
                                      <p:cBhvr>
                                        <p:cTn id="14" dur="500"/>
                                        <p:tgtEl>
                                          <p:spTgt spid="3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arn(outVertical)">
                                      <p:cBhvr>
                                        <p:cTn id="19" dur="500"/>
                                        <p:tgtEl>
                                          <p:spTgt spid="41"/>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dissolve">
                                      <p:cBhvr>
                                        <p:cTn id="24" dur="500"/>
                                        <p:tgtEl>
                                          <p:spTgt spid="5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wipe(up)">
                                      <p:cBhvr>
                                        <p:cTn id="29" dur="500"/>
                                        <p:tgtEl>
                                          <p:spTgt spid="49"/>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dissolve">
                                      <p:cBhvr>
                                        <p:cTn id="34" dur="500"/>
                                        <p:tgtEl>
                                          <p:spTgt spid="53"/>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dissolve">
                                      <p:cBhvr>
                                        <p:cTn id="39" dur="500"/>
                                        <p:tgtEl>
                                          <p:spTgt spid="5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wipe(up)">
                                      <p:cBhvr>
                                        <p:cTn id="44" dur="500"/>
                                        <p:tgtEl>
                                          <p:spTgt spid="5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dissolve">
                                      <p:cBhvr>
                                        <p:cTn id="49" dur="5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56"/>
                                        </p:tgtEl>
                                        <p:attrNameLst>
                                          <p:attrName>style.visibility</p:attrName>
                                        </p:attrNameLst>
                                      </p:cBhvr>
                                      <p:to>
                                        <p:strVal val="visible"/>
                                      </p:to>
                                    </p:set>
                                    <p:animEffect transition="in" filter="dissolve">
                                      <p:cBhvr>
                                        <p:cTn id="54" dur="500"/>
                                        <p:tgtEl>
                                          <p:spTgt spid="5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wipe(up)">
                                      <p:cBhvr>
                                        <p:cTn id="59" dur="500"/>
                                        <p:tgtEl>
                                          <p:spTgt spid="51"/>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57"/>
                                        </p:tgtEl>
                                        <p:attrNameLst>
                                          <p:attrName>style.visibility</p:attrName>
                                        </p:attrNameLst>
                                      </p:cBhvr>
                                      <p:to>
                                        <p:strVal val="visible"/>
                                      </p:to>
                                    </p:set>
                                    <p:animEffect transition="in" filter="dissolve">
                                      <p:cBhvr>
                                        <p:cTn id="64"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P spid="37" grpId="0" autoUpdateAnimBg="0"/>
      <p:bldP spid="49" grpId="0"/>
      <p:bldP spid="50" grpId="0"/>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9.5.1</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零件的配合结构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38"/>
          <p:cNvSpPr txBox="1">
            <a:spLocks noChangeArrowheads="1"/>
          </p:cNvSpPr>
          <p:nvPr/>
        </p:nvSpPr>
        <p:spPr bwMode="auto">
          <a:xfrm>
            <a:off x="971600" y="1019829"/>
            <a:ext cx="719336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457200" indent="-457200">
              <a:lnSpc>
                <a:spcPct val="150000"/>
              </a:lnSpc>
              <a:buClr>
                <a:srgbClr val="FF0000"/>
              </a:buClr>
              <a:buFont typeface="Wingdings" panose="05000000000000000000" pitchFamily="2" charset="2"/>
              <a:buChar char="Ø"/>
              <a:defRPr sz="2800" b="1">
                <a:latin typeface="楷体" panose="02010609060101010101" pitchFamily="49" charset="-122"/>
                <a:ea typeface="楷体" panose="02010609060101010101" pitchFamily="49" charset="-122"/>
              </a:defRPr>
            </a:lvl1pPr>
          </a:lstStyle>
          <a:p>
            <a:pPr>
              <a:lnSpc>
                <a:spcPct val="100000"/>
              </a:lnSpc>
            </a:pPr>
            <a:r>
              <a:rPr lang="zh-CN" altLang="en-US" dirty="0" smtClean="0"/>
              <a:t>为了</a:t>
            </a:r>
            <a:r>
              <a:rPr lang="zh-CN" altLang="en-US" dirty="0"/>
              <a:t>保证轴肩和孔的端面良好</a:t>
            </a:r>
            <a:r>
              <a:rPr lang="zh-CN" altLang="en-US" dirty="0" smtClean="0"/>
              <a:t>接触，在</a:t>
            </a:r>
            <a:r>
              <a:rPr lang="zh-CN" altLang="en-US" dirty="0"/>
              <a:t>轴肩</a:t>
            </a:r>
            <a:r>
              <a:rPr lang="zh-CN" altLang="en-US" dirty="0" smtClean="0"/>
              <a:t>或孔口</a:t>
            </a:r>
            <a:r>
              <a:rPr lang="zh-CN" altLang="en-US" dirty="0"/>
              <a:t>处应做出相应的</a:t>
            </a:r>
            <a:r>
              <a:rPr lang="zh-CN" altLang="en-US" dirty="0" smtClean="0"/>
              <a:t>圆角、倒角、退</a:t>
            </a:r>
            <a:r>
              <a:rPr lang="zh-CN" altLang="en-US" dirty="0"/>
              <a:t>刀槽或越</a:t>
            </a:r>
            <a:r>
              <a:rPr lang="zh-CN" altLang="en-US" dirty="0" smtClean="0"/>
              <a:t>程槽等结构。</a:t>
            </a:r>
            <a:endParaRPr lang="zh-CN" altLang="en-US" dirty="0"/>
          </a:p>
        </p:txBody>
      </p:sp>
      <p:sp>
        <p:nvSpPr>
          <p:cNvPr id="64" name="Rectangle 4"/>
          <p:cNvSpPr>
            <a:spLocks noChangeArrowheads="1"/>
          </p:cNvSpPr>
          <p:nvPr/>
        </p:nvSpPr>
        <p:spPr bwMode="auto">
          <a:xfrm flipV="1">
            <a:off x="1547813" y="2492375"/>
            <a:ext cx="6553200" cy="3816350"/>
          </a:xfrm>
          <a:prstGeom prst="rect">
            <a:avLst/>
          </a:prstGeom>
          <a:solidFill>
            <a:srgbClr val="FFFFFF"/>
          </a:solidFill>
          <a:ln w="38100">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pic>
        <p:nvPicPr>
          <p:cNvPr id="65" name="Picture 7" descr="B1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4508500"/>
            <a:ext cx="2246313"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6" name="Object 9"/>
          <p:cNvGraphicFramePr>
            <a:graphicFrameLocks noChangeAspect="1"/>
          </p:cNvGraphicFramePr>
          <p:nvPr/>
        </p:nvGraphicFramePr>
        <p:xfrm>
          <a:off x="5003800" y="2636838"/>
          <a:ext cx="2376488" cy="1751012"/>
        </p:xfrm>
        <a:graphic>
          <a:graphicData uri="http://schemas.openxmlformats.org/presentationml/2006/ole">
            <mc:AlternateContent xmlns:mc="http://schemas.openxmlformats.org/markup-compatibility/2006">
              <mc:Choice xmlns:v="urn:schemas-microsoft-com:vml" Requires="v">
                <p:oleObj spid="_x0000_s396317" name="Image" r:id="rId5" imgW="5064490" imgH="3732245" progId="Photoshop.Image.7">
                  <p:embed/>
                </p:oleObj>
              </mc:Choice>
              <mc:Fallback>
                <p:oleObj name="Image" r:id="rId5" imgW="5064490" imgH="3732245" progId="Photoshop.Image.7">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3800" y="2636838"/>
                        <a:ext cx="2376488" cy="175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7" name="Group 16"/>
          <p:cNvGrpSpPr>
            <a:grpSpLocks/>
          </p:cNvGrpSpPr>
          <p:nvPr/>
        </p:nvGrpSpPr>
        <p:grpSpPr bwMode="auto">
          <a:xfrm>
            <a:off x="5724525" y="2852738"/>
            <a:ext cx="1008063" cy="1439862"/>
            <a:chOff x="1066" y="1752"/>
            <a:chExt cx="635" cy="907"/>
          </a:xfrm>
        </p:grpSpPr>
        <p:sp>
          <p:nvSpPr>
            <p:cNvPr id="68" name="Line 17"/>
            <p:cNvSpPr>
              <a:spLocks noChangeShapeType="1"/>
            </p:cNvSpPr>
            <p:nvPr/>
          </p:nvSpPr>
          <p:spPr bwMode="auto">
            <a:xfrm>
              <a:off x="1066" y="1752"/>
              <a:ext cx="635" cy="862"/>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sp>
          <p:nvSpPr>
            <p:cNvPr id="69" name="Line 18"/>
            <p:cNvSpPr>
              <a:spLocks noChangeShapeType="1"/>
            </p:cNvSpPr>
            <p:nvPr/>
          </p:nvSpPr>
          <p:spPr bwMode="auto">
            <a:xfrm flipV="1">
              <a:off x="1066" y="1752"/>
              <a:ext cx="58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grpSp>
      <p:pic>
        <p:nvPicPr>
          <p:cNvPr id="70"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9975" y="2636838"/>
            <a:ext cx="2268538"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 name="Group 19"/>
          <p:cNvGrpSpPr>
            <a:grpSpLocks/>
          </p:cNvGrpSpPr>
          <p:nvPr/>
        </p:nvGrpSpPr>
        <p:grpSpPr bwMode="auto">
          <a:xfrm>
            <a:off x="5580063" y="4724400"/>
            <a:ext cx="1296987" cy="1439863"/>
            <a:chOff x="884" y="2795"/>
            <a:chExt cx="817" cy="907"/>
          </a:xfrm>
        </p:grpSpPr>
        <p:sp>
          <p:nvSpPr>
            <p:cNvPr id="72" name="Line 20"/>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sp>
          <p:nvSpPr>
            <p:cNvPr id="73" name="Line 21"/>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grpSp>
      <p:grpSp>
        <p:nvGrpSpPr>
          <p:cNvPr id="74" name="Group 13"/>
          <p:cNvGrpSpPr>
            <a:grpSpLocks/>
          </p:cNvGrpSpPr>
          <p:nvPr/>
        </p:nvGrpSpPr>
        <p:grpSpPr bwMode="auto">
          <a:xfrm>
            <a:off x="2987675" y="2852738"/>
            <a:ext cx="1008063" cy="1439862"/>
            <a:chOff x="1066" y="1752"/>
            <a:chExt cx="635" cy="907"/>
          </a:xfrm>
        </p:grpSpPr>
        <p:sp>
          <p:nvSpPr>
            <p:cNvPr id="75" name="Line 14"/>
            <p:cNvSpPr>
              <a:spLocks noChangeShapeType="1"/>
            </p:cNvSpPr>
            <p:nvPr/>
          </p:nvSpPr>
          <p:spPr bwMode="auto">
            <a:xfrm>
              <a:off x="1066" y="1752"/>
              <a:ext cx="635" cy="862"/>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sp>
          <p:nvSpPr>
            <p:cNvPr id="76" name="Line 15"/>
            <p:cNvSpPr>
              <a:spLocks noChangeShapeType="1"/>
            </p:cNvSpPr>
            <p:nvPr/>
          </p:nvSpPr>
          <p:spPr bwMode="auto">
            <a:xfrm flipV="1">
              <a:off x="1066" y="1752"/>
              <a:ext cx="58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grpSp>
      <p:pic>
        <p:nvPicPr>
          <p:cNvPr id="77"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46338" y="4440238"/>
            <a:ext cx="2125662" cy="176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8" name="Group 10"/>
          <p:cNvGrpSpPr>
            <a:grpSpLocks/>
          </p:cNvGrpSpPr>
          <p:nvPr/>
        </p:nvGrpSpPr>
        <p:grpSpPr bwMode="auto">
          <a:xfrm>
            <a:off x="2843213" y="4581525"/>
            <a:ext cx="1296987" cy="1439863"/>
            <a:chOff x="884" y="2795"/>
            <a:chExt cx="817" cy="907"/>
          </a:xfrm>
        </p:grpSpPr>
        <p:sp>
          <p:nvSpPr>
            <p:cNvPr id="79" name="Line 11"/>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sp>
          <p:nvSpPr>
            <p:cNvPr id="80" name="Line 12"/>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00"/>
                </a:solidFill>
                <a:ea typeface="宋体" pitchFamily="2" charset="-122"/>
              </a:endParaRPr>
            </a:p>
          </p:txBody>
        </p:sp>
      </p:grpSp>
    </p:spTree>
    <p:extLst>
      <p:ext uri="{BB962C8B-B14F-4D97-AF65-F5344CB8AC3E}">
        <p14:creationId xmlns:p14="http://schemas.microsoft.com/office/powerpoint/2010/main" val="254665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barn(outVertical)">
                                      <p:cBhvr>
                                        <p:cTn id="12" dur="500"/>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dissolve">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dissolve">
                                      <p:cBhvr>
                                        <p:cTn id="22" dur="500"/>
                                        <p:tgtEl>
                                          <p:spTgt spid="7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dissolve">
                                      <p:cBhvr>
                                        <p:cTn id="27" dur="5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8"/>
                                        </p:tgtEl>
                                        <p:attrNameLst>
                                          <p:attrName>style.visibility</p:attrName>
                                        </p:attrNameLst>
                                      </p:cBhvr>
                                      <p:to>
                                        <p:strVal val="visible"/>
                                      </p:to>
                                    </p:set>
                                    <p:animEffect transition="in" filter="dissolve">
                                      <p:cBhvr>
                                        <p:cTn id="32" dur="500"/>
                                        <p:tgtEl>
                                          <p:spTgt spid="7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dissolve">
                                      <p:cBhvr>
                                        <p:cTn id="37" dur="500"/>
                                        <p:tgtEl>
                                          <p:spTgt spid="6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dissolve">
                                      <p:cBhvr>
                                        <p:cTn id="42" dur="500"/>
                                        <p:tgtEl>
                                          <p:spTgt spid="6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dissolve">
                                      <p:cBhvr>
                                        <p:cTn id="47" dur="500"/>
                                        <p:tgtEl>
                                          <p:spTgt spid="6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dissolve">
                                      <p:cBhvr>
                                        <p:cTn id="5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utoUpdateAnimBg="0"/>
      <p:bldP spid="6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9.5.2</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零件的定位结构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3"/>
          <p:cNvSpPr txBox="1">
            <a:spLocks noChangeArrowheads="1"/>
          </p:cNvSpPr>
          <p:nvPr/>
        </p:nvSpPr>
        <p:spPr bwMode="auto">
          <a:xfrm>
            <a:off x="683569" y="105273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457200" indent="-457200">
              <a:lnSpc>
                <a:spcPct val="100000"/>
              </a:lnSpc>
              <a:buClr>
                <a:srgbClr val="FF0000"/>
              </a:buClr>
              <a:buFont typeface="Wingdings" panose="05000000000000000000" pitchFamily="2" charset="2"/>
              <a:buChar char="Ø"/>
              <a:defRPr sz="2800" b="1">
                <a:latin typeface="楷体" panose="02010609060101010101" pitchFamily="49" charset="-122"/>
                <a:ea typeface="楷体" panose="02010609060101010101" pitchFamily="49" charset="-122"/>
              </a:defRPr>
            </a:lvl1pPr>
          </a:lstStyle>
          <a:p>
            <a:pPr marL="0" indent="0">
              <a:buNone/>
            </a:pPr>
            <a:r>
              <a:rPr lang="en-US" altLang="zh-CN" dirty="0" smtClean="0"/>
              <a:t>    </a:t>
            </a:r>
            <a:r>
              <a:rPr lang="zh-CN" altLang="en-US" dirty="0" smtClean="0"/>
              <a:t>用</a:t>
            </a:r>
            <a:r>
              <a:rPr lang="zh-CN" altLang="en-US" dirty="0"/>
              <a:t>轴肩或孔肩定位滚动轴承时，应考虑拆卸的方便。</a:t>
            </a:r>
          </a:p>
        </p:txBody>
      </p:sp>
      <p:sp>
        <p:nvSpPr>
          <p:cNvPr id="73" name="Rectangle 4"/>
          <p:cNvSpPr>
            <a:spLocks noChangeArrowheads="1"/>
          </p:cNvSpPr>
          <p:nvPr/>
        </p:nvSpPr>
        <p:spPr bwMode="auto">
          <a:xfrm flipV="1">
            <a:off x="683569" y="2204864"/>
            <a:ext cx="7823337" cy="3816350"/>
          </a:xfrm>
          <a:prstGeom prst="rect">
            <a:avLst/>
          </a:prstGeom>
          <a:solidFill>
            <a:srgbClr val="FFFFFF"/>
          </a:solidFill>
          <a:ln w="38100">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pic>
        <p:nvPicPr>
          <p:cNvPr id="397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816096"/>
            <a:ext cx="2203200" cy="21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7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2853176"/>
            <a:ext cx="2304000" cy="21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73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2853176"/>
            <a:ext cx="2214915" cy="21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7" name="Text Box 12"/>
          <p:cNvSpPr txBox="1">
            <a:spLocks noChangeArrowheads="1"/>
          </p:cNvSpPr>
          <p:nvPr/>
        </p:nvSpPr>
        <p:spPr bwMode="auto">
          <a:xfrm>
            <a:off x="1967880" y="2276872"/>
            <a:ext cx="1524000" cy="466725"/>
          </a:xfrm>
          <a:prstGeom prst="rect">
            <a:avLst/>
          </a:prstGeom>
          <a:solidFill>
            <a:srgbClr val="FFC000"/>
          </a:solidFill>
          <a:ln w="9525">
            <a:solidFill>
              <a:schemeClr val="accent2"/>
            </a:solidFill>
            <a:miter lim="800000"/>
            <a:headEnd/>
            <a:tailEnd/>
          </a:ln>
        </p:spPr>
        <p:txBody>
          <a:bodyPr>
            <a:spAutoFit/>
          </a:bodyPr>
          <a:lstStyle>
            <a:lvl1pPr eaLnBrk="0" hangingPunct="0">
              <a:defRPr sz="2400">
                <a:solidFill>
                  <a:schemeClr val="tx1"/>
                </a:solidFill>
                <a:latin typeface="Times New Roman" pitchFamily="18" charset="0"/>
                <a:ea typeface="楷体_GB2312" charset="-122"/>
              </a:defRPr>
            </a:lvl1pPr>
            <a:lvl2pPr marL="742950" indent="-285750" eaLnBrk="0" hangingPunct="0">
              <a:defRPr sz="2400">
                <a:solidFill>
                  <a:schemeClr val="tx1"/>
                </a:solidFill>
                <a:latin typeface="Times New Roman" pitchFamily="18" charset="0"/>
                <a:ea typeface="楷体_GB2312" charset="-122"/>
              </a:defRPr>
            </a:lvl2pPr>
            <a:lvl3pPr marL="1143000" indent="-228600" eaLnBrk="0" hangingPunct="0">
              <a:defRPr sz="2400">
                <a:solidFill>
                  <a:schemeClr val="tx1"/>
                </a:solidFill>
                <a:latin typeface="Times New Roman" pitchFamily="18" charset="0"/>
                <a:ea typeface="楷体_GB2312" charset="-122"/>
              </a:defRPr>
            </a:lvl3pPr>
            <a:lvl4pPr marL="1600200" indent="-228600" eaLnBrk="0" hangingPunct="0">
              <a:defRPr sz="2400">
                <a:solidFill>
                  <a:schemeClr val="tx1"/>
                </a:solidFill>
                <a:latin typeface="Times New Roman" pitchFamily="18" charset="0"/>
                <a:ea typeface="楷体_GB2312" charset="-122"/>
              </a:defRPr>
            </a:lvl4pPr>
            <a:lvl5pPr marL="2057400" indent="-228600" eaLnBrk="0" hangingPunct="0">
              <a:defRPr sz="2400">
                <a:solidFill>
                  <a:schemeClr val="tx1"/>
                </a:solidFill>
                <a:latin typeface="Times New Roman" pitchFamily="18" charset="0"/>
                <a:ea typeface="楷体_GB2312" charset="-122"/>
              </a:defRPr>
            </a:lvl5pPr>
            <a:lvl6pPr marL="25146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6pPr>
            <a:lvl7pPr marL="29718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7pPr>
            <a:lvl8pPr marL="34290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8pPr>
            <a:lvl9pPr marL="38862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9pPr>
          </a:lstStyle>
          <a:p>
            <a:pPr eaLnBrk="1" hangingPunct="1">
              <a:spcBef>
                <a:spcPct val="50000"/>
              </a:spcBef>
            </a:pPr>
            <a:r>
              <a:rPr lang="zh-CN" altLang="en-US"/>
              <a:t>孔径过小</a:t>
            </a:r>
          </a:p>
        </p:txBody>
      </p:sp>
      <p:grpSp>
        <p:nvGrpSpPr>
          <p:cNvPr id="2" name="组合 1"/>
          <p:cNvGrpSpPr/>
          <p:nvPr/>
        </p:nvGrpSpPr>
        <p:grpSpPr>
          <a:xfrm>
            <a:off x="1272555" y="2780928"/>
            <a:ext cx="2147317" cy="990600"/>
            <a:chOff x="1272555" y="2780928"/>
            <a:chExt cx="2147317" cy="990600"/>
          </a:xfrm>
        </p:grpSpPr>
        <p:grpSp>
          <p:nvGrpSpPr>
            <p:cNvPr id="74" name="Group 36"/>
            <p:cNvGrpSpPr>
              <a:grpSpLocks/>
            </p:cNvGrpSpPr>
            <p:nvPr/>
          </p:nvGrpSpPr>
          <p:grpSpPr bwMode="auto">
            <a:xfrm>
              <a:off x="1282080" y="2780928"/>
              <a:ext cx="2133600" cy="990600"/>
              <a:chOff x="480" y="2112"/>
              <a:chExt cx="1344" cy="624"/>
            </a:xfrm>
          </p:grpSpPr>
          <p:sp>
            <p:nvSpPr>
              <p:cNvPr id="75" name="Line 10"/>
              <p:cNvSpPr>
                <a:spLocks noChangeShapeType="1"/>
              </p:cNvSpPr>
              <p:nvPr/>
            </p:nvSpPr>
            <p:spPr bwMode="auto">
              <a:xfrm flipH="1">
                <a:off x="480" y="2112"/>
                <a:ext cx="432" cy="624"/>
              </a:xfrm>
              <a:prstGeom prst="line">
                <a:avLst/>
              </a:prstGeom>
              <a:noFill/>
              <a:ln w="9525">
                <a:solidFill>
                  <a:srgbClr val="FF0000"/>
                </a:solidFill>
                <a:round/>
                <a:headEnd/>
                <a:tailEnd type="triangle" w="sm" len="lg"/>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sp>
            <p:nvSpPr>
              <p:cNvPr id="76" name="Line 11"/>
              <p:cNvSpPr>
                <a:spLocks noChangeShapeType="1"/>
              </p:cNvSpPr>
              <p:nvPr/>
            </p:nvSpPr>
            <p:spPr bwMode="auto">
              <a:xfrm>
                <a:off x="912" y="2112"/>
                <a:ext cx="912" cy="0"/>
              </a:xfrm>
              <a:prstGeom prst="line">
                <a:avLst/>
              </a:prstGeom>
              <a:noFill/>
              <a:ln w="25400">
                <a:solidFill>
                  <a:srgbClr val="FF0000"/>
                </a:solidFill>
                <a:round/>
                <a:headEnd/>
                <a:tailEnd/>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grpSp>
        <p:grpSp>
          <p:nvGrpSpPr>
            <p:cNvPr id="78" name="Group 32"/>
            <p:cNvGrpSpPr>
              <a:grpSpLocks/>
            </p:cNvGrpSpPr>
            <p:nvPr/>
          </p:nvGrpSpPr>
          <p:grpSpPr bwMode="auto">
            <a:xfrm>
              <a:off x="1272555" y="2780928"/>
              <a:ext cx="2133600" cy="990600"/>
              <a:chOff x="0" y="1759"/>
              <a:chExt cx="1344" cy="624"/>
            </a:xfrm>
          </p:grpSpPr>
          <p:sp>
            <p:nvSpPr>
              <p:cNvPr id="79" name="Line 15"/>
              <p:cNvSpPr>
                <a:spLocks noChangeShapeType="1"/>
              </p:cNvSpPr>
              <p:nvPr/>
            </p:nvSpPr>
            <p:spPr bwMode="auto">
              <a:xfrm flipH="1">
                <a:off x="0" y="1759"/>
                <a:ext cx="432" cy="624"/>
              </a:xfrm>
              <a:prstGeom prst="line">
                <a:avLst/>
              </a:prstGeom>
              <a:noFill/>
              <a:ln w="9525">
                <a:solidFill>
                  <a:srgbClr val="FF0000"/>
                </a:solidFill>
                <a:round/>
                <a:headEnd/>
                <a:tailEnd type="triangle" w="sm" len="lg"/>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sp>
            <p:nvSpPr>
              <p:cNvPr id="80" name="Line 16"/>
              <p:cNvSpPr>
                <a:spLocks noChangeShapeType="1"/>
              </p:cNvSpPr>
              <p:nvPr/>
            </p:nvSpPr>
            <p:spPr bwMode="auto">
              <a:xfrm>
                <a:off x="432" y="1759"/>
                <a:ext cx="912" cy="0"/>
              </a:xfrm>
              <a:prstGeom prst="line">
                <a:avLst/>
              </a:prstGeom>
              <a:noFill/>
              <a:ln w="25400">
                <a:solidFill>
                  <a:srgbClr val="FF0000"/>
                </a:solidFill>
                <a:round/>
                <a:headEnd/>
                <a:tailEnd/>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grpSp>
        <p:grpSp>
          <p:nvGrpSpPr>
            <p:cNvPr id="81" name="Group 31"/>
            <p:cNvGrpSpPr>
              <a:grpSpLocks/>
            </p:cNvGrpSpPr>
            <p:nvPr/>
          </p:nvGrpSpPr>
          <p:grpSpPr bwMode="auto">
            <a:xfrm>
              <a:off x="1286272" y="2780928"/>
              <a:ext cx="2133600" cy="990600"/>
              <a:chOff x="1595" y="1935"/>
              <a:chExt cx="1344" cy="624"/>
            </a:xfrm>
          </p:grpSpPr>
          <p:sp>
            <p:nvSpPr>
              <p:cNvPr id="82" name="Line 18"/>
              <p:cNvSpPr>
                <a:spLocks noChangeShapeType="1"/>
              </p:cNvSpPr>
              <p:nvPr/>
            </p:nvSpPr>
            <p:spPr bwMode="auto">
              <a:xfrm flipH="1">
                <a:off x="1595" y="1935"/>
                <a:ext cx="432" cy="624"/>
              </a:xfrm>
              <a:prstGeom prst="line">
                <a:avLst/>
              </a:prstGeom>
              <a:noFill/>
              <a:ln w="9525">
                <a:solidFill>
                  <a:srgbClr val="FF0000"/>
                </a:solidFill>
                <a:round/>
                <a:headEnd/>
                <a:tailEnd type="triangle" w="sm" len="lg"/>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sp>
            <p:nvSpPr>
              <p:cNvPr id="83" name="Line 19"/>
              <p:cNvSpPr>
                <a:spLocks noChangeShapeType="1"/>
              </p:cNvSpPr>
              <p:nvPr/>
            </p:nvSpPr>
            <p:spPr bwMode="auto">
              <a:xfrm>
                <a:off x="2027" y="1935"/>
                <a:ext cx="912" cy="0"/>
              </a:xfrm>
              <a:prstGeom prst="line">
                <a:avLst/>
              </a:prstGeom>
              <a:noFill/>
              <a:ln w="25400">
                <a:solidFill>
                  <a:srgbClr val="FF0000"/>
                </a:solidFill>
                <a:round/>
                <a:headEnd/>
                <a:tailEnd/>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grpSp>
      </p:grpSp>
      <p:sp>
        <p:nvSpPr>
          <p:cNvPr id="133" name="Rectangle 107"/>
          <p:cNvSpPr>
            <a:spLocks noChangeArrowheads="1"/>
          </p:cNvSpPr>
          <p:nvPr/>
        </p:nvSpPr>
        <p:spPr bwMode="auto">
          <a:xfrm>
            <a:off x="1417020" y="5157564"/>
            <a:ext cx="12107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b="1" dirty="0" smtClean="0">
                <a:solidFill>
                  <a:srgbClr val="FF0000"/>
                </a:solidFill>
                <a:latin typeface="仿宋" pitchFamily="49" charset="-122"/>
                <a:ea typeface="仿宋" pitchFamily="49" charset="-122"/>
              </a:rPr>
              <a:t>不合理</a:t>
            </a:r>
            <a:endParaRPr lang="zh-CN" altLang="en-US" b="1" dirty="0">
              <a:solidFill>
                <a:srgbClr val="FF0000"/>
              </a:solidFill>
              <a:latin typeface="仿宋" pitchFamily="49" charset="-122"/>
              <a:ea typeface="仿宋" pitchFamily="49" charset="-122"/>
            </a:endParaRPr>
          </a:p>
        </p:txBody>
      </p:sp>
      <p:sp>
        <p:nvSpPr>
          <p:cNvPr id="134" name="Rectangle 108"/>
          <p:cNvSpPr>
            <a:spLocks noChangeArrowheads="1"/>
          </p:cNvSpPr>
          <p:nvPr/>
        </p:nvSpPr>
        <p:spPr bwMode="auto">
          <a:xfrm>
            <a:off x="4283994" y="5157564"/>
            <a:ext cx="10080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b="1" dirty="0" smtClean="0">
                <a:solidFill>
                  <a:srgbClr val="FF0000"/>
                </a:solidFill>
                <a:latin typeface="仿宋" pitchFamily="49" charset="-122"/>
                <a:ea typeface="仿宋" pitchFamily="49" charset="-122"/>
              </a:rPr>
              <a:t>合理</a:t>
            </a:r>
            <a:endParaRPr lang="zh-CN" altLang="en-US" b="1" dirty="0">
              <a:solidFill>
                <a:srgbClr val="FF0000"/>
              </a:solidFill>
              <a:latin typeface="仿宋" pitchFamily="49" charset="-122"/>
              <a:ea typeface="仿宋" pitchFamily="49" charset="-122"/>
            </a:endParaRPr>
          </a:p>
        </p:txBody>
      </p:sp>
      <p:sp>
        <p:nvSpPr>
          <p:cNvPr id="135" name="Rectangle 108"/>
          <p:cNvSpPr>
            <a:spLocks noChangeArrowheads="1"/>
          </p:cNvSpPr>
          <p:nvPr/>
        </p:nvSpPr>
        <p:spPr bwMode="auto">
          <a:xfrm>
            <a:off x="6588274" y="5157564"/>
            <a:ext cx="10080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b="1" dirty="0" smtClean="0">
                <a:solidFill>
                  <a:srgbClr val="FF0000"/>
                </a:solidFill>
                <a:latin typeface="仿宋" pitchFamily="49" charset="-122"/>
                <a:ea typeface="仿宋" pitchFamily="49" charset="-122"/>
              </a:rPr>
              <a:t>合理</a:t>
            </a:r>
            <a:endParaRPr lang="zh-CN" altLang="en-US" b="1" dirty="0">
              <a:solidFill>
                <a:srgbClr val="FF0000"/>
              </a:solidFill>
              <a:latin typeface="仿宋" pitchFamily="49" charset="-122"/>
              <a:ea typeface="仿宋" pitchFamily="49" charset="-122"/>
            </a:endParaRPr>
          </a:p>
        </p:txBody>
      </p:sp>
    </p:spTree>
    <p:extLst>
      <p:ext uri="{BB962C8B-B14F-4D97-AF65-F5344CB8AC3E}">
        <p14:creationId xmlns:p14="http://schemas.microsoft.com/office/powerpoint/2010/main" val="309044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5612"/>
                                        </p:tgtEl>
                                        <p:attrNameLst>
                                          <p:attrName>style.color</p:attrName>
                                        </p:attrNameLst>
                                      </p:cBhvr>
                                      <p:by>
                                        <p:hsl h="7200000" s="0" l="0"/>
                                      </p:by>
                                    </p:animClr>
                                    <p:animClr clrSpc="hsl" dir="cw">
                                      <p:cBhvr>
                                        <p:cTn id="7" dur="500" fill="hold"/>
                                        <p:tgtEl>
                                          <p:spTgt spid="25612"/>
                                        </p:tgtEl>
                                        <p:attrNameLst>
                                          <p:attrName>fillcolor</p:attrName>
                                        </p:attrNameLst>
                                      </p:cBhvr>
                                      <p:by>
                                        <p:hsl h="7200000" s="0" l="0"/>
                                      </p:by>
                                    </p:animClr>
                                    <p:animClr clrSpc="hsl" dir="cw">
                                      <p:cBhvr>
                                        <p:cTn id="8" dur="500" fill="hold"/>
                                        <p:tgtEl>
                                          <p:spTgt spid="25612"/>
                                        </p:tgtEl>
                                        <p:attrNameLst>
                                          <p:attrName>stroke.color</p:attrName>
                                        </p:attrNameLst>
                                      </p:cBhvr>
                                      <p:by>
                                        <p:hsl h="7200000" s="0" l="0"/>
                                      </p:by>
                                    </p:animClr>
                                    <p:set>
                                      <p:cBhvr>
                                        <p:cTn id="9" dur="500" fill="hold"/>
                                        <p:tgtEl>
                                          <p:spTgt spid="256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up)">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barn(outVertical)">
                                      <p:cBhvr>
                                        <p:cTn id="19" dur="500"/>
                                        <p:tgtEl>
                                          <p:spTgt spid="7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97314"/>
                                        </p:tgtEl>
                                        <p:attrNameLst>
                                          <p:attrName>style.visibility</p:attrName>
                                        </p:attrNameLst>
                                      </p:cBhvr>
                                      <p:to>
                                        <p:strVal val="visible"/>
                                      </p:to>
                                    </p:set>
                                    <p:animEffect transition="in" filter="fade">
                                      <p:cBhvr>
                                        <p:cTn id="24" dur="500"/>
                                        <p:tgtEl>
                                          <p:spTgt spid="39731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77"/>
                                        </p:tgtEl>
                                        <p:attrNameLst>
                                          <p:attrName>style.visibility</p:attrName>
                                        </p:attrNameLst>
                                      </p:cBhvr>
                                      <p:to>
                                        <p:strVal val="visible"/>
                                      </p:to>
                                    </p:set>
                                    <p:animEffect transition="in" filter="wipe(left)">
                                      <p:cBhvr>
                                        <p:cTn id="33" dur="500"/>
                                        <p:tgtEl>
                                          <p:spTgt spid="7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33"/>
                                        </p:tgtEl>
                                        <p:attrNameLst>
                                          <p:attrName>style.visibility</p:attrName>
                                        </p:attrNameLst>
                                      </p:cBhvr>
                                      <p:to>
                                        <p:strVal val="visible"/>
                                      </p:to>
                                    </p:set>
                                    <p:animEffect transition="in" filter="wipe(up)">
                                      <p:cBhvr>
                                        <p:cTn id="38" dur="500"/>
                                        <p:tgtEl>
                                          <p:spTgt spid="13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97315"/>
                                        </p:tgtEl>
                                        <p:attrNameLst>
                                          <p:attrName>style.visibility</p:attrName>
                                        </p:attrNameLst>
                                      </p:cBhvr>
                                      <p:to>
                                        <p:strVal val="visible"/>
                                      </p:to>
                                    </p:set>
                                    <p:animEffect transition="in" filter="fade">
                                      <p:cBhvr>
                                        <p:cTn id="43" dur="500"/>
                                        <p:tgtEl>
                                          <p:spTgt spid="39731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34"/>
                                        </p:tgtEl>
                                        <p:attrNameLst>
                                          <p:attrName>style.visibility</p:attrName>
                                        </p:attrNameLst>
                                      </p:cBhvr>
                                      <p:to>
                                        <p:strVal val="visible"/>
                                      </p:to>
                                    </p:set>
                                    <p:animEffect transition="in" filter="wipe(up)">
                                      <p:cBhvr>
                                        <p:cTn id="48" dur="500"/>
                                        <p:tgtEl>
                                          <p:spTgt spid="13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97316"/>
                                        </p:tgtEl>
                                        <p:attrNameLst>
                                          <p:attrName>style.visibility</p:attrName>
                                        </p:attrNameLst>
                                      </p:cBhvr>
                                      <p:to>
                                        <p:strVal val="visible"/>
                                      </p:to>
                                    </p:set>
                                    <p:animEffect transition="in" filter="fade">
                                      <p:cBhvr>
                                        <p:cTn id="53" dur="500"/>
                                        <p:tgtEl>
                                          <p:spTgt spid="39731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35"/>
                                        </p:tgtEl>
                                        <p:attrNameLst>
                                          <p:attrName>style.visibility</p:attrName>
                                        </p:attrNameLst>
                                      </p:cBhvr>
                                      <p:to>
                                        <p:strVal val="visible"/>
                                      </p:to>
                                    </p:set>
                                    <p:animEffect transition="in" filter="wipe(up)">
                                      <p:cBhvr>
                                        <p:cTn id="58"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P spid="25" grpId="0" autoUpdateAnimBg="0"/>
      <p:bldP spid="73" grpId="0" animBg="1"/>
      <p:bldP spid="77" grpId="0" animBg="1" autoUpdateAnimBg="0"/>
      <p:bldP spid="133" grpId="0"/>
      <p:bldP spid="134" grpId="0"/>
      <p:bldP spid="1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9.5.2</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零件的定位结构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3"/>
          <p:cNvSpPr txBox="1">
            <a:spLocks noChangeArrowheads="1"/>
          </p:cNvSpPr>
          <p:nvPr/>
        </p:nvSpPr>
        <p:spPr bwMode="auto">
          <a:xfrm>
            <a:off x="683569" y="105273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457200" indent="-457200">
              <a:lnSpc>
                <a:spcPct val="100000"/>
              </a:lnSpc>
              <a:buClr>
                <a:srgbClr val="FF0000"/>
              </a:buClr>
              <a:buFont typeface="Wingdings" panose="05000000000000000000" pitchFamily="2" charset="2"/>
              <a:buChar char="Ø"/>
              <a:defRPr sz="2800" b="1">
                <a:latin typeface="楷体" panose="02010609060101010101" pitchFamily="49" charset="-122"/>
                <a:ea typeface="楷体" panose="02010609060101010101" pitchFamily="49" charset="-122"/>
              </a:defRPr>
            </a:lvl1pPr>
          </a:lstStyle>
          <a:p>
            <a:pPr marL="0" indent="0">
              <a:buNone/>
            </a:pPr>
            <a:r>
              <a:rPr lang="en-US" altLang="zh-CN" dirty="0" smtClean="0"/>
              <a:t>    </a:t>
            </a:r>
            <a:r>
              <a:rPr lang="zh-CN" altLang="en-US" dirty="0" smtClean="0"/>
              <a:t>用</a:t>
            </a:r>
            <a:r>
              <a:rPr lang="zh-CN" altLang="en-US" dirty="0"/>
              <a:t>轴肩或孔肩定位滚动轴承时，应考虑拆卸的方便。</a:t>
            </a:r>
          </a:p>
        </p:txBody>
      </p:sp>
      <p:sp>
        <p:nvSpPr>
          <p:cNvPr id="73" name="Rectangle 4"/>
          <p:cNvSpPr>
            <a:spLocks noChangeArrowheads="1"/>
          </p:cNvSpPr>
          <p:nvPr/>
        </p:nvSpPr>
        <p:spPr bwMode="auto">
          <a:xfrm flipV="1">
            <a:off x="683569" y="2204864"/>
            <a:ext cx="7823337" cy="4104456"/>
          </a:xfrm>
          <a:prstGeom prst="rect">
            <a:avLst/>
          </a:prstGeom>
          <a:solidFill>
            <a:srgbClr val="FFFFFF"/>
          </a:solidFill>
          <a:ln w="38100">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sp>
        <p:nvSpPr>
          <p:cNvPr id="133" name="Rectangle 107"/>
          <p:cNvSpPr>
            <a:spLocks noChangeArrowheads="1"/>
          </p:cNvSpPr>
          <p:nvPr/>
        </p:nvSpPr>
        <p:spPr bwMode="auto">
          <a:xfrm>
            <a:off x="2088332" y="5481414"/>
            <a:ext cx="12107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b="1" dirty="0" smtClean="0">
                <a:solidFill>
                  <a:srgbClr val="FF0000"/>
                </a:solidFill>
                <a:latin typeface="仿宋" pitchFamily="49" charset="-122"/>
                <a:ea typeface="仿宋" pitchFamily="49" charset="-122"/>
              </a:rPr>
              <a:t>不合理</a:t>
            </a:r>
            <a:endParaRPr lang="zh-CN" altLang="en-US" b="1" dirty="0">
              <a:solidFill>
                <a:srgbClr val="FF0000"/>
              </a:solidFill>
              <a:latin typeface="仿宋" pitchFamily="49" charset="-122"/>
              <a:ea typeface="仿宋" pitchFamily="49" charset="-122"/>
            </a:endParaRPr>
          </a:p>
        </p:txBody>
      </p:sp>
      <p:sp>
        <p:nvSpPr>
          <p:cNvPr id="135" name="Rectangle 108"/>
          <p:cNvSpPr>
            <a:spLocks noChangeArrowheads="1"/>
          </p:cNvSpPr>
          <p:nvPr/>
        </p:nvSpPr>
        <p:spPr bwMode="auto">
          <a:xfrm>
            <a:off x="6300192" y="5481414"/>
            <a:ext cx="10080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b="1" dirty="0" smtClean="0">
                <a:solidFill>
                  <a:srgbClr val="FF0000"/>
                </a:solidFill>
                <a:latin typeface="仿宋" pitchFamily="49" charset="-122"/>
                <a:ea typeface="仿宋" pitchFamily="49" charset="-122"/>
              </a:rPr>
              <a:t>合理</a:t>
            </a:r>
            <a:endParaRPr lang="zh-CN" altLang="en-US" b="1" dirty="0">
              <a:solidFill>
                <a:srgbClr val="FF0000"/>
              </a:solidFill>
              <a:latin typeface="仿宋" pitchFamily="49" charset="-122"/>
              <a:ea typeface="仿宋" pitchFamily="49" charset="-122"/>
            </a:endParaRPr>
          </a:p>
        </p:txBody>
      </p:sp>
      <p:pic>
        <p:nvPicPr>
          <p:cNvPr id="399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3212976"/>
            <a:ext cx="2950088" cy="21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 name="Group 35"/>
          <p:cNvGrpSpPr>
            <a:grpSpLocks/>
          </p:cNvGrpSpPr>
          <p:nvPr/>
        </p:nvGrpSpPr>
        <p:grpSpPr bwMode="auto">
          <a:xfrm>
            <a:off x="2123728" y="2805510"/>
            <a:ext cx="1828800" cy="1143000"/>
            <a:chOff x="3792" y="2160"/>
            <a:chExt cx="1152" cy="720"/>
          </a:xfrm>
        </p:grpSpPr>
        <p:sp>
          <p:nvSpPr>
            <p:cNvPr id="26" name="Line 21"/>
            <p:cNvSpPr>
              <a:spLocks noChangeShapeType="1"/>
            </p:cNvSpPr>
            <p:nvPr/>
          </p:nvSpPr>
          <p:spPr bwMode="auto">
            <a:xfrm flipH="1">
              <a:off x="3792" y="2160"/>
              <a:ext cx="288" cy="720"/>
            </a:xfrm>
            <a:prstGeom prst="line">
              <a:avLst/>
            </a:prstGeom>
            <a:noFill/>
            <a:ln w="9525">
              <a:solidFill>
                <a:srgbClr val="FF0000"/>
              </a:solidFill>
              <a:round/>
              <a:headEnd/>
              <a:tailEnd type="triangle" w="sm" len="lg"/>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sp>
          <p:nvSpPr>
            <p:cNvPr id="27" name="Line 22"/>
            <p:cNvSpPr>
              <a:spLocks noChangeShapeType="1"/>
            </p:cNvSpPr>
            <p:nvPr/>
          </p:nvSpPr>
          <p:spPr bwMode="auto">
            <a:xfrm>
              <a:off x="4080" y="2160"/>
              <a:ext cx="864" cy="0"/>
            </a:xfrm>
            <a:prstGeom prst="line">
              <a:avLst/>
            </a:prstGeom>
            <a:noFill/>
            <a:ln w="25400">
              <a:solidFill>
                <a:srgbClr val="FF0000"/>
              </a:solidFill>
              <a:round/>
              <a:headEnd/>
              <a:tailEnd/>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grpSp>
      <p:sp>
        <p:nvSpPr>
          <p:cNvPr id="28" name="Text Box 23"/>
          <p:cNvSpPr txBox="1">
            <a:spLocks noChangeArrowheads="1"/>
          </p:cNvSpPr>
          <p:nvPr/>
        </p:nvSpPr>
        <p:spPr bwMode="auto">
          <a:xfrm>
            <a:off x="2504728" y="2276872"/>
            <a:ext cx="1524000" cy="466725"/>
          </a:xfrm>
          <a:prstGeom prst="rect">
            <a:avLst/>
          </a:prstGeom>
          <a:solidFill>
            <a:srgbClr val="FFC000"/>
          </a:solidFill>
          <a:ln w="9525">
            <a:solidFill>
              <a:schemeClr val="accent2"/>
            </a:solidFill>
            <a:miter lim="800000"/>
            <a:headEnd/>
            <a:tailEnd/>
          </a:ln>
        </p:spPr>
        <p:txBody>
          <a:bodyPr>
            <a:spAutoFit/>
          </a:bodyPr>
          <a:lstStyle>
            <a:lvl1pPr eaLnBrk="0" hangingPunct="0">
              <a:defRPr sz="2400">
                <a:solidFill>
                  <a:schemeClr val="tx1"/>
                </a:solidFill>
                <a:latin typeface="Times New Roman" pitchFamily="18" charset="0"/>
                <a:ea typeface="楷体_GB2312" charset="-122"/>
              </a:defRPr>
            </a:lvl1pPr>
            <a:lvl2pPr marL="742950" indent="-285750" eaLnBrk="0" hangingPunct="0">
              <a:defRPr sz="2400">
                <a:solidFill>
                  <a:schemeClr val="tx1"/>
                </a:solidFill>
                <a:latin typeface="Times New Roman" pitchFamily="18" charset="0"/>
                <a:ea typeface="楷体_GB2312" charset="-122"/>
              </a:defRPr>
            </a:lvl2pPr>
            <a:lvl3pPr marL="1143000" indent="-228600" eaLnBrk="0" hangingPunct="0">
              <a:defRPr sz="2400">
                <a:solidFill>
                  <a:schemeClr val="tx1"/>
                </a:solidFill>
                <a:latin typeface="Times New Roman" pitchFamily="18" charset="0"/>
                <a:ea typeface="楷体_GB2312" charset="-122"/>
              </a:defRPr>
            </a:lvl3pPr>
            <a:lvl4pPr marL="1600200" indent="-228600" eaLnBrk="0" hangingPunct="0">
              <a:defRPr sz="2400">
                <a:solidFill>
                  <a:schemeClr val="tx1"/>
                </a:solidFill>
                <a:latin typeface="Times New Roman" pitchFamily="18" charset="0"/>
                <a:ea typeface="楷体_GB2312" charset="-122"/>
              </a:defRPr>
            </a:lvl4pPr>
            <a:lvl5pPr marL="2057400" indent="-228600" eaLnBrk="0" hangingPunct="0">
              <a:defRPr sz="2400">
                <a:solidFill>
                  <a:schemeClr val="tx1"/>
                </a:solidFill>
                <a:latin typeface="Times New Roman" pitchFamily="18" charset="0"/>
                <a:ea typeface="楷体_GB2312" charset="-122"/>
              </a:defRPr>
            </a:lvl5pPr>
            <a:lvl6pPr marL="25146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6pPr>
            <a:lvl7pPr marL="29718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7pPr>
            <a:lvl8pPr marL="34290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8pPr>
            <a:lvl9pPr marL="3886200" indent="-228600" eaLnBrk="0" fontAlgn="base" hangingPunct="0">
              <a:spcBef>
                <a:spcPct val="0"/>
              </a:spcBef>
              <a:spcAft>
                <a:spcPct val="0"/>
              </a:spcAft>
              <a:buFont typeface="Arial" pitchFamily="34" charset="0"/>
              <a:defRPr sz="2400">
                <a:solidFill>
                  <a:schemeClr val="tx1"/>
                </a:solidFill>
                <a:latin typeface="Times New Roman" pitchFamily="18" charset="0"/>
                <a:ea typeface="楷体_GB2312" charset="-122"/>
              </a:defRPr>
            </a:lvl9pPr>
          </a:lstStyle>
          <a:p>
            <a:pPr eaLnBrk="1" hangingPunct="1">
              <a:spcBef>
                <a:spcPct val="50000"/>
              </a:spcBef>
            </a:pPr>
            <a:r>
              <a:rPr lang="zh-CN" altLang="en-US"/>
              <a:t>轴肩过高</a:t>
            </a:r>
          </a:p>
        </p:txBody>
      </p:sp>
      <p:grpSp>
        <p:nvGrpSpPr>
          <p:cNvPr id="29" name="Group 33"/>
          <p:cNvGrpSpPr>
            <a:grpSpLocks/>
          </p:cNvGrpSpPr>
          <p:nvPr/>
        </p:nvGrpSpPr>
        <p:grpSpPr bwMode="auto">
          <a:xfrm>
            <a:off x="2123728" y="2805510"/>
            <a:ext cx="1828800" cy="1143000"/>
            <a:chOff x="4257" y="2225"/>
            <a:chExt cx="1152" cy="720"/>
          </a:xfrm>
        </p:grpSpPr>
        <p:sp>
          <p:nvSpPr>
            <p:cNvPr id="30" name="Line 26"/>
            <p:cNvSpPr>
              <a:spLocks noChangeShapeType="1"/>
            </p:cNvSpPr>
            <p:nvPr/>
          </p:nvSpPr>
          <p:spPr bwMode="auto">
            <a:xfrm flipH="1">
              <a:off x="4257" y="2225"/>
              <a:ext cx="288" cy="720"/>
            </a:xfrm>
            <a:prstGeom prst="line">
              <a:avLst/>
            </a:prstGeom>
            <a:noFill/>
            <a:ln w="9525">
              <a:solidFill>
                <a:srgbClr val="FF0000"/>
              </a:solidFill>
              <a:round/>
              <a:headEnd/>
              <a:tailEnd type="triangle" w="sm" len="lg"/>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sp>
          <p:nvSpPr>
            <p:cNvPr id="31" name="Line 27"/>
            <p:cNvSpPr>
              <a:spLocks noChangeShapeType="1"/>
            </p:cNvSpPr>
            <p:nvPr/>
          </p:nvSpPr>
          <p:spPr bwMode="auto">
            <a:xfrm>
              <a:off x="4545" y="2225"/>
              <a:ext cx="864" cy="0"/>
            </a:xfrm>
            <a:prstGeom prst="line">
              <a:avLst/>
            </a:prstGeom>
            <a:noFill/>
            <a:ln w="25400">
              <a:solidFill>
                <a:srgbClr val="FF0000"/>
              </a:solidFill>
              <a:round/>
              <a:headEnd/>
              <a:tailEnd/>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grpSp>
      <p:grpSp>
        <p:nvGrpSpPr>
          <p:cNvPr id="32" name="Group 34"/>
          <p:cNvGrpSpPr>
            <a:grpSpLocks/>
          </p:cNvGrpSpPr>
          <p:nvPr/>
        </p:nvGrpSpPr>
        <p:grpSpPr bwMode="auto">
          <a:xfrm>
            <a:off x="2123728" y="2805510"/>
            <a:ext cx="1828800" cy="1143000"/>
            <a:chOff x="2956" y="1751"/>
            <a:chExt cx="1152" cy="720"/>
          </a:xfrm>
        </p:grpSpPr>
        <p:sp>
          <p:nvSpPr>
            <p:cNvPr id="33" name="Line 29"/>
            <p:cNvSpPr>
              <a:spLocks noChangeShapeType="1"/>
            </p:cNvSpPr>
            <p:nvPr/>
          </p:nvSpPr>
          <p:spPr bwMode="auto">
            <a:xfrm flipH="1">
              <a:off x="2956" y="1751"/>
              <a:ext cx="288" cy="720"/>
            </a:xfrm>
            <a:prstGeom prst="line">
              <a:avLst/>
            </a:prstGeom>
            <a:noFill/>
            <a:ln w="9525">
              <a:solidFill>
                <a:srgbClr val="FF0000"/>
              </a:solidFill>
              <a:round/>
              <a:headEnd/>
              <a:tailEnd type="triangle" w="sm" len="lg"/>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sp>
          <p:nvSpPr>
            <p:cNvPr id="34" name="Line 30"/>
            <p:cNvSpPr>
              <a:spLocks noChangeShapeType="1"/>
            </p:cNvSpPr>
            <p:nvPr/>
          </p:nvSpPr>
          <p:spPr bwMode="auto">
            <a:xfrm>
              <a:off x="3244" y="1751"/>
              <a:ext cx="864" cy="0"/>
            </a:xfrm>
            <a:prstGeom prst="line">
              <a:avLst/>
            </a:prstGeom>
            <a:noFill/>
            <a:ln w="25400">
              <a:solidFill>
                <a:srgbClr val="FF0000"/>
              </a:solidFill>
              <a:round/>
              <a:headEnd/>
              <a:tailEnd/>
            </a:ln>
            <a:effectLst/>
          </p:spPr>
          <p:txBody>
            <a:bodyPr wrap="none" anchor="ctr"/>
            <a:lstStyle/>
            <a:p>
              <a:pPr>
                <a:defRPr/>
              </a:pPr>
              <a:endParaRPr lang="zh-CN" altLang="en-US">
                <a:effectLst>
                  <a:outerShdw blurRad="38100" dist="38100" dir="2700000" algn="tl">
                    <a:srgbClr val="000000">
                      <a:alpha val="43137"/>
                    </a:srgbClr>
                  </a:outerShdw>
                </a:effectLst>
                <a:ea typeface="楷体_GB2312" pitchFamily="49" charset="-122"/>
              </a:endParaRPr>
            </a:p>
          </p:txBody>
        </p:sp>
      </p:grpSp>
      <p:pic>
        <p:nvPicPr>
          <p:cNvPr id="39936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1569" y="3177092"/>
            <a:ext cx="2905714" cy="21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440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barn(outVertical)">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9362"/>
                                        </p:tgtEl>
                                        <p:attrNameLst>
                                          <p:attrName>style.visibility</p:attrName>
                                        </p:attrNameLst>
                                      </p:cBhvr>
                                      <p:to>
                                        <p:strVal val="visible"/>
                                      </p:to>
                                    </p:set>
                                    <p:animEffect transition="in" filter="fade">
                                      <p:cBhvr>
                                        <p:cTn id="12" dur="500"/>
                                        <p:tgtEl>
                                          <p:spTgt spid="39936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500"/>
                            </p:stCondLst>
                            <p:childTnLst>
                              <p:par>
                                <p:cTn id="19" presetID="22" presetClass="entr" presetSubtype="8" fill="hold" nodeType="afterEffect">
                                  <p:stCondLst>
                                    <p:cond delay="100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left)">
                                      <p:cBhvr>
                                        <p:cTn id="25" dur="500"/>
                                        <p:tgtEl>
                                          <p:spTgt spid="32"/>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3"/>
                                        </p:tgtEl>
                                        <p:attrNameLst>
                                          <p:attrName>style.visibility</p:attrName>
                                        </p:attrNameLst>
                                      </p:cBhvr>
                                      <p:to>
                                        <p:strVal val="visible"/>
                                      </p:to>
                                    </p:set>
                                    <p:animEffect transition="in" filter="wipe(left)">
                                      <p:cBhvr>
                                        <p:cTn id="34" dur="500"/>
                                        <p:tgtEl>
                                          <p:spTgt spid="13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99363"/>
                                        </p:tgtEl>
                                        <p:attrNameLst>
                                          <p:attrName>style.visibility</p:attrName>
                                        </p:attrNameLst>
                                      </p:cBhvr>
                                      <p:to>
                                        <p:strVal val="visible"/>
                                      </p:to>
                                    </p:set>
                                    <p:animEffect transition="in" filter="fade">
                                      <p:cBhvr>
                                        <p:cTn id="39" dur="500"/>
                                        <p:tgtEl>
                                          <p:spTgt spid="39936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35"/>
                                        </p:tgtEl>
                                        <p:attrNameLst>
                                          <p:attrName>style.visibility</p:attrName>
                                        </p:attrNameLst>
                                      </p:cBhvr>
                                      <p:to>
                                        <p:strVal val="visible"/>
                                      </p:to>
                                    </p:set>
                                    <p:animEffect transition="in" filter="wipe(up)">
                                      <p:cBhvr>
                                        <p:cTn id="44"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133" grpId="0"/>
      <p:bldP spid="135" grpId="0"/>
      <p:bldP spid="2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flipV="1">
            <a:off x="683569" y="2564904"/>
            <a:ext cx="7823337" cy="3744416"/>
          </a:xfrm>
          <a:prstGeom prst="rect">
            <a:avLst/>
          </a:prstGeom>
          <a:solidFill>
            <a:srgbClr val="FFFFFF"/>
          </a:solidFill>
          <a:ln w="38100">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itchFamily="2" charset="-122"/>
            </a:endParaRPr>
          </a:p>
        </p:txBody>
      </p:sp>
      <p:sp>
        <p:nvSpPr>
          <p:cNvPr id="4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9.5.2</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零件的定位结构</a:t>
            </a:r>
            <a:endParaRPr lang="zh-CN" altLang="en-US" sz="3600" b="1" dirty="0">
              <a:solidFill>
                <a:schemeClr val="accent2"/>
              </a:solidFill>
              <a:latin typeface="隶书" pitchFamily="49" charset="-122"/>
              <a:ea typeface="隶书" pitchFamily="49" charset="-122"/>
            </a:endParaRPr>
          </a:p>
        </p:txBody>
      </p:sp>
      <p:pic>
        <p:nvPicPr>
          <p:cNvPr id="43" name="Picture 3" descr="26"/>
          <p:cNvPicPr>
            <a:picLocks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 Box 3"/>
          <p:cNvSpPr txBox="1">
            <a:spLocks noChangeArrowheads="1"/>
          </p:cNvSpPr>
          <p:nvPr/>
        </p:nvSpPr>
        <p:spPr bwMode="auto">
          <a:xfrm>
            <a:off x="683569" y="980728"/>
            <a:ext cx="82089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457200" indent="-457200">
              <a:lnSpc>
                <a:spcPct val="100000"/>
              </a:lnSpc>
              <a:buClr>
                <a:srgbClr val="FF0000"/>
              </a:buClr>
              <a:buFont typeface="Wingdings" panose="05000000000000000000" pitchFamily="2" charset="2"/>
              <a:buChar char="Ø"/>
              <a:defRPr sz="2800" b="1">
                <a:latin typeface="楷体" panose="02010609060101010101" pitchFamily="49" charset="-122"/>
                <a:ea typeface="楷体" panose="02010609060101010101" pitchFamily="49" charset="-122"/>
              </a:defRPr>
            </a:lvl1pPr>
          </a:lstStyle>
          <a:p>
            <a:pPr marL="0" indent="0">
              <a:buNone/>
            </a:pPr>
            <a:r>
              <a:rPr lang="en-US" altLang="zh-CN" dirty="0" smtClean="0"/>
              <a:t>    </a:t>
            </a:r>
            <a:r>
              <a:rPr lang="zh-CN" altLang="en-US" dirty="0" smtClean="0"/>
              <a:t>当轴上零件的</a:t>
            </a:r>
            <a:r>
              <a:rPr lang="zh-CN" altLang="en-US" dirty="0"/>
              <a:t>一端用</a:t>
            </a:r>
            <a:r>
              <a:rPr lang="zh-CN" altLang="en-US" dirty="0" smtClean="0"/>
              <a:t>螺母、垫圈</a:t>
            </a:r>
            <a:r>
              <a:rPr lang="zh-CN" altLang="en-US" dirty="0"/>
              <a:t>或轴套定位</a:t>
            </a:r>
            <a:r>
              <a:rPr lang="zh-CN" altLang="en-US" dirty="0" smtClean="0"/>
              <a:t>时，应</a:t>
            </a:r>
            <a:r>
              <a:rPr lang="zh-CN" altLang="en-US" dirty="0"/>
              <a:t>协调</a:t>
            </a:r>
            <a:r>
              <a:rPr lang="zh-CN" altLang="en-US" dirty="0" smtClean="0"/>
              <a:t>好相关零件的轴向长度，其间</a:t>
            </a:r>
            <a:r>
              <a:rPr lang="zh-CN" altLang="en-US" dirty="0"/>
              <a:t>应留</a:t>
            </a:r>
            <a:r>
              <a:rPr lang="zh-CN" altLang="en-US" dirty="0" smtClean="0"/>
              <a:t>有间隙，以便可靠压紧。</a:t>
            </a:r>
            <a:endParaRPr lang="zh-CN" altLang="en-US" dirty="0"/>
          </a:p>
        </p:txBody>
      </p:sp>
      <p:pic>
        <p:nvPicPr>
          <p:cNvPr id="6" name="Picture 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9582" y="3149760"/>
            <a:ext cx="1821987" cy="149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73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852936"/>
            <a:ext cx="2304256" cy="2189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731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3075872"/>
            <a:ext cx="3335765" cy="1743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07"/>
          <p:cNvSpPr>
            <a:spLocks noChangeArrowheads="1"/>
          </p:cNvSpPr>
          <p:nvPr/>
        </p:nvSpPr>
        <p:spPr bwMode="auto">
          <a:xfrm>
            <a:off x="3322686" y="5157564"/>
            <a:ext cx="1440101"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b="1" dirty="0" smtClean="0">
                <a:solidFill>
                  <a:srgbClr val="FF0000"/>
                </a:solidFill>
                <a:latin typeface="仿宋" pitchFamily="49" charset="-122"/>
                <a:ea typeface="仿宋" pitchFamily="49" charset="-122"/>
              </a:rPr>
              <a:t>轴端挡圈</a:t>
            </a:r>
            <a:endParaRPr lang="zh-CN" altLang="en-US" b="1" dirty="0">
              <a:solidFill>
                <a:srgbClr val="FF0000"/>
              </a:solidFill>
              <a:latin typeface="仿宋" pitchFamily="49" charset="-122"/>
              <a:ea typeface="仿宋" pitchFamily="49" charset="-122"/>
            </a:endParaRPr>
          </a:p>
        </p:txBody>
      </p:sp>
      <p:grpSp>
        <p:nvGrpSpPr>
          <p:cNvPr id="11" name="Group 75"/>
          <p:cNvGrpSpPr>
            <a:grpSpLocks/>
          </p:cNvGrpSpPr>
          <p:nvPr/>
        </p:nvGrpSpPr>
        <p:grpSpPr bwMode="auto">
          <a:xfrm>
            <a:off x="1115617" y="5481973"/>
            <a:ext cx="1584176" cy="451528"/>
            <a:chOff x="3696" y="1056"/>
            <a:chExt cx="1776" cy="1488"/>
          </a:xfrm>
        </p:grpSpPr>
        <p:sp>
          <p:nvSpPr>
            <p:cNvPr id="12" name="AutoShape 76"/>
            <p:cNvSpPr>
              <a:spLocks noChangeArrowheads="1"/>
            </p:cNvSpPr>
            <p:nvPr/>
          </p:nvSpPr>
          <p:spPr bwMode="auto">
            <a:xfrm flipV="1">
              <a:off x="3696" y="1056"/>
              <a:ext cx="1776" cy="1488"/>
            </a:xfrm>
            <a:prstGeom prst="wedgeRectCallout">
              <a:avLst>
                <a:gd name="adj1" fmla="val 39807"/>
                <a:gd name="adj2" fmla="val 304889"/>
              </a:avLst>
            </a:prstGeom>
            <a:gradFill rotWithShape="0">
              <a:gsLst>
                <a:gs pos="0">
                  <a:srgbClr val="FFFFCC"/>
                </a:gs>
                <a:gs pos="50000">
                  <a:srgbClr val="FFFFFF"/>
                </a:gs>
                <a:gs pos="100000">
                  <a:srgbClr val="FFFFCC"/>
                </a:gs>
              </a:gsLst>
              <a:lin ang="5400000" scaled="1"/>
            </a:gra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a:ln>
                  <a:noFill/>
                </a:ln>
                <a:solidFill>
                  <a:schemeClr val="tx2"/>
                </a:solidFill>
                <a:effectLst/>
                <a:uLnTx/>
                <a:uFillTx/>
                <a:ea typeface="楷体_GB2312" pitchFamily="49" charset="-122"/>
              </a:endParaRPr>
            </a:p>
          </p:txBody>
        </p:sp>
        <p:sp>
          <p:nvSpPr>
            <p:cNvPr id="13" name="Text Box 77"/>
            <p:cNvSpPr txBox="1">
              <a:spLocks noChangeArrowheads="1"/>
            </p:cNvSpPr>
            <p:nvPr/>
          </p:nvSpPr>
          <p:spPr bwMode="auto">
            <a:xfrm>
              <a:off x="3744" y="1152"/>
              <a:ext cx="1690" cy="1217"/>
            </a:xfrm>
            <a:prstGeom prst="rect">
              <a:avLst/>
            </a:prstGeom>
            <a:gradFill rotWithShape="0">
              <a:gsLst>
                <a:gs pos="0">
                  <a:srgbClr val="FFFFCC"/>
                </a:gs>
                <a:gs pos="50000">
                  <a:srgbClr val="FFFFFF"/>
                </a:gs>
                <a:gs pos="100000">
                  <a:srgbClr val="FFFF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zh-CN" altLang="en-US" sz="1800" dirty="0" smtClean="0">
                  <a:solidFill>
                    <a:schemeClr val="tx2"/>
                  </a:solidFill>
                  <a:latin typeface="黑体" pitchFamily="2" charset="-122"/>
                  <a:ea typeface="黑体" pitchFamily="2" charset="-122"/>
                </a:rPr>
                <a:t>留有间隙</a:t>
              </a:r>
              <a:endParaRPr lang="zh-CN" altLang="en-US" sz="1800" dirty="0">
                <a:solidFill>
                  <a:schemeClr val="tx2"/>
                </a:solidFill>
                <a:latin typeface="黑体" pitchFamily="2" charset="-122"/>
                <a:ea typeface="黑体" pitchFamily="2" charset="-122"/>
              </a:endParaRPr>
            </a:p>
          </p:txBody>
        </p:sp>
      </p:grpSp>
      <p:grpSp>
        <p:nvGrpSpPr>
          <p:cNvPr id="16" name="Group 75"/>
          <p:cNvGrpSpPr>
            <a:grpSpLocks/>
          </p:cNvGrpSpPr>
          <p:nvPr/>
        </p:nvGrpSpPr>
        <p:grpSpPr bwMode="auto">
          <a:xfrm>
            <a:off x="6710043" y="5445224"/>
            <a:ext cx="1584176" cy="451528"/>
            <a:chOff x="3696" y="1056"/>
            <a:chExt cx="1776" cy="1488"/>
          </a:xfrm>
        </p:grpSpPr>
        <p:sp>
          <p:nvSpPr>
            <p:cNvPr id="17" name="AutoShape 76"/>
            <p:cNvSpPr>
              <a:spLocks noChangeArrowheads="1"/>
            </p:cNvSpPr>
            <p:nvPr/>
          </p:nvSpPr>
          <p:spPr bwMode="auto">
            <a:xfrm flipV="1">
              <a:off x="3696" y="1056"/>
              <a:ext cx="1776" cy="1488"/>
            </a:xfrm>
            <a:prstGeom prst="wedgeRectCallout">
              <a:avLst>
                <a:gd name="adj1" fmla="val -6814"/>
                <a:gd name="adj2" fmla="val 316572"/>
              </a:avLst>
            </a:prstGeom>
            <a:gradFill rotWithShape="0">
              <a:gsLst>
                <a:gs pos="0">
                  <a:srgbClr val="FFFFCC"/>
                </a:gs>
                <a:gs pos="50000">
                  <a:srgbClr val="FFFFFF"/>
                </a:gs>
                <a:gs pos="100000">
                  <a:srgbClr val="FFFFCC"/>
                </a:gs>
              </a:gsLst>
              <a:lin ang="5400000" scaled="1"/>
            </a:gra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a:ln>
                  <a:noFill/>
                </a:ln>
                <a:solidFill>
                  <a:schemeClr val="tx2"/>
                </a:solidFill>
                <a:effectLst/>
                <a:uLnTx/>
                <a:uFillTx/>
                <a:ea typeface="楷体_GB2312" pitchFamily="49" charset="-122"/>
              </a:endParaRPr>
            </a:p>
          </p:txBody>
        </p:sp>
        <p:sp>
          <p:nvSpPr>
            <p:cNvPr id="18" name="Text Box 77"/>
            <p:cNvSpPr txBox="1">
              <a:spLocks noChangeArrowheads="1"/>
            </p:cNvSpPr>
            <p:nvPr/>
          </p:nvSpPr>
          <p:spPr bwMode="auto">
            <a:xfrm>
              <a:off x="3744" y="1152"/>
              <a:ext cx="1690" cy="1217"/>
            </a:xfrm>
            <a:prstGeom prst="rect">
              <a:avLst/>
            </a:prstGeom>
            <a:gradFill rotWithShape="0">
              <a:gsLst>
                <a:gs pos="0">
                  <a:srgbClr val="FFFFCC"/>
                </a:gs>
                <a:gs pos="50000">
                  <a:srgbClr val="FFFFFF"/>
                </a:gs>
                <a:gs pos="100000">
                  <a:srgbClr val="FFFF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zh-CN" altLang="en-US" sz="1800" dirty="0" smtClean="0">
                  <a:solidFill>
                    <a:schemeClr val="tx2"/>
                  </a:solidFill>
                  <a:latin typeface="黑体" pitchFamily="2" charset="-122"/>
                  <a:ea typeface="黑体" pitchFamily="2" charset="-122"/>
                </a:rPr>
                <a:t>留有间隙</a:t>
              </a:r>
              <a:endParaRPr lang="zh-CN" altLang="en-US" sz="1800" dirty="0">
                <a:solidFill>
                  <a:schemeClr val="tx2"/>
                </a:solidFill>
                <a:latin typeface="黑体" pitchFamily="2" charset="-122"/>
                <a:ea typeface="黑体" pitchFamily="2" charset="-122"/>
              </a:endParaRPr>
            </a:p>
          </p:txBody>
        </p:sp>
      </p:grpSp>
      <p:grpSp>
        <p:nvGrpSpPr>
          <p:cNvPr id="19" name="Group 75"/>
          <p:cNvGrpSpPr>
            <a:grpSpLocks/>
          </p:cNvGrpSpPr>
          <p:nvPr/>
        </p:nvGrpSpPr>
        <p:grpSpPr bwMode="auto">
          <a:xfrm>
            <a:off x="4931569" y="5445224"/>
            <a:ext cx="1584176" cy="451528"/>
            <a:chOff x="3696" y="1056"/>
            <a:chExt cx="1776" cy="1488"/>
          </a:xfrm>
        </p:grpSpPr>
        <p:sp>
          <p:nvSpPr>
            <p:cNvPr id="20" name="AutoShape 76"/>
            <p:cNvSpPr>
              <a:spLocks noChangeArrowheads="1"/>
            </p:cNvSpPr>
            <p:nvPr/>
          </p:nvSpPr>
          <p:spPr bwMode="auto">
            <a:xfrm flipV="1">
              <a:off x="3696" y="1056"/>
              <a:ext cx="1776" cy="1488"/>
            </a:xfrm>
            <a:prstGeom prst="wedgeRectCallout">
              <a:avLst>
                <a:gd name="adj1" fmla="val 77548"/>
                <a:gd name="adj2" fmla="val 336045"/>
              </a:avLst>
            </a:prstGeom>
            <a:gradFill rotWithShape="0">
              <a:gsLst>
                <a:gs pos="0">
                  <a:srgbClr val="FFFFCC"/>
                </a:gs>
                <a:gs pos="50000">
                  <a:srgbClr val="FFFFFF"/>
                </a:gs>
                <a:gs pos="100000">
                  <a:srgbClr val="FFFFCC"/>
                </a:gs>
              </a:gsLst>
              <a:lin ang="5400000" scaled="1"/>
            </a:gra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a:ln>
                  <a:noFill/>
                </a:ln>
                <a:solidFill>
                  <a:schemeClr val="tx2"/>
                </a:solidFill>
                <a:effectLst/>
                <a:uLnTx/>
                <a:uFillTx/>
                <a:ea typeface="楷体_GB2312" pitchFamily="49" charset="-122"/>
              </a:endParaRPr>
            </a:p>
          </p:txBody>
        </p:sp>
        <p:sp>
          <p:nvSpPr>
            <p:cNvPr id="21" name="Text Box 77"/>
            <p:cNvSpPr txBox="1">
              <a:spLocks noChangeArrowheads="1"/>
            </p:cNvSpPr>
            <p:nvPr/>
          </p:nvSpPr>
          <p:spPr bwMode="auto">
            <a:xfrm>
              <a:off x="3744" y="1152"/>
              <a:ext cx="1690" cy="1217"/>
            </a:xfrm>
            <a:prstGeom prst="rect">
              <a:avLst/>
            </a:prstGeom>
            <a:gradFill rotWithShape="0">
              <a:gsLst>
                <a:gs pos="0">
                  <a:srgbClr val="FFFFCC"/>
                </a:gs>
                <a:gs pos="50000">
                  <a:srgbClr val="FFFFFF"/>
                </a:gs>
                <a:gs pos="100000">
                  <a:srgbClr val="FFFF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zh-CN" altLang="en-US" sz="1800" dirty="0" smtClean="0">
                  <a:solidFill>
                    <a:schemeClr val="tx2"/>
                  </a:solidFill>
                  <a:latin typeface="黑体" pitchFamily="2" charset="-122"/>
                  <a:ea typeface="黑体" pitchFamily="2" charset="-122"/>
                </a:rPr>
                <a:t>留有间隙</a:t>
              </a:r>
              <a:endParaRPr lang="zh-CN" altLang="en-US" sz="1800" dirty="0">
                <a:solidFill>
                  <a:schemeClr val="tx2"/>
                </a:solidFill>
                <a:latin typeface="黑体" pitchFamily="2" charset="-122"/>
                <a:ea typeface="黑体" pitchFamily="2" charset="-122"/>
              </a:endParaRPr>
            </a:p>
          </p:txBody>
        </p:sp>
      </p:grpSp>
    </p:spTree>
    <p:extLst>
      <p:ext uri="{BB962C8B-B14F-4D97-AF65-F5344CB8AC3E}">
        <p14:creationId xmlns:p14="http://schemas.microsoft.com/office/powerpoint/2010/main" val="39264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up)">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97314"/>
                                        </p:tgtEl>
                                        <p:attrNameLst>
                                          <p:attrName>style.visibility</p:attrName>
                                        </p:attrNameLst>
                                      </p:cBhvr>
                                      <p:to>
                                        <p:strVal val="visible"/>
                                      </p:to>
                                    </p:set>
                                    <p:animEffect transition="in" filter="dissolve">
                                      <p:cBhvr>
                                        <p:cTn id="17" dur="500"/>
                                        <p:tgtEl>
                                          <p:spTgt spid="3973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97315"/>
                                        </p:tgtEl>
                                        <p:attrNameLst>
                                          <p:attrName>style.visibility</p:attrName>
                                        </p:attrNameLst>
                                      </p:cBhvr>
                                      <p:to>
                                        <p:strVal val="visible"/>
                                      </p:to>
                                    </p:set>
                                    <p:animEffect transition="in" filter="dissolve">
                                      <p:cBhvr>
                                        <p:cTn id="37" dur="500"/>
                                        <p:tgtEl>
                                          <p:spTgt spid="3973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up)">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4" grpId="0" autoUpdateAnimBg="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9.5.3</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零件的连接结构</a:t>
            </a:r>
            <a:endParaRPr lang="zh-CN" altLang="en-US" sz="3600" b="1" dirty="0">
              <a:solidFill>
                <a:schemeClr val="accent2"/>
              </a:solidFill>
              <a:latin typeface="隶书" pitchFamily="49" charset="-122"/>
              <a:ea typeface="隶书" pitchFamily="49" charset="-122"/>
            </a:endParaRPr>
          </a:p>
        </p:txBody>
      </p:sp>
      <p:pic>
        <p:nvPicPr>
          <p:cNvPr id="26627" name="Picture 3" descr="26"/>
          <p:cNvPicPr>
            <a:picLocks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42"/>
          <p:cNvSpPr>
            <a:spLocks noChangeArrowheads="1"/>
          </p:cNvSpPr>
          <p:nvPr/>
        </p:nvSpPr>
        <p:spPr bwMode="auto">
          <a:xfrm flipV="1">
            <a:off x="684213" y="2708622"/>
            <a:ext cx="8208962" cy="3168650"/>
          </a:xfrm>
          <a:prstGeom prst="rect">
            <a:avLst/>
          </a:prstGeom>
          <a:solidFill>
            <a:schemeClr val="bg1"/>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Text Box 43"/>
          <p:cNvSpPr txBox="1">
            <a:spLocks noChangeArrowheads="1"/>
          </p:cNvSpPr>
          <p:nvPr/>
        </p:nvSpPr>
        <p:spPr bwMode="auto">
          <a:xfrm>
            <a:off x="1042988" y="1322765"/>
            <a:ext cx="76327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indent="0">
              <a:lnSpc>
                <a:spcPct val="100000"/>
              </a:lnSpc>
              <a:buClr>
                <a:srgbClr val="FF0000"/>
              </a:buClr>
              <a:buFont typeface="Wingdings" panose="05000000000000000000" pitchFamily="2" charset="2"/>
              <a:buNone/>
              <a:defRPr sz="2800" b="1">
                <a:latin typeface="楷体" panose="02010609060101010101" pitchFamily="49" charset="-122"/>
                <a:ea typeface="楷体" panose="02010609060101010101" pitchFamily="49" charset="-122"/>
              </a:defRPr>
            </a:lvl1pPr>
          </a:lstStyle>
          <a:p>
            <a:r>
              <a:rPr lang="en-US" altLang="zh-CN" dirty="0"/>
              <a:t> </a:t>
            </a:r>
            <a:r>
              <a:rPr lang="en-US" altLang="zh-CN" dirty="0" smtClean="0"/>
              <a:t>   </a:t>
            </a:r>
            <a:r>
              <a:rPr lang="zh-CN" altLang="en-US" dirty="0" smtClean="0"/>
              <a:t>被连接件通孔</a:t>
            </a:r>
            <a:r>
              <a:rPr lang="zh-CN" altLang="en-US" dirty="0"/>
              <a:t>的尺寸应比螺纹大径或螺杆</a:t>
            </a:r>
            <a:r>
              <a:rPr lang="zh-CN" altLang="en-US" dirty="0" smtClean="0"/>
              <a:t>直径</a:t>
            </a:r>
            <a:r>
              <a:rPr lang="zh-CN" altLang="en-US" dirty="0"/>
              <a:t>稍大，以便装配。</a:t>
            </a:r>
          </a:p>
        </p:txBody>
      </p:sp>
      <p:graphicFrame>
        <p:nvGraphicFramePr>
          <p:cNvPr id="26" name="Object 44"/>
          <p:cNvGraphicFramePr>
            <a:graphicFrameLocks noChangeAspect="1"/>
          </p:cNvGraphicFramePr>
          <p:nvPr>
            <p:extLst>
              <p:ext uri="{D42A27DB-BD31-4B8C-83A1-F6EECF244321}">
                <p14:modId xmlns:p14="http://schemas.microsoft.com/office/powerpoint/2010/main" val="2587100919"/>
              </p:ext>
            </p:extLst>
          </p:nvPr>
        </p:nvGraphicFramePr>
        <p:xfrm>
          <a:off x="827088" y="2924522"/>
          <a:ext cx="2008187" cy="2447925"/>
        </p:xfrm>
        <a:graphic>
          <a:graphicData uri="http://schemas.openxmlformats.org/presentationml/2006/ole">
            <mc:AlternateContent xmlns:mc="http://schemas.openxmlformats.org/markup-compatibility/2006">
              <mc:Choice xmlns:v="urn:schemas-microsoft-com:vml" Requires="v">
                <p:oleObj spid="_x0000_s398430" name="Image" r:id="rId4" imgW="3213061" imgH="3918367" progId="Photoshop.Image.7">
                  <p:embed/>
                </p:oleObj>
              </mc:Choice>
              <mc:Fallback>
                <p:oleObj name="Image" r:id="rId4" imgW="3213061" imgH="3918367" progId="Photoshop.Image.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2924522"/>
                        <a:ext cx="2008187"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 name="Object 45"/>
          <p:cNvGraphicFramePr>
            <a:graphicFrameLocks noChangeAspect="1"/>
          </p:cNvGraphicFramePr>
          <p:nvPr>
            <p:extLst>
              <p:ext uri="{D42A27DB-BD31-4B8C-83A1-F6EECF244321}">
                <p14:modId xmlns:p14="http://schemas.microsoft.com/office/powerpoint/2010/main" val="305504583"/>
              </p:ext>
            </p:extLst>
          </p:nvPr>
        </p:nvGraphicFramePr>
        <p:xfrm>
          <a:off x="2700338" y="3068984"/>
          <a:ext cx="2122487" cy="2447925"/>
        </p:xfrm>
        <a:graphic>
          <a:graphicData uri="http://schemas.openxmlformats.org/presentationml/2006/ole">
            <mc:AlternateContent xmlns:mc="http://schemas.openxmlformats.org/markup-compatibility/2006">
              <mc:Choice xmlns:v="urn:schemas-microsoft-com:vml" Requires="v">
                <p:oleObj spid="_x0000_s398431" name="Image" r:id="rId6" imgW="3330612" imgH="3840000" progId="Photoshop.Image.7">
                  <p:embed/>
                </p:oleObj>
              </mc:Choice>
              <mc:Fallback>
                <p:oleObj name="Image" r:id="rId6" imgW="3330612" imgH="3840000" progId="Photoshop.Image.7">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0338" y="3068984"/>
                        <a:ext cx="2122487"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 name="Object 46"/>
          <p:cNvGraphicFramePr>
            <a:graphicFrameLocks noChangeAspect="1"/>
          </p:cNvGraphicFramePr>
          <p:nvPr>
            <p:extLst>
              <p:ext uri="{D42A27DB-BD31-4B8C-83A1-F6EECF244321}">
                <p14:modId xmlns:p14="http://schemas.microsoft.com/office/powerpoint/2010/main" val="2905172935"/>
              </p:ext>
            </p:extLst>
          </p:nvPr>
        </p:nvGraphicFramePr>
        <p:xfrm>
          <a:off x="4859338" y="3142009"/>
          <a:ext cx="1936750" cy="2159000"/>
        </p:xfrm>
        <a:graphic>
          <a:graphicData uri="http://schemas.openxmlformats.org/presentationml/2006/ole">
            <mc:AlternateContent xmlns:mc="http://schemas.openxmlformats.org/markup-compatibility/2006">
              <mc:Choice xmlns:v="urn:schemas-microsoft-com:vml" Requires="v">
                <p:oleObj spid="_x0000_s398432" name="Image" r:id="rId8" imgW="3761633" imgH="4192653" progId="Photoshop.Image.7">
                  <p:embed/>
                </p:oleObj>
              </mc:Choice>
              <mc:Fallback>
                <p:oleObj name="Image" r:id="rId8" imgW="3761633" imgH="4192653" progId="Photoshop.Image.7">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59338" y="3142009"/>
                        <a:ext cx="1936750"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 name="Object 47"/>
          <p:cNvGraphicFramePr>
            <a:graphicFrameLocks noChangeAspect="1"/>
          </p:cNvGraphicFramePr>
          <p:nvPr>
            <p:extLst>
              <p:ext uri="{D42A27DB-BD31-4B8C-83A1-F6EECF244321}">
                <p14:modId xmlns:p14="http://schemas.microsoft.com/office/powerpoint/2010/main" val="3696165554"/>
              </p:ext>
            </p:extLst>
          </p:nvPr>
        </p:nvGraphicFramePr>
        <p:xfrm>
          <a:off x="6804025" y="3068984"/>
          <a:ext cx="1919288" cy="2160588"/>
        </p:xfrm>
        <a:graphic>
          <a:graphicData uri="http://schemas.openxmlformats.org/presentationml/2006/ole">
            <mc:AlternateContent xmlns:mc="http://schemas.openxmlformats.org/markup-compatibility/2006">
              <mc:Choice xmlns:v="urn:schemas-microsoft-com:vml" Requires="v">
                <p:oleObj spid="_x0000_s398433" name="Image" r:id="rId10" imgW="3722449" imgH="4192653" progId="Photoshop.Image.7">
                  <p:embed/>
                </p:oleObj>
              </mc:Choice>
              <mc:Fallback>
                <p:oleObj name="Image" r:id="rId10" imgW="3722449" imgH="4192653" progId="Photoshop.Image.7">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04025" y="3068984"/>
                        <a:ext cx="1919288"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0" name="Group 48"/>
          <p:cNvGrpSpPr>
            <a:grpSpLocks/>
          </p:cNvGrpSpPr>
          <p:nvPr/>
        </p:nvGrpSpPr>
        <p:grpSpPr bwMode="auto">
          <a:xfrm>
            <a:off x="3348038" y="3716684"/>
            <a:ext cx="1296987" cy="1439863"/>
            <a:chOff x="884" y="2795"/>
            <a:chExt cx="817" cy="907"/>
          </a:xfrm>
        </p:grpSpPr>
        <p:sp>
          <p:nvSpPr>
            <p:cNvPr id="31" name="Line 49"/>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 name="Line 50"/>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3" name="Group 51"/>
          <p:cNvGrpSpPr>
            <a:grpSpLocks/>
          </p:cNvGrpSpPr>
          <p:nvPr/>
        </p:nvGrpSpPr>
        <p:grpSpPr bwMode="auto">
          <a:xfrm>
            <a:off x="1258888" y="3645247"/>
            <a:ext cx="1008062" cy="1439862"/>
            <a:chOff x="1066" y="1752"/>
            <a:chExt cx="635" cy="907"/>
          </a:xfrm>
        </p:grpSpPr>
        <p:sp>
          <p:nvSpPr>
            <p:cNvPr id="34" name="Line 52"/>
            <p:cNvSpPr>
              <a:spLocks noChangeShapeType="1"/>
            </p:cNvSpPr>
            <p:nvPr/>
          </p:nvSpPr>
          <p:spPr bwMode="auto">
            <a:xfrm>
              <a:off x="1066" y="1752"/>
              <a:ext cx="635" cy="862"/>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 name="Line 53"/>
            <p:cNvSpPr>
              <a:spLocks noChangeShapeType="1"/>
            </p:cNvSpPr>
            <p:nvPr/>
          </p:nvSpPr>
          <p:spPr bwMode="auto">
            <a:xfrm flipV="1">
              <a:off x="1066" y="1752"/>
              <a:ext cx="58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6" name="Group 54"/>
          <p:cNvGrpSpPr>
            <a:grpSpLocks/>
          </p:cNvGrpSpPr>
          <p:nvPr/>
        </p:nvGrpSpPr>
        <p:grpSpPr bwMode="auto">
          <a:xfrm>
            <a:off x="5292725" y="3645247"/>
            <a:ext cx="1296988" cy="1439862"/>
            <a:chOff x="884" y="2795"/>
            <a:chExt cx="817" cy="907"/>
          </a:xfrm>
        </p:grpSpPr>
        <p:sp>
          <p:nvSpPr>
            <p:cNvPr id="37" name="Line 55"/>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 name="Line 56"/>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9" name="Group 57"/>
          <p:cNvGrpSpPr>
            <a:grpSpLocks/>
          </p:cNvGrpSpPr>
          <p:nvPr/>
        </p:nvGrpSpPr>
        <p:grpSpPr bwMode="auto">
          <a:xfrm>
            <a:off x="7164388" y="3645247"/>
            <a:ext cx="1296987" cy="1439862"/>
            <a:chOff x="884" y="2795"/>
            <a:chExt cx="817" cy="907"/>
          </a:xfrm>
        </p:grpSpPr>
        <p:sp>
          <p:nvSpPr>
            <p:cNvPr id="40" name="Line 58"/>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 name="Line 59"/>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extLst>
      <p:ext uri="{BB962C8B-B14F-4D97-AF65-F5344CB8AC3E}">
        <p14:creationId xmlns:p14="http://schemas.microsoft.com/office/powerpoint/2010/main" val="361400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5612"/>
                                        </p:tgtEl>
                                        <p:attrNameLst>
                                          <p:attrName>style.color</p:attrName>
                                        </p:attrNameLst>
                                      </p:cBhvr>
                                      <p:by>
                                        <p:hsl h="7200000" s="0" l="0"/>
                                      </p:by>
                                    </p:animClr>
                                    <p:animClr clrSpc="hsl" dir="cw">
                                      <p:cBhvr>
                                        <p:cTn id="7" dur="500" fill="hold"/>
                                        <p:tgtEl>
                                          <p:spTgt spid="25612"/>
                                        </p:tgtEl>
                                        <p:attrNameLst>
                                          <p:attrName>fillcolor</p:attrName>
                                        </p:attrNameLst>
                                      </p:cBhvr>
                                      <p:by>
                                        <p:hsl h="7200000" s="0" l="0"/>
                                      </p:by>
                                    </p:animClr>
                                    <p:animClr clrSpc="hsl" dir="cw">
                                      <p:cBhvr>
                                        <p:cTn id="8" dur="500" fill="hold"/>
                                        <p:tgtEl>
                                          <p:spTgt spid="25612"/>
                                        </p:tgtEl>
                                        <p:attrNameLst>
                                          <p:attrName>stroke.color</p:attrName>
                                        </p:attrNameLst>
                                      </p:cBhvr>
                                      <p:by>
                                        <p:hsl h="7200000" s="0" l="0"/>
                                      </p:by>
                                    </p:animClr>
                                    <p:set>
                                      <p:cBhvr>
                                        <p:cTn id="9" dur="500" fill="hold"/>
                                        <p:tgtEl>
                                          <p:spTgt spid="256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up)">
                                      <p:cBhvr>
                                        <p:cTn id="14" dur="5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barn(outVertical)">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dissolv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dissolve">
                                      <p:cBhvr>
                                        <p:cTn id="29" dur="500"/>
                                        <p:tgtEl>
                                          <p:spTgt spid="33"/>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dissolve">
                                      <p:cBhvr>
                                        <p:cTn id="34" dur="5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dissolv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dissolve">
                                      <p:cBhvr>
                                        <p:cTn id="44" dur="500"/>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dissolve">
                                      <p:cBhvr>
                                        <p:cTn id="49" dur="500"/>
                                        <p:tgtEl>
                                          <p:spTgt spid="36"/>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dissolve">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dissolve">
                                      <p:cBhvr>
                                        <p:cTn id="5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P spid="23" grpId="0" animBg="1"/>
      <p:bldP spid="2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3" name="Rectangle 53"/>
          <p:cNvSpPr>
            <a:spLocks noChangeArrowheads="1"/>
          </p:cNvSpPr>
          <p:nvPr/>
        </p:nvSpPr>
        <p:spPr bwMode="auto">
          <a:xfrm flipV="1">
            <a:off x="899864" y="2132856"/>
            <a:ext cx="7848600" cy="4032250"/>
          </a:xfrm>
          <a:prstGeom prst="rect">
            <a:avLst/>
          </a:prstGeom>
          <a:solidFill>
            <a:schemeClr val="bg1"/>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7734" name="Text Box 54"/>
          <p:cNvSpPr txBox="1">
            <a:spLocks noChangeArrowheads="1"/>
          </p:cNvSpPr>
          <p:nvPr/>
        </p:nvSpPr>
        <p:spPr bwMode="auto">
          <a:xfrm>
            <a:off x="1042988" y="1052736"/>
            <a:ext cx="76327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indent="0">
              <a:lnSpc>
                <a:spcPct val="100000"/>
              </a:lnSpc>
              <a:buClr>
                <a:srgbClr val="FF0000"/>
              </a:buClr>
              <a:buFont typeface="Wingdings" panose="05000000000000000000" pitchFamily="2" charset="2"/>
              <a:buNone/>
              <a:defRPr sz="2800" b="1">
                <a:latin typeface="楷体" panose="02010609060101010101" pitchFamily="49" charset="-122"/>
                <a:ea typeface="楷体" panose="02010609060101010101" pitchFamily="49" charset="-122"/>
              </a:defRPr>
            </a:lvl1pPr>
          </a:lstStyle>
          <a:p>
            <a:r>
              <a:rPr lang="en-US" altLang="zh-CN" dirty="0"/>
              <a:t> </a:t>
            </a:r>
            <a:r>
              <a:rPr lang="en-US" altLang="zh-CN" dirty="0" smtClean="0"/>
              <a:t>   </a:t>
            </a:r>
            <a:r>
              <a:rPr lang="zh-CN" altLang="en-US" dirty="0" smtClean="0"/>
              <a:t>为了</a:t>
            </a:r>
            <a:r>
              <a:rPr lang="zh-CN" altLang="en-US" dirty="0"/>
              <a:t>便于装拆，应留出扳手空间和装、</a:t>
            </a:r>
            <a:r>
              <a:rPr lang="zh-CN" altLang="en-US" dirty="0" smtClean="0"/>
              <a:t>拆螺栓</a:t>
            </a:r>
            <a:r>
              <a:rPr lang="zh-CN" altLang="en-US" dirty="0"/>
              <a:t>的空间；</a:t>
            </a:r>
          </a:p>
        </p:txBody>
      </p:sp>
      <p:pic>
        <p:nvPicPr>
          <p:cNvPr id="327754" name="Picture 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1977" y="2163018"/>
            <a:ext cx="2130425"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5" name="Picture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1977" y="4156918"/>
            <a:ext cx="2130425"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6" name="Picture 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1752" y="2204293"/>
            <a:ext cx="1428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7" name="Picture 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602" y="4077543"/>
            <a:ext cx="1644650" cy="206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27758" name="Object 78"/>
          <p:cNvGraphicFramePr>
            <a:graphicFrameLocks noChangeAspect="1"/>
          </p:cNvGraphicFramePr>
          <p:nvPr>
            <p:extLst>
              <p:ext uri="{D42A27DB-BD31-4B8C-83A1-F6EECF244321}">
                <p14:modId xmlns:p14="http://schemas.microsoft.com/office/powerpoint/2010/main" val="3094222158"/>
              </p:ext>
            </p:extLst>
          </p:nvPr>
        </p:nvGraphicFramePr>
        <p:xfrm>
          <a:off x="1258639" y="4004518"/>
          <a:ext cx="2665413" cy="1958975"/>
        </p:xfrm>
        <a:graphic>
          <a:graphicData uri="http://schemas.openxmlformats.org/presentationml/2006/ole">
            <mc:AlternateContent xmlns:mc="http://schemas.openxmlformats.org/markup-compatibility/2006">
              <mc:Choice xmlns:v="urn:schemas-microsoft-com:vml" Requires="v">
                <p:oleObj spid="_x0000_s400430" name="Image" r:id="rId7" imgW="6504490" imgH="4780408" progId="Photoshop.Image.7">
                  <p:embed/>
                </p:oleObj>
              </mc:Choice>
              <mc:Fallback>
                <p:oleObj name="Image" r:id="rId7" imgW="6504490" imgH="4780408" progId="Photoshop.Image.7">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8639" y="4004518"/>
                        <a:ext cx="2665413" cy="195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59" name="Object 79"/>
          <p:cNvGraphicFramePr>
            <a:graphicFrameLocks noChangeAspect="1"/>
          </p:cNvGraphicFramePr>
          <p:nvPr>
            <p:extLst>
              <p:ext uri="{D42A27DB-BD31-4B8C-83A1-F6EECF244321}">
                <p14:modId xmlns:p14="http://schemas.microsoft.com/office/powerpoint/2010/main" val="1144468577"/>
              </p:ext>
            </p:extLst>
          </p:nvPr>
        </p:nvGraphicFramePr>
        <p:xfrm>
          <a:off x="1761877" y="2204293"/>
          <a:ext cx="1801812" cy="1863725"/>
        </p:xfrm>
        <a:graphic>
          <a:graphicData uri="http://schemas.openxmlformats.org/presentationml/2006/ole">
            <mc:AlternateContent xmlns:mc="http://schemas.openxmlformats.org/markup-compatibility/2006">
              <mc:Choice xmlns:v="urn:schemas-microsoft-com:vml" Requires="v">
                <p:oleObj spid="_x0000_s400431" name="Image" r:id="rId9" imgW="3448163" imgH="3565714" progId="Photoshop.Image.7">
                  <p:embed/>
                </p:oleObj>
              </mc:Choice>
              <mc:Fallback>
                <p:oleObj name="Image" r:id="rId9" imgW="3448163" imgH="3565714" progId="Photoshop.Image.7">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1877" y="2204293"/>
                        <a:ext cx="1801812"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27760" name="Group 80"/>
          <p:cNvGrpSpPr>
            <a:grpSpLocks/>
          </p:cNvGrpSpPr>
          <p:nvPr/>
        </p:nvGrpSpPr>
        <p:grpSpPr bwMode="auto">
          <a:xfrm>
            <a:off x="2195264" y="4220418"/>
            <a:ext cx="1296988" cy="1439863"/>
            <a:chOff x="884" y="2795"/>
            <a:chExt cx="817" cy="907"/>
          </a:xfrm>
        </p:grpSpPr>
        <p:sp>
          <p:nvSpPr>
            <p:cNvPr id="52252" name="Line 81"/>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53" name="Line 82"/>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7763" name="Group 83"/>
          <p:cNvGrpSpPr>
            <a:grpSpLocks/>
          </p:cNvGrpSpPr>
          <p:nvPr/>
        </p:nvGrpSpPr>
        <p:grpSpPr bwMode="auto">
          <a:xfrm>
            <a:off x="2268289" y="2420193"/>
            <a:ext cx="1008063" cy="1439863"/>
            <a:chOff x="1066" y="1752"/>
            <a:chExt cx="635" cy="907"/>
          </a:xfrm>
        </p:grpSpPr>
        <p:sp>
          <p:nvSpPr>
            <p:cNvPr id="52250" name="Line 84"/>
            <p:cNvSpPr>
              <a:spLocks noChangeShapeType="1"/>
            </p:cNvSpPr>
            <p:nvPr/>
          </p:nvSpPr>
          <p:spPr bwMode="auto">
            <a:xfrm>
              <a:off x="1066" y="1752"/>
              <a:ext cx="635" cy="862"/>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51" name="Line 85"/>
            <p:cNvSpPr>
              <a:spLocks noChangeShapeType="1"/>
            </p:cNvSpPr>
            <p:nvPr/>
          </p:nvSpPr>
          <p:spPr bwMode="auto">
            <a:xfrm flipV="1">
              <a:off x="1066" y="1752"/>
              <a:ext cx="58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7766" name="Group 86"/>
          <p:cNvGrpSpPr>
            <a:grpSpLocks/>
          </p:cNvGrpSpPr>
          <p:nvPr/>
        </p:nvGrpSpPr>
        <p:grpSpPr bwMode="auto">
          <a:xfrm>
            <a:off x="4643189" y="4364881"/>
            <a:ext cx="1296988" cy="1439862"/>
            <a:chOff x="884" y="2795"/>
            <a:chExt cx="817" cy="907"/>
          </a:xfrm>
        </p:grpSpPr>
        <p:sp>
          <p:nvSpPr>
            <p:cNvPr id="52248" name="Line 87"/>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49" name="Line 88"/>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7769" name="Group 89"/>
          <p:cNvGrpSpPr>
            <a:grpSpLocks/>
          </p:cNvGrpSpPr>
          <p:nvPr/>
        </p:nvGrpSpPr>
        <p:grpSpPr bwMode="auto">
          <a:xfrm>
            <a:off x="4716214" y="2564656"/>
            <a:ext cx="1008063" cy="1439862"/>
            <a:chOff x="1066" y="1752"/>
            <a:chExt cx="635" cy="907"/>
          </a:xfrm>
        </p:grpSpPr>
        <p:sp>
          <p:nvSpPr>
            <p:cNvPr id="52246" name="Line 90"/>
            <p:cNvSpPr>
              <a:spLocks noChangeShapeType="1"/>
            </p:cNvSpPr>
            <p:nvPr/>
          </p:nvSpPr>
          <p:spPr bwMode="auto">
            <a:xfrm>
              <a:off x="1066" y="1752"/>
              <a:ext cx="635" cy="862"/>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47" name="Line 91"/>
            <p:cNvSpPr>
              <a:spLocks noChangeShapeType="1"/>
            </p:cNvSpPr>
            <p:nvPr/>
          </p:nvSpPr>
          <p:spPr bwMode="auto">
            <a:xfrm flipV="1">
              <a:off x="1066" y="1752"/>
              <a:ext cx="58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7772" name="Group 92"/>
          <p:cNvGrpSpPr>
            <a:grpSpLocks/>
          </p:cNvGrpSpPr>
          <p:nvPr/>
        </p:nvGrpSpPr>
        <p:grpSpPr bwMode="auto">
          <a:xfrm>
            <a:off x="6876802" y="4293443"/>
            <a:ext cx="1296987" cy="1439863"/>
            <a:chOff x="884" y="2795"/>
            <a:chExt cx="817" cy="907"/>
          </a:xfrm>
        </p:grpSpPr>
        <p:sp>
          <p:nvSpPr>
            <p:cNvPr id="52244" name="Line 93"/>
            <p:cNvSpPr>
              <a:spLocks noChangeShapeType="1"/>
            </p:cNvSpPr>
            <p:nvPr/>
          </p:nvSpPr>
          <p:spPr bwMode="auto">
            <a:xfrm>
              <a:off x="884" y="3339"/>
              <a:ext cx="318" cy="363"/>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45" name="Line 94"/>
            <p:cNvSpPr>
              <a:spLocks noChangeShapeType="1"/>
            </p:cNvSpPr>
            <p:nvPr/>
          </p:nvSpPr>
          <p:spPr bwMode="auto">
            <a:xfrm flipV="1">
              <a:off x="1202" y="2795"/>
              <a:ext cx="49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7775" name="Group 95"/>
          <p:cNvGrpSpPr>
            <a:grpSpLocks/>
          </p:cNvGrpSpPr>
          <p:nvPr/>
        </p:nvGrpSpPr>
        <p:grpSpPr bwMode="auto">
          <a:xfrm>
            <a:off x="6949827" y="2493218"/>
            <a:ext cx="1008062" cy="1439863"/>
            <a:chOff x="1066" y="1752"/>
            <a:chExt cx="635" cy="907"/>
          </a:xfrm>
        </p:grpSpPr>
        <p:sp>
          <p:nvSpPr>
            <p:cNvPr id="52242" name="Line 96"/>
            <p:cNvSpPr>
              <a:spLocks noChangeShapeType="1"/>
            </p:cNvSpPr>
            <p:nvPr/>
          </p:nvSpPr>
          <p:spPr bwMode="auto">
            <a:xfrm>
              <a:off x="1066" y="1752"/>
              <a:ext cx="635" cy="862"/>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43" name="Line 97"/>
            <p:cNvSpPr>
              <a:spLocks noChangeShapeType="1"/>
            </p:cNvSpPr>
            <p:nvPr/>
          </p:nvSpPr>
          <p:spPr bwMode="auto">
            <a:xfrm flipV="1">
              <a:off x="1066" y="1752"/>
              <a:ext cx="589" cy="907"/>
            </a:xfrm>
            <a:prstGeom prst="line">
              <a:avLst/>
            </a:prstGeom>
            <a:noFill/>
            <a:ln w="76200">
              <a:solidFill>
                <a:srgbClr val="FF3300">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30" name="文本占位符 1"/>
          <p:cNvSpPr txBox="1">
            <a:spLocks/>
          </p:cNvSpPr>
          <p:nvPr/>
        </p:nvSpPr>
        <p:spPr bwMode="auto">
          <a:xfrm>
            <a:off x="1018668" y="116632"/>
            <a:ext cx="7488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楷体_GB2312"/>
                <a:cs typeface="楷体_GB2312"/>
              </a:defRPr>
            </a:lvl1pPr>
            <a:lvl2pPr marL="742950" indent="-285750" eaLnBrk="0" hangingPunct="0">
              <a:defRPr kumimoji="1" sz="2400">
                <a:solidFill>
                  <a:schemeClr val="tx1"/>
                </a:solidFill>
                <a:latin typeface="Times New Roman" pitchFamily="18" charset="0"/>
                <a:ea typeface="楷体_GB2312"/>
                <a:cs typeface="楷体_GB2312"/>
              </a:defRPr>
            </a:lvl2pPr>
            <a:lvl3pPr marL="1143000" indent="-228600" eaLnBrk="0" hangingPunct="0">
              <a:defRPr kumimoji="1" sz="2400">
                <a:solidFill>
                  <a:schemeClr val="tx1"/>
                </a:solidFill>
                <a:latin typeface="Times New Roman" pitchFamily="18" charset="0"/>
                <a:ea typeface="楷体_GB2312"/>
                <a:cs typeface="楷体_GB2312"/>
              </a:defRPr>
            </a:lvl3pPr>
            <a:lvl4pPr marL="1600200" indent="-228600" eaLnBrk="0" hangingPunct="0">
              <a:defRPr kumimoji="1" sz="2400">
                <a:solidFill>
                  <a:schemeClr val="tx1"/>
                </a:solidFill>
                <a:latin typeface="Times New Roman" pitchFamily="18" charset="0"/>
                <a:ea typeface="楷体_GB2312"/>
                <a:cs typeface="楷体_GB2312"/>
              </a:defRPr>
            </a:lvl4pPr>
            <a:lvl5pPr marL="2057400" indent="-228600" eaLnBrk="0" hangingPunct="0">
              <a:defRPr kumimoji="1" sz="2400">
                <a:solidFill>
                  <a:schemeClr val="tx1"/>
                </a:solidFill>
                <a:latin typeface="Times New Roman" pitchFamily="18" charset="0"/>
                <a:ea typeface="楷体_GB2312"/>
                <a:cs typeface="楷体_GB2312"/>
              </a:defRPr>
            </a:lvl5pPr>
            <a:lvl6pPr marL="25146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6pPr>
            <a:lvl7pPr marL="29718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7pPr>
            <a:lvl8pPr marL="34290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8pPr>
            <a:lvl9pPr marL="3886200" indent="-228600" eaLnBrk="0" fontAlgn="base" hangingPunct="0">
              <a:spcBef>
                <a:spcPct val="0"/>
              </a:spcBef>
              <a:spcAft>
                <a:spcPct val="0"/>
              </a:spcAft>
              <a:defRPr kumimoji="1" sz="2400">
                <a:solidFill>
                  <a:schemeClr val="tx1"/>
                </a:solidFill>
                <a:latin typeface="Times New Roman" pitchFamily="18" charset="0"/>
                <a:ea typeface="楷体_GB2312"/>
                <a:cs typeface="楷体_GB2312"/>
              </a:defRPr>
            </a:lvl9pPr>
          </a:lstStyle>
          <a:p>
            <a:pPr>
              <a:spcBef>
                <a:spcPct val="20000"/>
              </a:spcBef>
            </a:pPr>
            <a:r>
              <a:rPr lang="en-US" altLang="zh-CN" sz="3600" b="1" dirty="0" smtClean="0">
                <a:solidFill>
                  <a:schemeClr val="accent2"/>
                </a:solidFill>
                <a:latin typeface="隶书" pitchFamily="49" charset="-122"/>
                <a:ea typeface="隶书" pitchFamily="49" charset="-122"/>
              </a:rPr>
              <a:t>9.5.3</a:t>
            </a:r>
            <a:r>
              <a:rPr lang="zh-CN" altLang="en-US" sz="3600" b="1" dirty="0">
                <a:solidFill>
                  <a:schemeClr val="accent2"/>
                </a:solidFill>
                <a:latin typeface="隶书" pitchFamily="49" charset="-122"/>
                <a:ea typeface="隶书" pitchFamily="49" charset="-122"/>
              </a:rPr>
              <a:t>　</a:t>
            </a:r>
            <a:r>
              <a:rPr lang="zh-CN" altLang="en-US" sz="3600" b="1" dirty="0" smtClean="0">
                <a:solidFill>
                  <a:schemeClr val="accent2"/>
                </a:solidFill>
                <a:latin typeface="隶书" pitchFamily="49" charset="-122"/>
                <a:ea typeface="隶书" pitchFamily="49" charset="-122"/>
              </a:rPr>
              <a:t>零件的连接结构</a:t>
            </a:r>
            <a:endParaRPr lang="zh-CN" altLang="en-US" sz="3600" b="1" dirty="0">
              <a:solidFill>
                <a:schemeClr val="accent2"/>
              </a:solidFill>
              <a:latin typeface="隶书" pitchFamily="49" charset="-122"/>
              <a:ea typeface="隶书" pitchFamily="49" charset="-122"/>
            </a:endParaRPr>
          </a:p>
        </p:txBody>
      </p:sp>
      <p:pic>
        <p:nvPicPr>
          <p:cNvPr id="31" name="Picture 3" descr="26"/>
          <p:cNvPicPr>
            <a:picLocks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1331913" y="908720"/>
            <a:ext cx="71993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024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34"/>
                                        </p:tgtEl>
                                        <p:attrNameLst>
                                          <p:attrName>style.visibility</p:attrName>
                                        </p:attrNameLst>
                                      </p:cBhvr>
                                      <p:to>
                                        <p:strVal val="visible"/>
                                      </p:to>
                                    </p:set>
                                    <p:animEffect transition="in" filter="wipe(up)">
                                      <p:cBhvr>
                                        <p:cTn id="7" dur="500"/>
                                        <p:tgtEl>
                                          <p:spTgt spid="3277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27733"/>
                                        </p:tgtEl>
                                        <p:attrNameLst>
                                          <p:attrName>style.visibility</p:attrName>
                                        </p:attrNameLst>
                                      </p:cBhvr>
                                      <p:to>
                                        <p:strVal val="visible"/>
                                      </p:to>
                                    </p:set>
                                    <p:animEffect transition="in" filter="barn(outVertical)">
                                      <p:cBhvr>
                                        <p:cTn id="12" dur="500"/>
                                        <p:tgtEl>
                                          <p:spTgt spid="3277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27759"/>
                                        </p:tgtEl>
                                        <p:attrNameLst>
                                          <p:attrName>style.visibility</p:attrName>
                                        </p:attrNameLst>
                                      </p:cBhvr>
                                      <p:to>
                                        <p:strVal val="visible"/>
                                      </p:to>
                                    </p:set>
                                    <p:animEffect transition="in" filter="dissolve">
                                      <p:cBhvr>
                                        <p:cTn id="17" dur="500"/>
                                        <p:tgtEl>
                                          <p:spTgt spid="3277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27763"/>
                                        </p:tgtEl>
                                        <p:attrNameLst>
                                          <p:attrName>style.visibility</p:attrName>
                                        </p:attrNameLst>
                                      </p:cBhvr>
                                      <p:to>
                                        <p:strVal val="visible"/>
                                      </p:to>
                                    </p:set>
                                    <p:animEffect transition="in" filter="dissolve">
                                      <p:cBhvr>
                                        <p:cTn id="22" dur="500"/>
                                        <p:tgtEl>
                                          <p:spTgt spid="3277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27758"/>
                                        </p:tgtEl>
                                        <p:attrNameLst>
                                          <p:attrName>style.visibility</p:attrName>
                                        </p:attrNameLst>
                                      </p:cBhvr>
                                      <p:to>
                                        <p:strVal val="visible"/>
                                      </p:to>
                                    </p:set>
                                    <p:animEffect transition="in" filter="dissolve">
                                      <p:cBhvr>
                                        <p:cTn id="27" dur="500"/>
                                        <p:tgtEl>
                                          <p:spTgt spid="3277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27760"/>
                                        </p:tgtEl>
                                        <p:attrNameLst>
                                          <p:attrName>style.visibility</p:attrName>
                                        </p:attrNameLst>
                                      </p:cBhvr>
                                      <p:to>
                                        <p:strVal val="visible"/>
                                      </p:to>
                                    </p:set>
                                    <p:animEffect transition="in" filter="dissolve">
                                      <p:cBhvr>
                                        <p:cTn id="32" dur="500"/>
                                        <p:tgtEl>
                                          <p:spTgt spid="32776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27756"/>
                                        </p:tgtEl>
                                        <p:attrNameLst>
                                          <p:attrName>style.visibility</p:attrName>
                                        </p:attrNameLst>
                                      </p:cBhvr>
                                      <p:to>
                                        <p:strVal val="visible"/>
                                      </p:to>
                                    </p:set>
                                    <p:animEffect transition="in" filter="dissolve">
                                      <p:cBhvr>
                                        <p:cTn id="37" dur="500"/>
                                        <p:tgtEl>
                                          <p:spTgt spid="32775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27769"/>
                                        </p:tgtEl>
                                        <p:attrNameLst>
                                          <p:attrName>style.visibility</p:attrName>
                                        </p:attrNameLst>
                                      </p:cBhvr>
                                      <p:to>
                                        <p:strVal val="visible"/>
                                      </p:to>
                                    </p:set>
                                    <p:animEffect transition="in" filter="dissolve">
                                      <p:cBhvr>
                                        <p:cTn id="42" dur="500"/>
                                        <p:tgtEl>
                                          <p:spTgt spid="32776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327757"/>
                                        </p:tgtEl>
                                        <p:attrNameLst>
                                          <p:attrName>style.visibility</p:attrName>
                                        </p:attrNameLst>
                                      </p:cBhvr>
                                      <p:to>
                                        <p:strVal val="visible"/>
                                      </p:to>
                                    </p:set>
                                    <p:animEffect transition="in" filter="dissolve">
                                      <p:cBhvr>
                                        <p:cTn id="47" dur="500"/>
                                        <p:tgtEl>
                                          <p:spTgt spid="32775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327766"/>
                                        </p:tgtEl>
                                        <p:attrNameLst>
                                          <p:attrName>style.visibility</p:attrName>
                                        </p:attrNameLst>
                                      </p:cBhvr>
                                      <p:to>
                                        <p:strVal val="visible"/>
                                      </p:to>
                                    </p:set>
                                    <p:animEffect transition="in" filter="dissolve">
                                      <p:cBhvr>
                                        <p:cTn id="52" dur="500"/>
                                        <p:tgtEl>
                                          <p:spTgt spid="32776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327754"/>
                                        </p:tgtEl>
                                        <p:attrNameLst>
                                          <p:attrName>style.visibility</p:attrName>
                                        </p:attrNameLst>
                                      </p:cBhvr>
                                      <p:to>
                                        <p:strVal val="visible"/>
                                      </p:to>
                                    </p:set>
                                    <p:animEffect transition="in" filter="dissolve">
                                      <p:cBhvr>
                                        <p:cTn id="57" dur="500"/>
                                        <p:tgtEl>
                                          <p:spTgt spid="32775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327775"/>
                                        </p:tgtEl>
                                        <p:attrNameLst>
                                          <p:attrName>style.visibility</p:attrName>
                                        </p:attrNameLst>
                                      </p:cBhvr>
                                      <p:to>
                                        <p:strVal val="visible"/>
                                      </p:to>
                                    </p:set>
                                    <p:animEffect transition="in" filter="dissolve">
                                      <p:cBhvr>
                                        <p:cTn id="62" dur="500"/>
                                        <p:tgtEl>
                                          <p:spTgt spid="32777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327755"/>
                                        </p:tgtEl>
                                        <p:attrNameLst>
                                          <p:attrName>style.visibility</p:attrName>
                                        </p:attrNameLst>
                                      </p:cBhvr>
                                      <p:to>
                                        <p:strVal val="visible"/>
                                      </p:to>
                                    </p:set>
                                    <p:animEffect transition="in" filter="dissolve">
                                      <p:cBhvr>
                                        <p:cTn id="67" dur="500"/>
                                        <p:tgtEl>
                                          <p:spTgt spid="32775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327772"/>
                                        </p:tgtEl>
                                        <p:attrNameLst>
                                          <p:attrName>style.visibility</p:attrName>
                                        </p:attrNameLst>
                                      </p:cBhvr>
                                      <p:to>
                                        <p:strVal val="visible"/>
                                      </p:to>
                                    </p:set>
                                    <p:animEffect transition="in" filter="dissolve">
                                      <p:cBhvr>
                                        <p:cTn id="72" dur="500"/>
                                        <p:tgtEl>
                                          <p:spTgt spid="327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3" grpId="0" animBg="1"/>
      <p:bldP spid="327734" grpId="0" autoUpdateAnimBg="0"/>
    </p:bldLst>
  </p:timing>
</p:sld>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楷体_GB2312" pitchFamily="49" charset="-122"/>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楷体_GB2312"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19465</TotalTime>
  <Words>506</Words>
  <Application>Microsoft Office PowerPoint</Application>
  <PresentationFormat>全屏显示(4:3)</PresentationFormat>
  <Paragraphs>53</Paragraphs>
  <Slides>14</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默认设计模板</vt:lpstr>
      <vt:lpstr>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888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CM</dc:creator>
  <cp:lastModifiedBy>Admin</cp:lastModifiedBy>
  <cp:revision>871</cp:revision>
  <dcterms:created xsi:type="dcterms:W3CDTF">2003-08-24T06:37:01Z</dcterms:created>
  <dcterms:modified xsi:type="dcterms:W3CDTF">2017-05-23T11:16:54Z</dcterms:modified>
</cp:coreProperties>
</file>