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1" r:id="rId2"/>
    <p:sldId id="609" r:id="rId3"/>
    <p:sldId id="997" r:id="rId4"/>
    <p:sldId id="998" r:id="rId5"/>
    <p:sldId id="999" r:id="rId6"/>
    <p:sldId id="616" r:id="rId7"/>
    <p:sldId id="1006" r:id="rId8"/>
    <p:sldId id="1007" r:id="rId9"/>
    <p:sldId id="1008" r:id="rId10"/>
    <p:sldId id="1009" r:id="rId11"/>
    <p:sldId id="1010" r:id="rId12"/>
    <p:sldId id="1014" r:id="rId13"/>
    <p:sldId id="1011" r:id="rId14"/>
    <p:sldId id="1016" r:id="rId15"/>
    <p:sldId id="1017" r:id="rId16"/>
    <p:sldId id="1018" r:id="rId17"/>
    <p:sldId id="1024" r:id="rId18"/>
    <p:sldId id="1020" r:id="rId19"/>
    <p:sldId id="1021" r:id="rId20"/>
    <p:sldId id="1022" r:id="rId21"/>
    <p:sldId id="1023" r:id="rId22"/>
    <p:sldId id="1030" r:id="rId23"/>
    <p:sldId id="1031" r:id="rId24"/>
    <p:sldId id="1026" r:id="rId25"/>
    <p:sldId id="1028" r:id="rId26"/>
    <p:sldId id="1029" r:id="rId27"/>
    <p:sldId id="1027" r:id="rId28"/>
    <p:sldId id="1037" r:id="rId29"/>
    <p:sldId id="1035" r:id="rId30"/>
    <p:sldId id="1033" r:id="rId31"/>
    <p:sldId id="1034" r:id="rId32"/>
    <p:sldId id="1277" r:id="rId33"/>
    <p:sldId id="1279" r:id="rId34"/>
    <p:sldId id="1280" r:id="rId35"/>
    <p:sldId id="1281" r:id="rId36"/>
    <p:sldId id="1282" r:id="rId37"/>
    <p:sldId id="1283" r:id="rId38"/>
    <p:sldId id="1284" r:id="rId39"/>
    <p:sldId id="1285" r:id="rId40"/>
    <p:sldId id="1286" r:id="rId41"/>
    <p:sldId id="1287" r:id="rId42"/>
    <p:sldId id="1288" r:id="rId43"/>
    <p:sldId id="1254" r:id="rId44"/>
    <p:sldId id="268" r:id="rId4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_GB2312"/>
        <a:cs typeface="楷体_GB2312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3300"/>
    <a:srgbClr val="FF9999"/>
    <a:srgbClr val="00CC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24" autoAdjust="0"/>
  </p:normalViewPr>
  <p:slideViewPr>
    <p:cSldViewPr>
      <p:cViewPr varScale="1">
        <p:scale>
          <a:sx n="79" d="100"/>
          <a:sy n="79" d="100"/>
        </p:scale>
        <p:origin x="-1061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楷体_GB2312" pitchFamily="49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楷体_GB2312" pitchFamily="49" charset="-122"/>
                <a:cs typeface="+mn-cs"/>
              </a:defRPr>
            </a:lvl1pPr>
          </a:lstStyle>
          <a:p>
            <a:pPr>
              <a:defRPr/>
            </a:pPr>
            <a:fld id="{5E73AA33-A188-4326-AA18-4E3DA258EE73}" type="datetimeFigureOut">
              <a:rPr lang="zh-CN" altLang="en-US"/>
              <a:pPr>
                <a:defRPr/>
              </a:pPr>
              <a:t>2018/3/23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楷体_GB2312" pitchFamily="49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楷体_GB2312" pitchFamily="49" charset="-122"/>
                <a:cs typeface="+mn-cs"/>
              </a:defRPr>
            </a:lvl1pPr>
          </a:lstStyle>
          <a:p>
            <a:pPr>
              <a:defRPr/>
            </a:pPr>
            <a:fld id="{62B2CDBC-60C4-4870-AE2A-5D1BD09A02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101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3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eaLnBrk="1" hangingPunct="1"/>
            <a:fld id="{5EB26995-EE0D-4C73-B764-7B49A5314D72}" type="slidenum">
              <a:rPr lang="zh-CN" altLang="en-US" sz="1200" smtClean="0"/>
              <a:pPr eaLnBrk="1" hangingPunct="1"/>
              <a:t>1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tuchio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339975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26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858000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9"/>
          <p:cNvGrpSpPr>
            <a:grpSpLocks/>
          </p:cNvGrpSpPr>
          <p:nvPr userDrawn="1"/>
        </p:nvGrpSpPr>
        <p:grpSpPr bwMode="auto">
          <a:xfrm>
            <a:off x="1600200" y="4038600"/>
            <a:ext cx="2362200" cy="1905000"/>
            <a:chOff x="960" y="2640"/>
            <a:chExt cx="1488" cy="1200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auto">
            <a:xfrm>
              <a:off x="1344" y="2976"/>
              <a:ext cx="672" cy="672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/>
              <a:endParaRPr kumimoji="0"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728" y="3360"/>
              <a:ext cx="720" cy="480"/>
            </a:xfrm>
            <a:prstGeom prst="rect">
              <a:avLst/>
            </a:prstGeom>
            <a:solidFill>
              <a:srgbClr val="FF99FF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/>
              <a:endParaRPr kumimoji="0"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>
              <a:off x="960" y="2640"/>
              <a:ext cx="720" cy="672"/>
            </a:xfrm>
            <a:prstGeom prst="triangle">
              <a:avLst>
                <a:gd name="adj" fmla="val 50000"/>
              </a:avLst>
            </a:prstGeom>
            <a:solidFill>
              <a:srgbClr val="FFFF00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/>
              <a:endParaRPr kumimoji="0" lang="zh-CN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" name="WordArt 17"/>
          <p:cNvSpPr>
            <a:spLocks noChangeArrowheads="1" noChangeShapeType="1" noTextEdit="1"/>
          </p:cNvSpPr>
          <p:nvPr userDrawn="1"/>
        </p:nvSpPr>
        <p:spPr bwMode="auto">
          <a:xfrm>
            <a:off x="4283074" y="5229200"/>
            <a:ext cx="3325813" cy="53706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28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华文行楷"/>
                <a:ea typeface="华文行楷"/>
              </a:rPr>
              <a:t>机械设计制造及其自动化</a:t>
            </a:r>
          </a:p>
        </p:txBody>
      </p:sp>
      <p:sp>
        <p:nvSpPr>
          <p:cNvPr id="9" name="WordArt 18"/>
          <p:cNvSpPr>
            <a:spLocks noChangeArrowheads="1" noChangeShapeType="1" noTextEdit="1"/>
          </p:cNvSpPr>
          <p:nvPr userDrawn="1"/>
        </p:nvSpPr>
        <p:spPr bwMode="auto">
          <a:xfrm>
            <a:off x="7783513" y="5292725"/>
            <a:ext cx="771525" cy="409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28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华文行楷"/>
                <a:ea typeface="华文行楷"/>
              </a:rPr>
              <a:t>专业</a:t>
            </a:r>
          </a:p>
        </p:txBody>
      </p:sp>
    </p:spTree>
    <p:extLst>
      <p:ext uri="{BB962C8B-B14F-4D97-AF65-F5344CB8AC3E}">
        <p14:creationId xmlns:p14="http://schemas.microsoft.com/office/powerpoint/2010/main" val="350946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下一页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00800"/>
            <a:ext cx="8382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目录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00800"/>
            <a:ext cx="8382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上一页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8382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86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1403350" y="549275"/>
            <a:ext cx="68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540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本  章  结  束</a:t>
            </a:r>
          </a:p>
        </p:txBody>
      </p:sp>
      <p:pic>
        <p:nvPicPr>
          <p:cNvPr id="3" name="Picture 4" descr="26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858000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uchiok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2860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275263"/>
            <a:ext cx="417671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 userDrawn="1"/>
        </p:nvSpPr>
        <p:spPr bwMode="auto">
          <a:xfrm>
            <a:off x="5853113" y="5516563"/>
            <a:ext cx="2376487" cy="265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zh-CN" alt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2700000" scaled="1"/>
                </a:gradFill>
                <a:latin typeface="宋体"/>
                <a:ea typeface="宋体"/>
              </a:rPr>
              <a:t>机电工程学院</a:t>
            </a:r>
          </a:p>
        </p:txBody>
      </p:sp>
    </p:spTree>
    <p:extLst>
      <p:ext uri="{BB962C8B-B14F-4D97-AF65-F5344CB8AC3E}">
        <p14:creationId xmlns:p14="http://schemas.microsoft.com/office/powerpoint/2010/main" val="324549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19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8650288" y="6234113"/>
            <a:ext cx="623887" cy="327025"/>
          </a:xfrm>
          <a:prstGeom prst="rect">
            <a:avLst/>
          </a:prstGeom>
        </p:spPr>
        <p:txBody>
          <a:bodyPr/>
          <a:lstStyle>
            <a:lvl1pPr algn="ctr">
              <a:defRPr>
                <a:ea typeface="楷体_GB2312" pitchFamily="49" charset="-122"/>
                <a:cs typeface="+mn-cs"/>
              </a:defRPr>
            </a:lvl1pPr>
          </a:lstStyle>
          <a:p>
            <a:pPr>
              <a:defRPr/>
            </a:pPr>
            <a:fld id="{F12FAA69-4403-4906-B0E6-6B0112D13BFB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3686461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50288" y="6234113"/>
            <a:ext cx="623887" cy="327025"/>
          </a:xfrm>
          <a:prstGeom prst="rect">
            <a:avLst/>
          </a:prstGeom>
        </p:spPr>
        <p:txBody>
          <a:bodyPr/>
          <a:lstStyle>
            <a:lvl1pPr algn="ctr">
              <a:defRPr>
                <a:ea typeface="楷体_GB2312" pitchFamily="49" charset="-122"/>
                <a:cs typeface="+mn-cs"/>
              </a:defRPr>
            </a:lvl1pPr>
          </a:lstStyle>
          <a:p>
            <a:pPr>
              <a:defRPr/>
            </a:pPr>
            <a:fld id="{10A41D6F-436B-4F66-8946-536428E915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06288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00CC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0"/>
          <p:cNvSpPr txBox="1">
            <a:spLocks noChangeArrowheads="1"/>
          </p:cNvSpPr>
          <p:nvPr userDrawn="1"/>
        </p:nvSpPr>
        <p:spPr bwMode="auto">
          <a:xfrm>
            <a:off x="1216" y="0"/>
            <a:ext cx="55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1800" b="1" dirty="0">
                <a:ea typeface="华文新魏" pitchFamily="2" charset="-122"/>
                <a:cs typeface="+mn-cs"/>
              </a:rPr>
              <a:t> 　机械制图</a:t>
            </a:r>
            <a:r>
              <a:rPr lang="zh-CN" altLang="en-US" dirty="0">
                <a:ea typeface="宋体" charset="-122"/>
                <a:cs typeface="+mn-cs"/>
              </a:rPr>
              <a:t>  　</a:t>
            </a:r>
            <a:r>
              <a:rPr lang="zh-CN" altLang="en-US" sz="1800" dirty="0">
                <a:latin typeface="仿宋_GB2312" pitchFamily="49" charset="-122"/>
                <a:ea typeface="仿宋_GB2312" pitchFamily="49" charset="-122"/>
                <a:cs typeface="+mn-cs"/>
              </a:rPr>
              <a:t>第</a:t>
            </a:r>
            <a:r>
              <a:rPr lang="en-US" altLang="zh-CN" sz="1800" dirty="0">
                <a:latin typeface="仿宋_GB2312" pitchFamily="49" charset="-122"/>
                <a:ea typeface="仿宋_GB2312" pitchFamily="49" charset="-122"/>
                <a:cs typeface="+mn-cs"/>
              </a:rPr>
              <a:t>7</a:t>
            </a:r>
            <a:r>
              <a:rPr lang="zh-CN" altLang="en-US" sz="1800" dirty="0">
                <a:latin typeface="仿宋_GB2312" pitchFamily="49" charset="-122"/>
                <a:ea typeface="仿宋_GB2312" pitchFamily="49" charset="-122"/>
                <a:cs typeface="+mn-cs"/>
              </a:rPr>
              <a:t>章　标准件与常用件</a:t>
            </a:r>
            <a:r>
              <a:rPr lang="zh-CN" altLang="en-US" dirty="0">
                <a:ea typeface="宋体" charset="-122"/>
                <a:cs typeface="+mn-cs"/>
              </a:rPr>
              <a:t>     </a:t>
            </a:r>
            <a:r>
              <a:rPr lang="zh-CN" altLang="en-US" sz="1800" dirty="0">
                <a:latin typeface="华文新魏" pitchFamily="2" charset="-122"/>
                <a:ea typeface="华文新魏" pitchFamily="2" charset="-122"/>
                <a:cs typeface="+mn-cs"/>
              </a:rPr>
              <a:t>佛山科学技术学院</a:t>
            </a:r>
            <a:r>
              <a:rPr lang="zh-CN" altLang="en-US" sz="1200" dirty="0">
                <a:latin typeface="宋体" charset="-122"/>
                <a:ea typeface="宋体" charset="-122"/>
                <a:cs typeface="+mn-cs"/>
              </a:rPr>
              <a:t> </a:t>
            </a:r>
          </a:p>
        </p:txBody>
      </p:sp>
      <p:sp>
        <p:nvSpPr>
          <p:cNvPr id="18435" name="Rectangle 21"/>
          <p:cNvSpPr>
            <a:spLocks noChangeArrowheads="1"/>
          </p:cNvSpPr>
          <p:nvPr userDrawn="1"/>
        </p:nvSpPr>
        <p:spPr bwMode="auto">
          <a:xfrm>
            <a:off x="-7097" y="-1242"/>
            <a:ext cx="457201" cy="6872288"/>
          </a:xfrm>
          <a:prstGeom prst="rect">
            <a:avLst/>
          </a:prstGeom>
          <a:solidFill>
            <a:srgbClr val="00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1" r:id="rId4"/>
    <p:sldLayoutId id="2147483715" r:id="rId5"/>
    <p:sldLayoutId id="2147483716" r:id="rId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5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ontrol" Target="../activeX/activeX11.xml"/><Relationship Id="rId7" Type="http://schemas.openxmlformats.org/officeDocument/2006/relationships/image" Target="../media/image42.pn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5.pn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7.pn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1.pn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3.pn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5.png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0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5.xml"/><Relationship Id="rId7" Type="http://schemas.openxmlformats.org/officeDocument/2006/relationships/image" Target="../media/image19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"/>
          <p:cNvSpPr txBox="1">
            <a:spLocks noChangeArrowheads="1"/>
          </p:cNvSpPr>
          <p:nvPr/>
        </p:nvSpPr>
        <p:spPr bwMode="auto">
          <a:xfrm>
            <a:off x="3717925" y="6302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eaLnBrk="1" hangingPunct="1"/>
            <a:endParaRPr lang="zh-CN" altLang="zh-CN">
              <a:ea typeface="宋体" pitchFamily="2" charset="-122"/>
            </a:endParaRPr>
          </a:p>
        </p:txBody>
      </p:sp>
      <p:sp>
        <p:nvSpPr>
          <p:cNvPr id="24579" name="Text Box 52"/>
          <p:cNvSpPr txBox="1">
            <a:spLocks noChangeArrowheads="1"/>
          </p:cNvSpPr>
          <p:nvPr/>
        </p:nvSpPr>
        <p:spPr bwMode="auto">
          <a:xfrm>
            <a:off x="3717925" y="6302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algn="ctr" eaLnBrk="1" hangingPunct="1"/>
            <a:endParaRPr lang="zh-CN" altLang="zh-CN">
              <a:ea typeface="宋体" pitchFamily="2" charset="-122"/>
            </a:endParaRPr>
          </a:p>
        </p:txBody>
      </p:sp>
      <p:sp>
        <p:nvSpPr>
          <p:cNvPr id="5" name="WordArt 53"/>
          <p:cNvSpPr>
            <a:spLocks noChangeArrowheads="1" noChangeShapeType="1" noTextEdit="1"/>
          </p:cNvSpPr>
          <p:nvPr/>
        </p:nvSpPr>
        <p:spPr bwMode="auto">
          <a:xfrm>
            <a:off x="1043608" y="698500"/>
            <a:ext cx="2016224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>
              <a:defRPr/>
            </a:pPr>
            <a:r>
              <a:rPr lang="zh-CN" altLang="en-US" sz="4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隶书"/>
                <a:ea typeface="隶书"/>
                <a:cs typeface="+mn-cs"/>
              </a:rPr>
              <a:t>第</a:t>
            </a:r>
            <a:r>
              <a:rPr lang="en-US" altLang="zh-CN" sz="4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隶书"/>
                <a:ea typeface="隶书"/>
                <a:cs typeface="+mn-cs"/>
              </a:rPr>
              <a:t>7</a:t>
            </a:r>
            <a:r>
              <a:rPr lang="zh-CN" altLang="en-US" sz="4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隶书"/>
                <a:ea typeface="隶书"/>
                <a:cs typeface="+mn-cs"/>
              </a:rPr>
              <a:t>章</a:t>
            </a:r>
          </a:p>
        </p:txBody>
      </p:sp>
      <p:sp>
        <p:nvSpPr>
          <p:cNvPr id="24581" name="WordArt 54" descr="白色大理石"/>
          <p:cNvSpPr>
            <a:spLocks noChangeArrowheads="1" noChangeShapeType="1" noTextEdit="1"/>
          </p:cNvSpPr>
          <p:nvPr/>
        </p:nvSpPr>
        <p:spPr bwMode="auto">
          <a:xfrm>
            <a:off x="3635375" y="668338"/>
            <a:ext cx="43211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zh-CN" altLang="en-US" sz="48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隶书"/>
                <a:ea typeface="隶书"/>
              </a:rPr>
              <a:t>标准件与常用件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文本占位符 1"/>
          <p:cNvSpPr txBox="1">
            <a:spLocks/>
          </p:cNvSpPr>
          <p:nvPr/>
        </p:nvSpPr>
        <p:spPr bwMode="auto">
          <a:xfrm>
            <a:off x="1016000" y="333375"/>
            <a:ext cx="74882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螺纹的基本知识</a:t>
            </a:r>
          </a:p>
        </p:txBody>
      </p:sp>
      <p:pic>
        <p:nvPicPr>
          <p:cNvPr id="26627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4744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占位符 1"/>
          <p:cNvSpPr txBox="1">
            <a:spLocks/>
          </p:cNvSpPr>
          <p:nvPr/>
        </p:nvSpPr>
        <p:spPr bwMode="auto">
          <a:xfrm>
            <a:off x="723900" y="1124744"/>
            <a:ext cx="80152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7.1.1</a:t>
            </a:r>
            <a:r>
              <a:rPr lang="zh-CN" altLang="en-US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螺纹的形成</a:t>
            </a: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899592" y="2708920"/>
            <a:ext cx="3168352" cy="172354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    对于加工直径较小的螺孔，可先用钻头钻出光孔，再用丝锥攻螺纹。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1990" name="ShockwaveFlash1" r:id="rId2" imgW="4025880" imgH="4572000"/>
        </mc:Choice>
        <mc:Fallback>
          <p:control name="ShockwaveFlash1" r:id="rId2" imgW="4025880" imgH="457200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27538" y="1700213"/>
                  <a:ext cx="40259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254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占位符 1"/>
          <p:cNvSpPr>
            <a:spLocks noGrp="1"/>
          </p:cNvSpPr>
          <p:nvPr>
            <p:ph type="body" sz="quarter" idx="4294967295"/>
          </p:nvPr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7.1.2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螺纹的要素</a:t>
            </a:r>
          </a:p>
        </p:txBody>
      </p:sp>
      <p:pic>
        <p:nvPicPr>
          <p:cNvPr id="31747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13014" name="ShockwaveFlash1" r:id="rId2" imgW="8388360" imgH="5094360"/>
        </mc:Choice>
        <mc:Fallback>
          <p:control name="ShockwaveFlash1" r:id="rId2" imgW="8388360" imgH="509436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188" y="1196975"/>
                  <a:ext cx="8388350" cy="5094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3532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占位符 1"/>
          <p:cNvSpPr>
            <a:spLocks noGrp="1"/>
          </p:cNvSpPr>
          <p:nvPr>
            <p:ph type="body" sz="quarter" idx="4294967295"/>
          </p:nvPr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7.1.2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螺纹的要素</a:t>
            </a:r>
          </a:p>
        </p:txBody>
      </p:sp>
      <p:pic>
        <p:nvPicPr>
          <p:cNvPr id="31747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27088" y="1052736"/>
            <a:ext cx="8027987" cy="119167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zh-CN" altLang="en-US" dirty="0"/>
              <a:t>螺纹的牙型、公称直径、线数、螺距或导程、旋向为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螺纹五要素</a:t>
            </a:r>
            <a:r>
              <a:rPr lang="zh-CN" altLang="en-US" dirty="0"/>
              <a:t>。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36501" y="2422049"/>
            <a:ext cx="8027987" cy="4308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    只有五要素均相同的内、外螺纹才能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旋合</a:t>
            </a:r>
            <a:r>
              <a:rPr lang="zh-CN" altLang="en-US" dirty="0"/>
              <a:t>。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27584" y="4800634"/>
            <a:ext cx="8027987" cy="12926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螺纹的线数和旋向，如果没有特别注明，则是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单线右旋螺纹</a:t>
            </a:r>
            <a:r>
              <a:rPr lang="zh-CN" altLang="en-US" dirty="0"/>
              <a:t>。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27584" y="3216458"/>
            <a:ext cx="812704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在螺纹的五个要素中，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牙型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公称直径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螺距</a:t>
            </a:r>
            <a:r>
              <a:rPr lang="zh-CN" altLang="en-US" dirty="0"/>
              <a:t>是决定螺纹的最基本要素，通常称为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螺纹三要素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862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10" grpId="0" autoUpdateAnimBg="0"/>
      <p:bldP spid="1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占位符 1"/>
          <p:cNvSpPr>
            <a:spLocks noGrp="1"/>
          </p:cNvSpPr>
          <p:nvPr>
            <p:ph type="body" sz="quarter" idx="4294967295"/>
          </p:nvPr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7.1.2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螺纹的要素</a:t>
            </a:r>
          </a:p>
        </p:txBody>
      </p:sp>
      <p:pic>
        <p:nvPicPr>
          <p:cNvPr id="31747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92485" y="1124744"/>
            <a:ext cx="8027987" cy="193899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为了便于设计计算和加工制造，国家标准对有些螺纹的三要素（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牙型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直径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螺距</a:t>
            </a:r>
            <a:r>
              <a:rPr lang="zh-CN" altLang="en-US" dirty="0"/>
              <a:t>）都做了规定。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96541" y="2996952"/>
            <a:ext cx="7523931" cy="107721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 marL="457200" indent="-457200"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zh-CN" altLang="en-US" dirty="0"/>
              <a:t>牙型、直径和螺距均符合标准的螺纹，称为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标准螺纹</a:t>
            </a:r>
            <a:r>
              <a:rPr lang="zh-CN" altLang="en-US" dirty="0"/>
              <a:t>；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31640" y="4145598"/>
            <a:ext cx="7056784" cy="107721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buClr>
                <a:srgbClr val="FF0000"/>
              </a:buClr>
              <a:buFont typeface="Wingdings" pitchFamily="2" charset="2"/>
              <a:buChar char="ü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/>
              <a:t>牙型符合标准，直径或螺距不符合标准的螺纹，称为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特殊螺纹</a:t>
            </a:r>
            <a:r>
              <a:rPr lang="zh-CN" altLang="en-US" dirty="0"/>
              <a:t>；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14056" y="5234510"/>
            <a:ext cx="7632848" cy="107721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buClr>
                <a:srgbClr val="FF0000"/>
              </a:buClr>
              <a:buFont typeface="Wingdings" pitchFamily="2" charset="2"/>
              <a:buChar char="ü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/>
              <a:t>凡是牙型不符合标准的螺纹（如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矩形螺纹</a:t>
            </a:r>
            <a:r>
              <a:rPr lang="zh-CN" altLang="en-US" dirty="0"/>
              <a:t>），称为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非标准螺纹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60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748722" y="1052736"/>
            <a:ext cx="46153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dirty="0"/>
              <a:t> </a:t>
            </a:r>
            <a:r>
              <a:rPr lang="zh-CN" altLang="en-US" dirty="0"/>
              <a:t>按螺纹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要素是否标准</a:t>
            </a:r>
            <a:r>
              <a:rPr lang="zh-CN" altLang="en-US" dirty="0"/>
              <a:t>分 </a:t>
            </a:r>
          </a:p>
        </p:txBody>
      </p:sp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1403648" y="1628800"/>
            <a:ext cx="712757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ü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标准螺纹</a:t>
            </a:r>
            <a:r>
              <a:rPr lang="zh-CN" altLang="en-US" dirty="0"/>
              <a:t>：牙型、直径和螺距均符合国家标准的螺纹； </a:t>
            </a:r>
          </a:p>
        </p:txBody>
      </p:sp>
      <p:sp>
        <p:nvSpPr>
          <p:cNvPr id="471044" name="Text Box 4"/>
          <p:cNvSpPr txBox="1">
            <a:spLocks noChangeArrowheads="1"/>
          </p:cNvSpPr>
          <p:nvPr/>
        </p:nvSpPr>
        <p:spPr bwMode="auto">
          <a:xfrm>
            <a:off x="750628" y="3861048"/>
            <a:ext cx="35333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dirty="0"/>
              <a:t> </a:t>
            </a:r>
            <a:r>
              <a:rPr lang="zh-CN" altLang="en-US" dirty="0"/>
              <a:t>按螺纹的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用途</a:t>
            </a:r>
            <a:r>
              <a:rPr lang="zh-CN" altLang="en-US" dirty="0"/>
              <a:t>分 </a:t>
            </a:r>
          </a:p>
        </p:txBody>
      </p:sp>
      <p:sp>
        <p:nvSpPr>
          <p:cNvPr id="471045" name="Text Box 5"/>
          <p:cNvSpPr txBox="1">
            <a:spLocks noChangeArrowheads="1"/>
          </p:cNvSpPr>
          <p:nvPr/>
        </p:nvSpPr>
        <p:spPr bwMode="auto">
          <a:xfrm>
            <a:off x="1400169" y="4509120"/>
            <a:ext cx="720427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ü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连接螺纹</a:t>
            </a:r>
            <a:r>
              <a:rPr lang="zh-CN" altLang="en-US" dirty="0"/>
              <a:t>：如普通螺纹、管螺纹，主要用于连接； </a:t>
            </a:r>
          </a:p>
        </p:txBody>
      </p:sp>
      <p:sp>
        <p:nvSpPr>
          <p:cNvPr id="471046" name="Text Box 6"/>
          <p:cNvSpPr txBox="1">
            <a:spLocks noChangeArrowheads="1"/>
          </p:cNvSpPr>
          <p:nvPr/>
        </p:nvSpPr>
        <p:spPr bwMode="auto">
          <a:xfrm>
            <a:off x="1400169" y="5453586"/>
            <a:ext cx="730485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ü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传动螺纹</a:t>
            </a:r>
            <a:r>
              <a:rPr lang="zh-CN" altLang="en-US" dirty="0"/>
              <a:t>：如梯形螺纹和锯齿形螺纹，主要用于传递运动和动力。 </a:t>
            </a:r>
          </a:p>
        </p:txBody>
      </p:sp>
      <p:sp>
        <p:nvSpPr>
          <p:cNvPr id="471047" name="Text Box 7"/>
          <p:cNvSpPr txBox="1">
            <a:spLocks noChangeArrowheads="1"/>
          </p:cNvSpPr>
          <p:nvPr/>
        </p:nvSpPr>
        <p:spPr bwMode="auto">
          <a:xfrm>
            <a:off x="1403647" y="2567226"/>
            <a:ext cx="712757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ü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特殊螺纹</a:t>
            </a:r>
            <a:r>
              <a:rPr lang="zh-CN" altLang="en-US" dirty="0"/>
              <a:t>：牙型符合国家标准，直径或螺距不符合标准的螺纹； </a:t>
            </a:r>
          </a:p>
        </p:txBody>
      </p:sp>
      <p:sp>
        <p:nvSpPr>
          <p:cNvPr id="471048" name="Text Box 8"/>
          <p:cNvSpPr txBox="1">
            <a:spLocks noChangeArrowheads="1"/>
          </p:cNvSpPr>
          <p:nvPr/>
        </p:nvSpPr>
        <p:spPr bwMode="auto">
          <a:xfrm>
            <a:off x="1403649" y="3429000"/>
            <a:ext cx="68407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ü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非标准螺纹</a:t>
            </a:r>
            <a:r>
              <a:rPr lang="zh-CN" altLang="en-US" dirty="0"/>
              <a:t>：牙型不符合标准的螺纹。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7.1.3</a:t>
            </a:r>
            <a:r>
              <a:rPr lang="zh-CN" altLang="en-US" sz="3600" b="1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螺纹的种类</a:t>
            </a:r>
            <a:endParaRPr lang="zh-CN" altLang="en-US" sz="3600" b="1" dirty="0">
              <a:solidFill>
                <a:schemeClr val="accent2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8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7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71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  <p:bldP spid="471043" grpId="0" build="p" autoUpdateAnimBg="0" advAuto="0"/>
      <p:bldP spid="471044" grpId="0" build="p" autoUpdateAnimBg="0"/>
      <p:bldP spid="471045" grpId="0" build="p" autoUpdateAnimBg="0" advAuto="0"/>
      <p:bldP spid="471046" grpId="0" build="p" autoUpdateAnimBg="0" advAuto="0"/>
      <p:bldP spid="471047" grpId="0" build="p" autoUpdateAnimBg="0" advAuto="0"/>
      <p:bldP spid="471048" grpId="0" build="p" autoUpdateAnimBg="0" advAuto="0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066" name="Group 2"/>
          <p:cNvGrpSpPr>
            <a:grpSpLocks/>
          </p:cNvGrpSpPr>
          <p:nvPr/>
        </p:nvGrpSpPr>
        <p:grpSpPr bwMode="auto">
          <a:xfrm>
            <a:off x="795338" y="915988"/>
            <a:ext cx="8024813" cy="5681662"/>
            <a:chOff x="501" y="395"/>
            <a:chExt cx="5055" cy="3579"/>
          </a:xfrm>
        </p:grpSpPr>
        <p:sp>
          <p:nvSpPr>
            <p:cNvPr id="72708" name="Rectangle 3"/>
            <p:cNvSpPr>
              <a:spLocks noChangeArrowheads="1"/>
            </p:cNvSpPr>
            <p:nvPr/>
          </p:nvSpPr>
          <p:spPr bwMode="auto">
            <a:xfrm flipV="1">
              <a:off x="533" y="437"/>
              <a:ext cx="4944" cy="33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709" name="Line 4"/>
            <p:cNvSpPr>
              <a:spLocks noChangeShapeType="1"/>
            </p:cNvSpPr>
            <p:nvPr/>
          </p:nvSpPr>
          <p:spPr bwMode="auto">
            <a:xfrm>
              <a:off x="522" y="798"/>
              <a:ext cx="4955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710" name="Freeform 5"/>
            <p:cNvSpPr>
              <a:spLocks/>
            </p:cNvSpPr>
            <p:nvPr/>
          </p:nvSpPr>
          <p:spPr bwMode="auto">
            <a:xfrm flipH="1">
              <a:off x="1775" y="436"/>
              <a:ext cx="62" cy="3357"/>
            </a:xfrm>
            <a:custGeom>
              <a:avLst/>
              <a:gdLst>
                <a:gd name="T0" fmla="*/ 0 w 1"/>
                <a:gd name="T1" fmla="*/ 0 h 3471"/>
                <a:gd name="T2" fmla="*/ 0 w 1"/>
                <a:gd name="T3" fmla="*/ 2326 h 347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471">
                  <a:moveTo>
                    <a:pt x="0" y="0"/>
                  </a:moveTo>
                  <a:lnTo>
                    <a:pt x="0" y="3471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711" name="Freeform 6"/>
            <p:cNvSpPr>
              <a:spLocks/>
            </p:cNvSpPr>
            <p:nvPr/>
          </p:nvSpPr>
          <p:spPr bwMode="auto">
            <a:xfrm flipH="1">
              <a:off x="3390" y="436"/>
              <a:ext cx="50" cy="3357"/>
            </a:xfrm>
            <a:custGeom>
              <a:avLst/>
              <a:gdLst>
                <a:gd name="T0" fmla="*/ 0 w 1"/>
                <a:gd name="T1" fmla="*/ 0 h 3478"/>
                <a:gd name="T2" fmla="*/ 0 w 1"/>
                <a:gd name="T3" fmla="*/ 2274 h 347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478">
                  <a:moveTo>
                    <a:pt x="0" y="0"/>
                  </a:moveTo>
                  <a:lnTo>
                    <a:pt x="0" y="3478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712" name="Line 7"/>
            <p:cNvSpPr>
              <a:spLocks noChangeShapeType="1"/>
            </p:cNvSpPr>
            <p:nvPr/>
          </p:nvSpPr>
          <p:spPr bwMode="auto">
            <a:xfrm flipV="1">
              <a:off x="814" y="1616"/>
              <a:ext cx="466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713" name="Line 8"/>
            <p:cNvSpPr>
              <a:spLocks noChangeShapeType="1"/>
            </p:cNvSpPr>
            <p:nvPr/>
          </p:nvSpPr>
          <p:spPr bwMode="auto">
            <a:xfrm flipH="1">
              <a:off x="2971" y="436"/>
              <a:ext cx="0" cy="33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714" name="Text Box 9"/>
            <p:cNvSpPr txBox="1">
              <a:spLocks noChangeArrowheads="1"/>
            </p:cNvSpPr>
            <p:nvPr/>
          </p:nvSpPr>
          <p:spPr bwMode="auto">
            <a:xfrm>
              <a:off x="720" y="510"/>
              <a:ext cx="9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螺 纹 分 类</a:t>
              </a:r>
            </a:p>
          </p:txBody>
        </p:sp>
        <p:sp>
          <p:nvSpPr>
            <p:cNvPr id="72715" name="Text Box 10"/>
            <p:cNvSpPr txBox="1">
              <a:spLocks noChangeArrowheads="1"/>
            </p:cNvSpPr>
            <p:nvPr/>
          </p:nvSpPr>
          <p:spPr bwMode="auto">
            <a:xfrm>
              <a:off x="1873" y="501"/>
              <a:ext cx="10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牙型及牙型角</a:t>
              </a:r>
            </a:p>
          </p:txBody>
        </p:sp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3006" y="395"/>
              <a:ext cx="4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特征</a:t>
              </a:r>
            </a:p>
            <a:p>
              <a:pPr algn="ctr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符号</a:t>
              </a:r>
            </a:p>
          </p:txBody>
        </p:sp>
        <p:sp>
          <p:nvSpPr>
            <p:cNvPr id="72717" name="Text Box 12"/>
            <p:cNvSpPr txBox="1">
              <a:spLocks noChangeArrowheads="1"/>
            </p:cNvSpPr>
            <p:nvPr/>
          </p:nvSpPr>
          <p:spPr bwMode="auto">
            <a:xfrm>
              <a:off x="4184" y="482"/>
              <a:ext cx="6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说   明</a:t>
              </a:r>
            </a:p>
          </p:txBody>
        </p:sp>
        <p:sp>
          <p:nvSpPr>
            <p:cNvPr id="72718" name="Line 13"/>
            <p:cNvSpPr>
              <a:spLocks noChangeShapeType="1"/>
            </p:cNvSpPr>
            <p:nvPr/>
          </p:nvSpPr>
          <p:spPr bwMode="auto">
            <a:xfrm flipV="1">
              <a:off x="805" y="798"/>
              <a:ext cx="9" cy="299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719" name="Text Box 14"/>
            <p:cNvSpPr txBox="1">
              <a:spLocks noChangeArrowheads="1"/>
            </p:cNvSpPr>
            <p:nvPr/>
          </p:nvSpPr>
          <p:spPr bwMode="auto">
            <a:xfrm>
              <a:off x="501" y="1806"/>
              <a:ext cx="349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rgbClr val="FF0000"/>
                  </a:solidFill>
                  <a:latin typeface="楷体_GB2312" pitchFamily="49" charset="-122"/>
                  <a:ea typeface="楷体_GB2312" pitchFamily="49" charset="-122"/>
                </a:rPr>
                <a:t>连接螺纹</a:t>
              </a:r>
            </a:p>
          </p:txBody>
        </p:sp>
        <p:sp>
          <p:nvSpPr>
            <p:cNvPr id="72720" name="Line 15"/>
            <p:cNvSpPr>
              <a:spLocks noChangeShapeType="1"/>
            </p:cNvSpPr>
            <p:nvPr/>
          </p:nvSpPr>
          <p:spPr bwMode="auto">
            <a:xfrm>
              <a:off x="1150" y="798"/>
              <a:ext cx="18" cy="299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721" name="Text Box 16"/>
            <p:cNvSpPr txBox="1">
              <a:spLocks noChangeArrowheads="1"/>
            </p:cNvSpPr>
            <p:nvPr/>
          </p:nvSpPr>
          <p:spPr bwMode="auto">
            <a:xfrm>
              <a:off x="859" y="846"/>
              <a:ext cx="308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普通螺纹</a:t>
              </a:r>
            </a:p>
          </p:txBody>
        </p:sp>
        <p:sp>
          <p:nvSpPr>
            <p:cNvPr id="72722" name="Line 17"/>
            <p:cNvSpPr>
              <a:spLocks noChangeShapeType="1"/>
            </p:cNvSpPr>
            <p:nvPr/>
          </p:nvSpPr>
          <p:spPr bwMode="auto">
            <a:xfrm>
              <a:off x="1150" y="1182"/>
              <a:ext cx="6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723" name="Text Box 18"/>
            <p:cNvSpPr txBox="1">
              <a:spLocks noChangeArrowheads="1"/>
            </p:cNvSpPr>
            <p:nvPr/>
          </p:nvSpPr>
          <p:spPr bwMode="auto">
            <a:xfrm>
              <a:off x="1246" y="846"/>
              <a:ext cx="4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粗牙</a:t>
              </a:r>
            </a:p>
          </p:txBody>
        </p:sp>
        <p:sp>
          <p:nvSpPr>
            <p:cNvPr id="72724" name="Text Box 19"/>
            <p:cNvSpPr txBox="1">
              <a:spLocks noChangeArrowheads="1"/>
            </p:cNvSpPr>
            <p:nvPr/>
          </p:nvSpPr>
          <p:spPr bwMode="auto">
            <a:xfrm>
              <a:off x="1246" y="1230"/>
              <a:ext cx="4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细牙</a:t>
              </a:r>
            </a:p>
          </p:txBody>
        </p:sp>
        <p:sp>
          <p:nvSpPr>
            <p:cNvPr id="72725" name="Text Box 20"/>
            <p:cNvSpPr txBox="1">
              <a:spLocks noChangeArrowheads="1"/>
            </p:cNvSpPr>
            <p:nvPr/>
          </p:nvSpPr>
          <p:spPr bwMode="auto">
            <a:xfrm>
              <a:off x="3074" y="1038"/>
              <a:ext cx="2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b="1">
                  <a:solidFill>
                    <a:srgbClr val="0000FF"/>
                  </a:solidFill>
                  <a:ea typeface="楷体_GB2312" pitchFamily="49" charset="-122"/>
                </a:rPr>
                <a:t>M</a:t>
              </a:r>
            </a:p>
          </p:txBody>
        </p:sp>
        <p:sp>
          <p:nvSpPr>
            <p:cNvPr id="72726" name="Text Box 21"/>
            <p:cNvSpPr txBox="1">
              <a:spLocks noChangeArrowheads="1"/>
            </p:cNvSpPr>
            <p:nvPr/>
          </p:nvSpPr>
          <p:spPr bwMode="auto">
            <a:xfrm>
              <a:off x="862" y="1843"/>
              <a:ext cx="308" cy="1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管       螺       纹</a:t>
              </a:r>
            </a:p>
          </p:txBody>
        </p:sp>
        <p:sp>
          <p:nvSpPr>
            <p:cNvPr id="72727" name="Line 22"/>
            <p:cNvSpPr>
              <a:spLocks noChangeShapeType="1"/>
            </p:cNvSpPr>
            <p:nvPr/>
          </p:nvSpPr>
          <p:spPr bwMode="auto">
            <a:xfrm flipH="1" flipV="1">
              <a:off x="1150" y="2334"/>
              <a:ext cx="4327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728" name="Text Box 23"/>
            <p:cNvSpPr txBox="1">
              <a:spLocks noChangeArrowheads="1"/>
            </p:cNvSpPr>
            <p:nvPr/>
          </p:nvSpPr>
          <p:spPr bwMode="auto">
            <a:xfrm>
              <a:off x="1150" y="1710"/>
              <a:ext cx="6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非螺纹密封</a:t>
              </a:r>
            </a:p>
          </p:txBody>
        </p:sp>
        <p:sp>
          <p:nvSpPr>
            <p:cNvPr id="72729" name="Line 24"/>
            <p:cNvSpPr>
              <a:spLocks noChangeShapeType="1"/>
            </p:cNvSpPr>
            <p:nvPr/>
          </p:nvSpPr>
          <p:spPr bwMode="auto">
            <a:xfrm>
              <a:off x="1438" y="2334"/>
              <a:ext cx="2" cy="145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730" name="Text Box 25"/>
            <p:cNvSpPr txBox="1">
              <a:spLocks noChangeArrowheads="1"/>
            </p:cNvSpPr>
            <p:nvPr/>
          </p:nvSpPr>
          <p:spPr bwMode="auto">
            <a:xfrm>
              <a:off x="1150" y="2342"/>
              <a:ext cx="308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用螺纹密封的管螺纹</a:t>
              </a:r>
            </a:p>
          </p:txBody>
        </p:sp>
        <p:sp>
          <p:nvSpPr>
            <p:cNvPr id="72731" name="Line 26"/>
            <p:cNvSpPr>
              <a:spLocks noChangeShapeType="1"/>
            </p:cNvSpPr>
            <p:nvPr/>
          </p:nvSpPr>
          <p:spPr bwMode="auto">
            <a:xfrm>
              <a:off x="1438" y="3054"/>
              <a:ext cx="20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732" name="Text Box 27"/>
            <p:cNvSpPr txBox="1">
              <a:spLocks noChangeArrowheads="1"/>
            </p:cNvSpPr>
            <p:nvPr/>
          </p:nvSpPr>
          <p:spPr bwMode="auto">
            <a:xfrm>
              <a:off x="1483" y="2478"/>
              <a:ext cx="308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圆锥外</a:t>
              </a:r>
            </a:p>
          </p:txBody>
        </p:sp>
        <p:sp>
          <p:nvSpPr>
            <p:cNvPr id="72733" name="Text Box 28"/>
            <p:cNvSpPr txBox="1">
              <a:spLocks noChangeArrowheads="1"/>
            </p:cNvSpPr>
            <p:nvPr/>
          </p:nvSpPr>
          <p:spPr bwMode="auto">
            <a:xfrm>
              <a:off x="1483" y="3150"/>
              <a:ext cx="308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圆锥内</a:t>
              </a:r>
            </a:p>
          </p:txBody>
        </p:sp>
        <p:sp>
          <p:nvSpPr>
            <p:cNvPr id="72734" name="Text Box 29"/>
            <p:cNvSpPr txBox="1">
              <a:spLocks noChangeArrowheads="1"/>
            </p:cNvSpPr>
            <p:nvPr/>
          </p:nvSpPr>
          <p:spPr bwMode="auto">
            <a:xfrm>
              <a:off x="3021" y="3045"/>
              <a:ext cx="37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b="1">
                  <a:solidFill>
                    <a:srgbClr val="0000FF"/>
                  </a:solidFill>
                </a:rPr>
                <a:t>R</a:t>
              </a:r>
              <a:r>
                <a:rPr lang="en-US" altLang="zh-CN" sz="1600" b="1">
                  <a:solidFill>
                    <a:srgbClr val="0000FF"/>
                  </a:solidFill>
                  <a:ea typeface="楷体_GB2312" pitchFamily="49" charset="-122"/>
                </a:rPr>
                <a:t>p</a:t>
              </a:r>
              <a:r>
                <a:rPr lang="en-US" altLang="zh-CN"/>
                <a:t> </a:t>
              </a:r>
            </a:p>
            <a:p>
              <a:pPr algn="ctr"/>
              <a:endParaRPr lang="en-US" altLang="zh-CN"/>
            </a:p>
            <a:p>
              <a:pPr algn="ctr"/>
              <a:r>
                <a:rPr lang="en-US" altLang="zh-CN" b="1">
                  <a:solidFill>
                    <a:srgbClr val="0000FF"/>
                  </a:solidFill>
                  <a:ea typeface="楷体_GB2312" pitchFamily="49" charset="-122"/>
                </a:rPr>
                <a:t>R</a:t>
              </a:r>
              <a:r>
                <a:rPr lang="en-US" altLang="zh-CN" sz="1200" b="1">
                  <a:solidFill>
                    <a:srgbClr val="0000FF"/>
                  </a:solidFill>
                  <a:ea typeface="楷体_GB2312" pitchFamily="49" charset="-122"/>
                </a:rPr>
                <a:t>C</a:t>
              </a:r>
            </a:p>
          </p:txBody>
        </p:sp>
        <p:sp>
          <p:nvSpPr>
            <p:cNvPr id="72735" name="Text Box 30"/>
            <p:cNvSpPr txBox="1">
              <a:spLocks noChangeArrowheads="1"/>
            </p:cNvSpPr>
            <p:nvPr/>
          </p:nvSpPr>
          <p:spPr bwMode="auto">
            <a:xfrm>
              <a:off x="3053" y="2331"/>
              <a:ext cx="319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b="1">
                  <a:solidFill>
                    <a:srgbClr val="0000FF"/>
                  </a:solidFill>
                  <a:ea typeface="楷体_GB2312" pitchFamily="49" charset="-122"/>
                </a:rPr>
                <a:t>R</a:t>
              </a:r>
              <a:r>
                <a:rPr lang="en-US" altLang="zh-CN" b="1" baseline="-25000">
                  <a:solidFill>
                    <a:srgbClr val="0000FF"/>
                  </a:solidFill>
                  <a:ea typeface="楷体_GB2312" pitchFamily="49" charset="-122"/>
                </a:rPr>
                <a:t>1</a:t>
              </a:r>
            </a:p>
            <a:p>
              <a:pPr algn="ctr"/>
              <a:endParaRPr lang="en-US" altLang="zh-CN" b="1" baseline="-25000">
                <a:solidFill>
                  <a:srgbClr val="0000FF"/>
                </a:solidFill>
                <a:ea typeface="楷体_GB2312" pitchFamily="49" charset="-122"/>
              </a:endParaRPr>
            </a:p>
            <a:p>
              <a:pPr algn="ctr"/>
              <a:r>
                <a:rPr lang="en-US" altLang="zh-CN" b="1">
                  <a:solidFill>
                    <a:srgbClr val="0000FF"/>
                  </a:solidFill>
                  <a:ea typeface="楷体_GB2312" pitchFamily="49" charset="-122"/>
                </a:rPr>
                <a:t>R</a:t>
              </a:r>
              <a:r>
                <a:rPr lang="en-US" altLang="zh-CN" b="1" baseline="-25000">
                  <a:solidFill>
                    <a:srgbClr val="0000FF"/>
                  </a:solidFill>
                  <a:ea typeface="楷体_GB2312" pitchFamily="49" charset="-122"/>
                </a:rPr>
                <a:t>2</a:t>
              </a:r>
            </a:p>
          </p:txBody>
        </p:sp>
        <p:sp>
          <p:nvSpPr>
            <p:cNvPr id="72736" name="Text Box 31"/>
            <p:cNvSpPr txBox="1">
              <a:spLocks noChangeArrowheads="1"/>
            </p:cNvSpPr>
            <p:nvPr/>
          </p:nvSpPr>
          <p:spPr bwMode="auto">
            <a:xfrm>
              <a:off x="3084" y="1835"/>
              <a:ext cx="2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b="1">
                  <a:solidFill>
                    <a:srgbClr val="0000FF"/>
                  </a:solidFill>
                  <a:ea typeface="楷体_GB2312" pitchFamily="49" charset="-122"/>
                </a:rPr>
                <a:t>G</a:t>
              </a:r>
            </a:p>
          </p:txBody>
        </p:sp>
        <p:sp>
          <p:nvSpPr>
            <p:cNvPr id="72737" name="Text Box 32"/>
            <p:cNvSpPr txBox="1">
              <a:spLocks noChangeArrowheads="1"/>
            </p:cNvSpPr>
            <p:nvPr/>
          </p:nvSpPr>
          <p:spPr bwMode="auto">
            <a:xfrm>
              <a:off x="3694" y="846"/>
              <a:ext cx="18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用于一般零件的连接</a:t>
              </a:r>
            </a:p>
          </p:txBody>
        </p:sp>
        <p:sp>
          <p:nvSpPr>
            <p:cNvPr id="72738" name="Text Box 33"/>
            <p:cNvSpPr txBox="1">
              <a:spLocks noChangeArrowheads="1"/>
            </p:cNvSpPr>
            <p:nvPr/>
          </p:nvSpPr>
          <p:spPr bwMode="auto">
            <a:xfrm>
              <a:off x="3481" y="1129"/>
              <a:ext cx="196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 b="1"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用于精密零件，薄壁零件或负荷大的零件</a:t>
              </a:r>
            </a:p>
          </p:txBody>
        </p:sp>
        <p:sp>
          <p:nvSpPr>
            <p:cNvPr id="72739" name="Text Box 34"/>
            <p:cNvSpPr txBox="1">
              <a:spLocks noChangeArrowheads="1"/>
            </p:cNvSpPr>
            <p:nvPr/>
          </p:nvSpPr>
          <p:spPr bwMode="auto">
            <a:xfrm>
              <a:off x="3481" y="1710"/>
              <a:ext cx="192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 b="1"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用于非螺纹密封的低压管路的连接</a:t>
              </a:r>
            </a:p>
          </p:txBody>
        </p:sp>
        <p:sp>
          <p:nvSpPr>
            <p:cNvPr id="72740" name="Text Box 35"/>
            <p:cNvSpPr txBox="1">
              <a:spLocks noChangeArrowheads="1"/>
            </p:cNvSpPr>
            <p:nvPr/>
          </p:nvSpPr>
          <p:spPr bwMode="auto">
            <a:xfrm>
              <a:off x="3526" y="2766"/>
              <a:ext cx="196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 b="1" dirty="0"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zh-CN" altLang="en-US" sz="2000" b="1" dirty="0">
                  <a:latin typeface="楷体_GB2312" pitchFamily="49" charset="-122"/>
                  <a:ea typeface="楷体_GB2312" pitchFamily="49" charset="-122"/>
                </a:rPr>
                <a:t>用于螺纹密封的中高压管路的连接</a:t>
              </a:r>
            </a:p>
          </p:txBody>
        </p:sp>
        <p:pic>
          <p:nvPicPr>
            <p:cNvPr id="72741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878"/>
              <a:ext cx="768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2" name="Picture 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1662"/>
              <a:ext cx="62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3" name="Picture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" y="2382"/>
              <a:ext cx="672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4" name="Picture 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" y="3102"/>
              <a:ext cx="67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45" name="Line 40"/>
            <p:cNvSpPr>
              <a:spLocks noChangeShapeType="1"/>
            </p:cNvSpPr>
            <p:nvPr/>
          </p:nvSpPr>
          <p:spPr bwMode="auto">
            <a:xfrm flipV="1">
              <a:off x="3444" y="1163"/>
              <a:ext cx="20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72105" name="Text Box 41"/>
          <p:cNvSpPr txBox="1">
            <a:spLocks noChangeArrowheads="1"/>
          </p:cNvSpPr>
          <p:nvPr/>
        </p:nvSpPr>
        <p:spPr bwMode="auto">
          <a:xfrm>
            <a:off x="3419475" y="188913"/>
            <a:ext cx="2232025" cy="52322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  <a:ea typeface="华文行楷" pitchFamily="2" charset="-122"/>
              </a:rPr>
              <a:t>  </a:t>
            </a:r>
            <a:r>
              <a:rPr lang="zh-CN" altLang="en-US" sz="2800" b="1">
                <a:solidFill>
                  <a:srgbClr val="FF0000"/>
                </a:solidFill>
                <a:ea typeface="华文行楷" pitchFamily="2" charset="-122"/>
              </a:rPr>
              <a:t>连接螺纹</a:t>
            </a:r>
          </a:p>
        </p:txBody>
      </p:sp>
      <p:pic>
        <p:nvPicPr>
          <p:cNvPr id="42" name="Picture 3" descr="26"/>
          <p:cNvPicPr>
            <a:picLocks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6712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5864226" y="4019550"/>
            <a:ext cx="2666999" cy="620242"/>
          </a:xfrm>
          <a:prstGeom prst="wedgeRoundRectCallout">
            <a:avLst>
              <a:gd name="adj1" fmla="val -70342"/>
              <a:gd name="adj2" fmla="val -13491"/>
              <a:gd name="adj3" fmla="val 16667"/>
            </a:avLst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18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圆锥外螺纹，与圆柱内螺纹配合的</a:t>
            </a:r>
          </a:p>
          <a:p>
            <a:endParaRPr lang="zh-CN" altLang="en-US" sz="1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5" name="AutoShape 3"/>
          <p:cNvSpPr>
            <a:spLocks noChangeArrowheads="1"/>
          </p:cNvSpPr>
          <p:nvPr/>
        </p:nvSpPr>
        <p:spPr bwMode="auto">
          <a:xfrm>
            <a:off x="5864225" y="4706467"/>
            <a:ext cx="2666999" cy="666749"/>
          </a:xfrm>
          <a:prstGeom prst="wedgeRoundRectCallout">
            <a:avLst>
              <a:gd name="adj1" fmla="val -71397"/>
              <a:gd name="adj2" fmla="val -27944"/>
              <a:gd name="adj3" fmla="val 16667"/>
            </a:avLst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18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圆锥外螺纹，与圆锥内螺纹配合的</a:t>
            </a:r>
          </a:p>
          <a:p>
            <a:endParaRPr lang="zh-CN" altLang="en-US" sz="1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5895183" y="5448299"/>
            <a:ext cx="2666999" cy="384175"/>
          </a:xfrm>
          <a:prstGeom prst="wedgeRoundRectCallout">
            <a:avLst>
              <a:gd name="adj1" fmla="val -71924"/>
              <a:gd name="adj2" fmla="val -52728"/>
              <a:gd name="adj3" fmla="val 16667"/>
            </a:avLst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18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圆柱内螺纹</a:t>
            </a:r>
          </a:p>
          <a:p>
            <a:endParaRPr lang="zh-CN" altLang="en-US" sz="1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7" name="AutoShape 3"/>
          <p:cNvSpPr>
            <a:spLocks noChangeArrowheads="1"/>
          </p:cNvSpPr>
          <p:nvPr/>
        </p:nvSpPr>
        <p:spPr bwMode="auto">
          <a:xfrm>
            <a:off x="5906919" y="5899149"/>
            <a:ext cx="2666999" cy="353219"/>
          </a:xfrm>
          <a:prstGeom prst="wedgeRoundRectCallout">
            <a:avLst>
              <a:gd name="adj1" fmla="val -72979"/>
              <a:gd name="adj2" fmla="val -7388"/>
              <a:gd name="adj3" fmla="val 16667"/>
            </a:avLst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18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圆锥内螺纹</a:t>
            </a:r>
          </a:p>
          <a:p>
            <a:endParaRPr lang="zh-CN" altLang="en-US" sz="18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88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090" name="Group 2"/>
          <p:cNvGrpSpPr>
            <a:grpSpLocks/>
          </p:cNvGrpSpPr>
          <p:nvPr/>
        </p:nvGrpSpPr>
        <p:grpSpPr bwMode="auto">
          <a:xfrm>
            <a:off x="1046360" y="1454621"/>
            <a:ext cx="7558088" cy="4638675"/>
            <a:chOff x="315" y="1052"/>
            <a:chExt cx="4761" cy="2922"/>
          </a:xfrm>
        </p:grpSpPr>
        <p:sp>
          <p:nvSpPr>
            <p:cNvPr id="73732" name="Rectangle 3"/>
            <p:cNvSpPr>
              <a:spLocks noChangeArrowheads="1"/>
            </p:cNvSpPr>
            <p:nvPr/>
          </p:nvSpPr>
          <p:spPr bwMode="auto">
            <a:xfrm flipV="1">
              <a:off x="340" y="1071"/>
              <a:ext cx="4717" cy="29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3733" name="Line 4"/>
            <p:cNvSpPr>
              <a:spLocks noChangeShapeType="1"/>
            </p:cNvSpPr>
            <p:nvPr/>
          </p:nvSpPr>
          <p:spPr bwMode="auto">
            <a:xfrm>
              <a:off x="329" y="1559"/>
              <a:ext cx="4728" cy="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3734" name="Freeform 5"/>
            <p:cNvSpPr>
              <a:spLocks/>
            </p:cNvSpPr>
            <p:nvPr/>
          </p:nvSpPr>
          <p:spPr bwMode="auto">
            <a:xfrm flipH="1">
              <a:off x="1292" y="1071"/>
              <a:ext cx="46" cy="2885"/>
            </a:xfrm>
            <a:custGeom>
              <a:avLst/>
              <a:gdLst>
                <a:gd name="T0" fmla="*/ 0 w 1"/>
                <a:gd name="T1" fmla="*/ 0 h 3471"/>
                <a:gd name="T2" fmla="*/ 0 w 1"/>
                <a:gd name="T3" fmla="*/ 377 h 347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471">
                  <a:moveTo>
                    <a:pt x="0" y="0"/>
                  </a:moveTo>
                  <a:lnTo>
                    <a:pt x="0" y="3471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3735" name="Line 6"/>
            <p:cNvSpPr>
              <a:spLocks noChangeShapeType="1"/>
            </p:cNvSpPr>
            <p:nvPr/>
          </p:nvSpPr>
          <p:spPr bwMode="auto">
            <a:xfrm flipV="1">
              <a:off x="636" y="2795"/>
              <a:ext cx="442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3736" name="Line 7"/>
            <p:cNvSpPr>
              <a:spLocks noChangeShapeType="1"/>
            </p:cNvSpPr>
            <p:nvPr/>
          </p:nvSpPr>
          <p:spPr bwMode="auto">
            <a:xfrm flipH="1">
              <a:off x="3276" y="1071"/>
              <a:ext cx="12" cy="28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3737" name="Text Box 8"/>
            <p:cNvSpPr txBox="1">
              <a:spLocks noChangeArrowheads="1"/>
            </p:cNvSpPr>
            <p:nvPr/>
          </p:nvSpPr>
          <p:spPr bwMode="auto">
            <a:xfrm>
              <a:off x="408" y="1162"/>
              <a:ext cx="8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b="1">
                  <a:latin typeface="楷体_GB2312" pitchFamily="49" charset="-122"/>
                  <a:ea typeface="楷体_GB2312" pitchFamily="49" charset="-122"/>
                </a:rPr>
                <a:t>螺纹分类</a:t>
              </a:r>
            </a:p>
          </p:txBody>
        </p:sp>
        <p:sp>
          <p:nvSpPr>
            <p:cNvPr id="73738" name="Text Box 9"/>
            <p:cNvSpPr txBox="1">
              <a:spLocks noChangeArrowheads="1"/>
            </p:cNvSpPr>
            <p:nvPr/>
          </p:nvSpPr>
          <p:spPr bwMode="auto">
            <a:xfrm>
              <a:off x="3255" y="1052"/>
              <a:ext cx="57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b="1">
                  <a:latin typeface="楷体_GB2312" pitchFamily="49" charset="-122"/>
                  <a:ea typeface="楷体_GB2312" pitchFamily="49" charset="-122"/>
                </a:rPr>
                <a:t>牙形符号</a:t>
              </a:r>
            </a:p>
          </p:txBody>
        </p:sp>
        <p:sp>
          <p:nvSpPr>
            <p:cNvPr id="73739" name="Text Box 10"/>
            <p:cNvSpPr txBox="1">
              <a:spLocks noChangeArrowheads="1"/>
            </p:cNvSpPr>
            <p:nvPr/>
          </p:nvSpPr>
          <p:spPr bwMode="auto">
            <a:xfrm>
              <a:off x="1657" y="1162"/>
              <a:ext cx="12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b="1">
                  <a:latin typeface="楷体_GB2312" pitchFamily="49" charset="-122"/>
                  <a:ea typeface="楷体_GB2312" pitchFamily="49" charset="-122"/>
                </a:rPr>
                <a:t>牙形及牙形角</a:t>
              </a:r>
            </a:p>
          </p:txBody>
        </p:sp>
        <p:sp>
          <p:nvSpPr>
            <p:cNvPr id="73740" name="Text Box 11"/>
            <p:cNvSpPr txBox="1">
              <a:spLocks noChangeArrowheads="1"/>
            </p:cNvSpPr>
            <p:nvPr/>
          </p:nvSpPr>
          <p:spPr bwMode="auto">
            <a:xfrm>
              <a:off x="4059" y="1192"/>
              <a:ext cx="6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b="1">
                  <a:latin typeface="楷体_GB2312" pitchFamily="49" charset="-122"/>
                  <a:ea typeface="楷体_GB2312" pitchFamily="49" charset="-122"/>
                </a:rPr>
                <a:t>说  明</a:t>
              </a:r>
            </a:p>
          </p:txBody>
        </p:sp>
        <p:sp>
          <p:nvSpPr>
            <p:cNvPr id="73741" name="Text Box 12"/>
            <p:cNvSpPr txBox="1">
              <a:spLocks noChangeArrowheads="1"/>
            </p:cNvSpPr>
            <p:nvPr/>
          </p:nvSpPr>
          <p:spPr bwMode="auto">
            <a:xfrm>
              <a:off x="315" y="2115"/>
              <a:ext cx="342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楷体_GB2312" pitchFamily="49" charset="-122"/>
                  <a:ea typeface="楷体_GB2312" pitchFamily="49" charset="-122"/>
                </a:rPr>
                <a:t>传</a:t>
              </a:r>
            </a:p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楷体_GB2312" pitchFamily="49" charset="-122"/>
                  <a:ea typeface="楷体_GB2312" pitchFamily="49" charset="-122"/>
                </a:rPr>
                <a:t>动</a:t>
              </a:r>
            </a:p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楷体_GB2312" pitchFamily="49" charset="-122"/>
                  <a:ea typeface="楷体_GB2312" pitchFamily="49" charset="-122"/>
                </a:rPr>
                <a:t>螺</a:t>
              </a:r>
            </a:p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楷体_GB2312" pitchFamily="49" charset="-122"/>
                  <a:ea typeface="楷体_GB2312" pitchFamily="49" charset="-122"/>
                </a:rPr>
                <a:t>纹</a:t>
              </a:r>
            </a:p>
          </p:txBody>
        </p:sp>
        <p:sp>
          <p:nvSpPr>
            <p:cNvPr id="73742" name="Line 13"/>
            <p:cNvSpPr>
              <a:spLocks noChangeShapeType="1"/>
            </p:cNvSpPr>
            <p:nvPr/>
          </p:nvSpPr>
          <p:spPr bwMode="auto">
            <a:xfrm flipV="1">
              <a:off x="636" y="1570"/>
              <a:ext cx="21" cy="23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743" name="Text Box 14"/>
            <p:cNvSpPr txBox="1">
              <a:spLocks noChangeArrowheads="1"/>
            </p:cNvSpPr>
            <p:nvPr/>
          </p:nvSpPr>
          <p:spPr bwMode="auto">
            <a:xfrm>
              <a:off x="3431" y="3152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FF"/>
                  </a:solidFill>
                  <a:ea typeface="楷体_GB2312" pitchFamily="49" charset="-122"/>
                </a:rPr>
                <a:t>B</a:t>
              </a:r>
              <a:endParaRPr lang="en-US" altLang="zh-CN" sz="2000" b="1">
                <a:solidFill>
                  <a:srgbClr val="0000FF"/>
                </a:solidFill>
                <a:latin typeface="ItalicT" pitchFamily="2" charset="0"/>
                <a:ea typeface="楷体_GB2312" pitchFamily="49" charset="-122"/>
              </a:endParaRPr>
            </a:p>
          </p:txBody>
        </p:sp>
        <p:sp>
          <p:nvSpPr>
            <p:cNvPr id="73744" name="Text Box 15"/>
            <p:cNvSpPr txBox="1">
              <a:spLocks noChangeArrowheads="1"/>
            </p:cNvSpPr>
            <p:nvPr/>
          </p:nvSpPr>
          <p:spPr bwMode="auto">
            <a:xfrm>
              <a:off x="3389" y="2097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en-US" altLang="zh-CN" sz="2000" b="1">
                  <a:solidFill>
                    <a:srgbClr val="0000FF"/>
                  </a:solidFill>
                  <a:ea typeface="楷体_GB2312" pitchFamily="49" charset="-122"/>
                </a:rPr>
                <a:t>Tr</a:t>
              </a:r>
              <a:endParaRPr kumimoji="0" lang="en-US" altLang="zh-CN" sz="2000" b="1">
                <a:solidFill>
                  <a:srgbClr val="0000FF"/>
                </a:solidFill>
                <a:latin typeface="ItalicT" pitchFamily="2" charset="0"/>
                <a:ea typeface="楷体_GB2312" pitchFamily="49" charset="-122"/>
              </a:endParaRPr>
            </a:p>
          </p:txBody>
        </p:sp>
        <p:sp>
          <p:nvSpPr>
            <p:cNvPr id="73745" name="Text Box 16"/>
            <p:cNvSpPr txBox="1">
              <a:spLocks noChangeArrowheads="1"/>
            </p:cNvSpPr>
            <p:nvPr/>
          </p:nvSpPr>
          <p:spPr bwMode="auto">
            <a:xfrm>
              <a:off x="828" y="2766"/>
              <a:ext cx="288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zh-CN" altLang="en-US" b="1">
                  <a:latin typeface="楷体_GB2312" pitchFamily="49" charset="-122"/>
                  <a:ea typeface="楷体_GB2312" pitchFamily="49" charset="-122"/>
                </a:rPr>
                <a:t>锯齿形</a:t>
              </a:r>
            </a:p>
            <a:p>
              <a:pPr algn="ctr"/>
              <a:r>
                <a:rPr kumimoji="0" lang="zh-CN" altLang="en-US" b="1">
                  <a:latin typeface="楷体_GB2312" pitchFamily="49" charset="-122"/>
                  <a:ea typeface="楷体_GB2312" pitchFamily="49" charset="-122"/>
                </a:rPr>
                <a:t>螺纹</a:t>
              </a:r>
            </a:p>
          </p:txBody>
        </p:sp>
        <p:sp>
          <p:nvSpPr>
            <p:cNvPr id="73746" name="Text Box 17"/>
            <p:cNvSpPr txBox="1">
              <a:spLocks noChangeArrowheads="1"/>
            </p:cNvSpPr>
            <p:nvPr/>
          </p:nvSpPr>
          <p:spPr bwMode="auto">
            <a:xfrm>
              <a:off x="820" y="1772"/>
              <a:ext cx="336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zh-CN" altLang="en-US" b="1">
                  <a:latin typeface="楷体_GB2312" pitchFamily="49" charset="-122"/>
                  <a:ea typeface="楷体_GB2312" pitchFamily="49" charset="-122"/>
                </a:rPr>
                <a:t>梯形螺纹</a:t>
              </a:r>
            </a:p>
          </p:txBody>
        </p:sp>
        <p:sp>
          <p:nvSpPr>
            <p:cNvPr id="73747" name="Text Box 18"/>
            <p:cNvSpPr txBox="1">
              <a:spLocks noChangeArrowheads="1"/>
            </p:cNvSpPr>
            <p:nvPr/>
          </p:nvSpPr>
          <p:spPr bwMode="auto">
            <a:xfrm>
              <a:off x="3787" y="3048"/>
              <a:ext cx="124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b="1">
                  <a:latin typeface="楷体_GB2312" pitchFamily="49" charset="-122"/>
                  <a:ea typeface="楷体_GB2312" pitchFamily="49" charset="-122"/>
                </a:rPr>
                <a:t>只能传递单向动力</a:t>
              </a:r>
            </a:p>
          </p:txBody>
        </p:sp>
        <p:sp>
          <p:nvSpPr>
            <p:cNvPr id="73748" name="Text Box 19"/>
            <p:cNvSpPr txBox="1">
              <a:spLocks noChangeArrowheads="1"/>
            </p:cNvSpPr>
            <p:nvPr/>
          </p:nvSpPr>
          <p:spPr bwMode="auto">
            <a:xfrm>
              <a:off x="3833" y="1934"/>
              <a:ext cx="124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b="1">
                  <a:latin typeface="楷体_GB2312" pitchFamily="49" charset="-122"/>
                  <a:ea typeface="楷体_GB2312" pitchFamily="49" charset="-122"/>
                </a:rPr>
                <a:t>可双向传递运动和动力</a:t>
              </a:r>
            </a:p>
          </p:txBody>
        </p:sp>
        <p:pic>
          <p:nvPicPr>
            <p:cNvPr id="73749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" y="1711"/>
              <a:ext cx="1776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50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2976"/>
              <a:ext cx="1680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1" name="Line 22"/>
            <p:cNvSpPr>
              <a:spLocks noChangeShapeType="1"/>
            </p:cNvSpPr>
            <p:nvPr/>
          </p:nvSpPr>
          <p:spPr bwMode="auto">
            <a:xfrm flipH="1">
              <a:off x="3787" y="1071"/>
              <a:ext cx="12" cy="28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73111" name="Text Box 23"/>
          <p:cNvSpPr txBox="1">
            <a:spLocks noChangeArrowheads="1"/>
          </p:cNvSpPr>
          <p:nvPr/>
        </p:nvSpPr>
        <p:spPr bwMode="auto">
          <a:xfrm>
            <a:off x="3419475" y="363538"/>
            <a:ext cx="2232025" cy="52322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800" b="1">
                <a:solidFill>
                  <a:srgbClr val="FF0000"/>
                </a:solidFill>
                <a:ea typeface="华文行楷" pitchFamily="2" charset="-122"/>
              </a:defRPr>
            </a:lvl1pPr>
            <a:lvl2pPr marL="742950" indent="-285750" eaLnBrk="0" hangingPunct="0">
              <a:defRPr>
                <a:ea typeface="宋体" pitchFamily="2" charset="-122"/>
              </a:defRPr>
            </a:lvl2pPr>
            <a:lvl3pPr marL="1143000" indent="-228600" eaLnBrk="0" hangingPunct="0">
              <a:defRPr>
                <a:ea typeface="宋体" pitchFamily="2" charset="-122"/>
              </a:defRPr>
            </a:lvl3pPr>
            <a:lvl4pPr marL="1600200" indent="-228600" eaLnBrk="0" hangingPunct="0">
              <a:defRPr>
                <a:ea typeface="宋体" pitchFamily="2" charset="-122"/>
              </a:defRPr>
            </a:lvl4pPr>
            <a:lvl5pPr marL="2057400" indent="-228600" eaLnBrk="0" hangingPunct="0">
              <a:defRPr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9pPr>
          </a:lstStyle>
          <a:p>
            <a:r>
              <a:rPr lang="en-US" altLang="zh-CN"/>
              <a:t>  </a:t>
            </a:r>
            <a:r>
              <a:rPr lang="zh-CN" altLang="en-US"/>
              <a:t>传动螺纹</a:t>
            </a:r>
          </a:p>
        </p:txBody>
      </p:sp>
      <p:pic>
        <p:nvPicPr>
          <p:cNvPr id="24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13631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9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971550" y="333375"/>
            <a:ext cx="75596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altLang="zh-CN" sz="2800" b="1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【</a:t>
            </a:r>
            <a:r>
              <a:rPr lang="zh-CN" altLang="en-US" sz="2800" b="1">
                <a:solidFill>
                  <a:schemeClr val="accent2"/>
                </a:solidFill>
                <a:ea typeface="楷体_GB2312" pitchFamily="49" charset="-122"/>
              </a:rPr>
              <a:t>例</a:t>
            </a:r>
            <a:r>
              <a:rPr lang="en-US" altLang="zh-CN" sz="2800" b="1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】  </a:t>
            </a:r>
            <a:r>
              <a:rPr lang="zh-CN" altLang="en-US" sz="2800" b="1">
                <a:ea typeface="楷体_GB2312" pitchFamily="49" charset="-122"/>
              </a:rPr>
              <a:t>有一牙型为等边三角形、公称直径为</a:t>
            </a:r>
          </a:p>
          <a:p>
            <a:pPr eaLnBrk="0" hangingPunct="0">
              <a:lnSpc>
                <a:spcPct val="90000"/>
              </a:lnSpc>
            </a:pPr>
            <a:r>
              <a:rPr lang="zh-CN" altLang="en-US" sz="2800" b="1">
                <a:ea typeface="楷体_GB2312" pitchFamily="49" charset="-122"/>
              </a:rPr>
              <a:t>                </a:t>
            </a:r>
            <a:r>
              <a:rPr lang="en-US" altLang="zh-CN" sz="2800" b="1">
                <a:ea typeface="楷体_GB2312" pitchFamily="49" charset="-122"/>
              </a:rPr>
              <a:t>20</a:t>
            </a:r>
            <a:r>
              <a:rPr lang="zh-CN" altLang="en-US" sz="2800" b="1">
                <a:ea typeface="楷体_GB2312" pitchFamily="49" charset="-122"/>
              </a:rPr>
              <a:t>、螺距为</a:t>
            </a:r>
            <a:r>
              <a:rPr lang="en-US" altLang="zh-CN" sz="2800" b="1">
                <a:ea typeface="楷体_GB2312" pitchFamily="49" charset="-122"/>
              </a:rPr>
              <a:t>2</a:t>
            </a:r>
            <a:r>
              <a:rPr lang="zh-CN" altLang="en-US" sz="2800" b="1">
                <a:ea typeface="楷体_GB2312" pitchFamily="49" charset="-122"/>
              </a:rPr>
              <a:t>的螺纹是否为标准螺纹？                </a:t>
            </a:r>
          </a:p>
        </p:txBody>
      </p:sp>
      <p:pic>
        <p:nvPicPr>
          <p:cNvPr id="74755" name="Picture 3" descr="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858000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1116013" y="1787525"/>
            <a:ext cx="7391400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牙型符合标准，为连接螺纹中的普通螺纹牙型。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 查附表</a:t>
            </a:r>
            <a:r>
              <a:rPr lang="en-US" altLang="zh-CN" sz="2800" b="1" dirty="0">
                <a:latin typeface="楷体_GB2312" pitchFamily="49" charset="-122"/>
                <a:ea typeface="楷体_GB2312" pitchFamily="49" charset="-122"/>
              </a:rPr>
              <a:t>A-1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800" b="1" dirty="0" smtClean="0">
                <a:latin typeface="楷体_GB2312" pitchFamily="49" charset="-122"/>
                <a:ea typeface="楷体_GB2312" pitchFamily="49" charset="-122"/>
              </a:rPr>
              <a:t>P288</a:t>
            </a:r>
            <a:r>
              <a:rPr lang="zh-CN" altLang="en-US" sz="2800" b="1" dirty="0" smtClean="0">
                <a:latin typeface="楷体_GB2312" pitchFamily="49" charset="-122"/>
                <a:ea typeface="楷体_GB2312" pitchFamily="49" charset="-122"/>
              </a:rPr>
              <a:t>），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大径（公称直径）和螺距也为标准值。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 故为标准螺纹。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 是标准细牙普通螺纹。    </a:t>
            </a:r>
          </a:p>
        </p:txBody>
      </p:sp>
    </p:spTree>
    <p:extLst>
      <p:ext uri="{BB962C8B-B14F-4D97-AF65-F5344CB8AC3E}">
        <p14:creationId xmlns:p14="http://schemas.microsoft.com/office/powerpoint/2010/main" val="26938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4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4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4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6" grpId="0" build="allAtOnce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748722" y="1052736"/>
            <a:ext cx="46153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螺纹末端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7.1.4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螺纹的结构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48722" y="1831398"/>
            <a:ext cx="5033813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dirty="0"/>
              <a:t>    </a:t>
            </a:r>
            <a:r>
              <a:rPr lang="zh-CN" altLang="en-US" dirty="0"/>
              <a:t>为了便于装配和防止螺纹起始圈损坏，常在螺纹的起始处加工出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倒角</a:t>
            </a:r>
            <a:r>
              <a:rPr lang="zh-CN" altLang="en-US" dirty="0"/>
              <a:t>或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圆角</a:t>
            </a:r>
            <a:r>
              <a:rPr lang="zh-CN" altLang="en-US" dirty="0"/>
              <a:t>等。</a:t>
            </a:r>
          </a:p>
        </p:txBody>
      </p:sp>
      <p:pic>
        <p:nvPicPr>
          <p:cNvPr id="2160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12" y="1167555"/>
            <a:ext cx="1800200" cy="195650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57861"/>
            <a:ext cx="4543854" cy="19934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259512" y="5877272"/>
            <a:ext cx="2057400" cy="402291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50000">
                <a:srgbClr val="FFFFFF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倒角的加工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6088" name="ShockwaveFlash3" r:id="rId2" imgW="3127320" imgH="2346480"/>
        </mc:Choice>
        <mc:Fallback>
          <p:control name="ShockwaveFlash3" r:id="rId2" imgW="3127320" imgH="2346480">
            <p:pic>
              <p:nvPicPr>
                <p:cNvPr id="0" name="ShockwaveFlash3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3429000"/>
                  <a:ext cx="3127375" cy="2346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972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  <p:bldP spid="11" grpId="0" build="p"/>
      <p:bldP spid="13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748721" y="1052736"/>
            <a:ext cx="49758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螺纹的收尾和退刀槽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7.1.4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螺纹的结构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83568" y="1700808"/>
            <a:ext cx="799974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    车削螺纹时，刀具接近螺纹末尾处要逐渐离开工件，因此螺纹收尾部分的牙型是不完整的，这段牙型不完整的收尾称为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螺尾</a:t>
            </a:r>
            <a:r>
              <a:rPr lang="zh-CN" altLang="en-US" dirty="0"/>
              <a:t>。</a:t>
            </a:r>
          </a:p>
        </p:txBody>
      </p:sp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51830"/>
            <a:ext cx="2592288" cy="285025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17113" name="ShockwaveFlash2" r:id="rId2" imgW="3814920" imgH="2860560"/>
        </mc:Choice>
        <mc:Fallback>
          <p:control name="ShockwaveFlash2" r:id="rId2" imgW="3814920" imgH="2860560">
            <p:pic>
              <p:nvPicPr>
                <p:cNvPr id="0" name="ShockwaveFlash2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00563" y="3232150"/>
                  <a:ext cx="3814762" cy="2860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0160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4294967295"/>
          </p:nvPr>
        </p:nvSpPr>
        <p:spPr bwMode="auto">
          <a:xfrm>
            <a:off x="1016000" y="333375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FontTx/>
              <a:buNone/>
            </a:pPr>
            <a:r>
              <a:rPr lang="zh-CN" altLang="en-US" sz="3600" b="1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概        述</a:t>
            </a:r>
          </a:p>
        </p:txBody>
      </p:sp>
      <p:pic>
        <p:nvPicPr>
          <p:cNvPr id="25603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23925" y="1484313"/>
            <a:ext cx="763111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sz="3200" dirty="0"/>
              <a:t>    </a:t>
            </a:r>
            <a:r>
              <a:rPr lang="zh-CN" altLang="en-US" sz="3200" dirty="0"/>
              <a:t>在机器或部件的装配、安装中，广泛使用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螺纹紧固件</a:t>
            </a:r>
            <a:r>
              <a:rPr lang="zh-CN" altLang="en-US" sz="3200" dirty="0"/>
              <a:t>或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其它连接件</a:t>
            </a:r>
            <a:r>
              <a:rPr lang="zh-CN" altLang="en-US" sz="3200" dirty="0"/>
              <a:t>进行紧固、连接。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71600" y="3776697"/>
            <a:ext cx="763111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3200" dirty="0"/>
              <a:t>    同时，在机械的传动、支承、减振等方面，也广泛使用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齿轮</a:t>
            </a:r>
            <a:r>
              <a:rPr lang="zh-CN" altLang="en-US" sz="3200" dirty="0"/>
              <a:t>、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轴承</a:t>
            </a:r>
            <a:r>
              <a:rPr lang="zh-CN" altLang="en-US" sz="3200" dirty="0"/>
              <a:t>、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弹簧</a:t>
            </a:r>
            <a:r>
              <a:rPr lang="zh-CN" altLang="en-US" sz="3200" dirty="0"/>
              <a:t>等机件。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utoUpdateAnimBg="0"/>
      <p:bldP spid="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748721" y="1052736"/>
            <a:ext cx="49758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螺纹的收尾和退刀槽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7.1.4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螺纹的结构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83568" y="1700808"/>
            <a:ext cx="504095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    为了避免产生螺尾，可预先在螺纹末尾处加工出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退刀槽</a:t>
            </a:r>
            <a:r>
              <a:rPr lang="zh-CN" altLang="en-US" dirty="0"/>
              <a:t>，然后再车削螺纹。</a:t>
            </a: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99" y="3068960"/>
            <a:ext cx="2596430" cy="3455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18158" name="ShockwaveFlash2" r:id="rId2" imgW="2879640" imgH="2158920"/>
        </mc:Choice>
        <mc:Fallback>
          <p:control name="ShockwaveFlash2" r:id="rId2" imgW="2879640" imgH="2158920">
            <p:pic>
              <p:nvPicPr>
                <p:cNvPr id="0" name="ShockwaveFlash2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0425" y="1412875"/>
                  <a:ext cx="2879725" cy="2159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159" name="ShockwaveFlash3" r:id="rId3" imgW="2879640" imgH="2158920"/>
        </mc:Choice>
        <mc:Fallback>
          <p:control name="ShockwaveFlash3" r:id="rId3" imgW="2879640" imgH="2158920">
            <p:pic>
              <p:nvPicPr>
                <p:cNvPr id="0" name="ShockwaveFlash3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0425" y="4005263"/>
                  <a:ext cx="2879725" cy="2159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169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82928" y="1501041"/>
            <a:ext cx="807175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dirty="0"/>
              <a:t>    </a:t>
            </a:r>
            <a:r>
              <a:rPr lang="zh-CN" altLang="en-US" sz="3200" dirty="0"/>
              <a:t>螺纹的真实投影比较复杂，为了简化作图，国家标准规定了螺纹及螺纹紧固件在图样中的表示方法。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69464" y="4111912"/>
            <a:ext cx="807175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dirty="0"/>
              <a:t>    </a:t>
            </a:r>
            <a:r>
              <a:rPr lang="zh-CN" altLang="en-US" sz="3200" dirty="0"/>
              <a:t>螺纹的这种简化的表示方法，称为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规定画法</a:t>
            </a:r>
            <a:r>
              <a:rPr lang="zh-CN" altLang="en-US" sz="3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7750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657766" y="908720"/>
            <a:ext cx="46153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外螺纹的规定画法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26327" name="ShockwaveFlash1" r:id="rId2" imgW="7526160" imgH="4749840"/>
        </mc:Choice>
        <mc:Fallback>
          <p:control name="ShockwaveFlash1" r:id="rId2" imgW="7526160" imgH="474984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6013" y="1557338"/>
                  <a:ext cx="7526337" cy="4749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500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657766" y="890136"/>
            <a:ext cx="46153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内螺纹的规定画法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27351" name="ShockwaveFlash1" r:id="rId2" imgW="7596360" imgH="4737240"/>
        </mc:Choice>
        <mc:Fallback>
          <p:control name="ShockwaveFlash1" r:id="rId2" imgW="7596360" imgH="473724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2988" y="1628775"/>
                  <a:ext cx="7596187" cy="4737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949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57766" y="890136"/>
            <a:ext cx="46153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内螺纹的规定画法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28" y="3212976"/>
            <a:ext cx="3905372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6" y="3212976"/>
            <a:ext cx="3835964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16994" y="1628800"/>
            <a:ext cx="720015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/>
              <a:t>    </a:t>
            </a:r>
            <a:r>
              <a:rPr lang="zh-CN" altLang="en-US" dirty="0"/>
              <a:t>内螺纹未取剖视时，大径线、小径线、螺纹终止线均画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虚线</a:t>
            </a:r>
            <a:r>
              <a:rPr lang="zh-CN" altLang="en-US" dirty="0"/>
              <a:t>。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691680" y="5474981"/>
            <a:ext cx="2057400" cy="402291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50000">
                <a:srgbClr val="FFFFFF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螺纹孔不可见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724128" y="5426539"/>
            <a:ext cx="2057400" cy="402291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50000">
                <a:srgbClr val="FFFFFF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螺纹孔可见</a:t>
            </a:r>
          </a:p>
        </p:txBody>
      </p:sp>
    </p:spTree>
    <p:extLst>
      <p:ext uri="{BB962C8B-B14F-4D97-AF65-F5344CB8AC3E}">
        <p14:creationId xmlns:p14="http://schemas.microsoft.com/office/powerpoint/2010/main" val="9375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657766" y="1052736"/>
            <a:ext cx="59304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螺纹画法的其他规定</a:t>
            </a:r>
            <a:r>
              <a:rPr lang="en-US" altLang="zh-CN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-1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24278" name="ShockwaveFlash1" r:id="rId2" imgW="8277120" imgH="4317840"/>
        </mc:Choice>
        <mc:Fallback>
          <p:control name="ShockwaveFlash1" r:id="rId2" imgW="8277120" imgH="431784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213" y="1916113"/>
                  <a:ext cx="8277225" cy="431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829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657766" y="1052736"/>
            <a:ext cx="5930458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螺纹画法的其他规定</a:t>
            </a:r>
            <a:r>
              <a:rPr lang="en-US" altLang="zh-CN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-2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25303" name="ShockwaveFlash2" r:id="rId2" imgW="8277120" imgH="4317840"/>
        </mc:Choice>
        <mc:Fallback>
          <p:control name="ShockwaveFlash2" r:id="rId2" imgW="8277120" imgH="4317840">
            <p:pic>
              <p:nvPicPr>
                <p:cNvPr id="0" name="ShockwaveFlash2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213" y="1919288"/>
                  <a:ext cx="8277225" cy="431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924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657766" y="1052736"/>
            <a:ext cx="46153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螺纹副的规定画法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36501" y="1700808"/>
            <a:ext cx="8027987" cy="4308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    内、外螺纹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旋合</a:t>
            </a:r>
            <a:r>
              <a:rPr lang="zh-CN" altLang="en-US" dirty="0"/>
              <a:t>时，一般以剖视图表示。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23255" name="ShockwaveFlash2" r:id="rId2" imgW="7450200" imgH="3971880"/>
        </mc:Choice>
        <mc:Fallback>
          <p:control name="ShockwaveFlash2" r:id="rId2" imgW="7450200" imgH="3971880">
            <p:pic>
              <p:nvPicPr>
                <p:cNvPr id="0" name="ShockwaveFlash2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2988" y="2349500"/>
                  <a:ext cx="7450137" cy="3971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1390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  <p:bldP spid="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657766" y="1052736"/>
            <a:ext cx="46153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螺纹副的规定画法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976313" y="1693536"/>
            <a:ext cx="784415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dirty="0"/>
              <a:t>    </a:t>
            </a:r>
            <a:r>
              <a:rPr lang="zh-CN" altLang="en-US" dirty="0"/>
              <a:t>在螺纹连接部分投影是圆的剖视图中，亦应按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外螺纹的画法</a:t>
            </a:r>
            <a:r>
              <a:rPr lang="zh-CN" altLang="en-US" dirty="0"/>
              <a:t>绘制。 </a:t>
            </a: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7088" y="2781300"/>
            <a:ext cx="7705725" cy="3455988"/>
            <a:chOff x="521" y="1752"/>
            <a:chExt cx="4854" cy="2177"/>
          </a:xfrm>
        </p:grpSpPr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 flipV="1">
              <a:off x="521" y="1752"/>
              <a:ext cx="4854" cy="21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1020" y="2069"/>
              <a:ext cx="4219" cy="1815"/>
              <a:chOff x="663" y="1488"/>
              <a:chExt cx="4905" cy="2400"/>
            </a:xfrm>
          </p:grpSpPr>
          <p:sp>
            <p:nvSpPr>
              <p:cNvPr id="30" name="Rectangle 7"/>
              <p:cNvSpPr>
                <a:spLocks noChangeArrowheads="1"/>
              </p:cNvSpPr>
              <p:nvPr/>
            </p:nvSpPr>
            <p:spPr bwMode="auto">
              <a:xfrm>
                <a:off x="5088" y="1488"/>
                <a:ext cx="480" cy="2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1" name="Group 8"/>
              <p:cNvGrpSpPr>
                <a:grpSpLocks/>
              </p:cNvGrpSpPr>
              <p:nvPr/>
            </p:nvGrpSpPr>
            <p:grpSpPr bwMode="auto">
              <a:xfrm>
                <a:off x="663" y="1488"/>
                <a:ext cx="4434" cy="2395"/>
                <a:chOff x="663" y="1488"/>
                <a:chExt cx="4434" cy="2395"/>
              </a:xfrm>
            </p:grpSpPr>
            <p:graphicFrame>
              <p:nvGraphicFramePr>
                <p:cNvPr id="32" name="Object 9"/>
                <p:cNvGraphicFramePr>
                  <a:graphicFrameLocks noChangeAspect="1"/>
                </p:cNvGraphicFramePr>
                <p:nvPr/>
              </p:nvGraphicFramePr>
              <p:xfrm>
                <a:off x="663" y="1488"/>
                <a:ext cx="4434" cy="239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72" name="位图图像" r:id="rId4" imgW="5238095" imgH="2828571" progId="Paint.Picture">
                        <p:embed/>
                      </p:oleObj>
                    </mc:Choice>
                    <mc:Fallback>
                      <p:oleObj name="位图图像" r:id="rId4" imgW="5238095" imgH="2828571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3" y="1488"/>
                              <a:ext cx="4434" cy="239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3" name="Group 10"/>
                <p:cNvGrpSpPr>
                  <a:grpSpLocks/>
                </p:cNvGrpSpPr>
                <p:nvPr/>
              </p:nvGrpSpPr>
              <p:grpSpPr bwMode="auto">
                <a:xfrm>
                  <a:off x="2016" y="1968"/>
                  <a:ext cx="0" cy="1776"/>
                  <a:chOff x="2016" y="1968"/>
                  <a:chExt cx="0" cy="1776"/>
                </a:xfrm>
              </p:grpSpPr>
              <p:sp>
                <p:nvSpPr>
                  <p:cNvPr id="3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1968"/>
                    <a:ext cx="0" cy="192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3504"/>
                    <a:ext cx="0" cy="24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2268538" y="2997200"/>
            <a:ext cx="874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 b="1">
                <a:latin typeface="楷体_GB2312" pitchFamily="49" charset="-122"/>
                <a:ea typeface="楷体_GB2312" pitchFamily="49" charset="-122"/>
              </a:rPr>
              <a:t>外螺纹</a:t>
            </a: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3708400" y="3016250"/>
            <a:ext cx="874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 b="1">
                <a:latin typeface="楷体_GB2312" pitchFamily="49" charset="-122"/>
                <a:ea typeface="楷体_GB2312" pitchFamily="49" charset="-122"/>
              </a:rPr>
              <a:t>内螺纹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2771775" y="2859088"/>
            <a:ext cx="1387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800" b="1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旋合</a:t>
            </a:r>
          </a:p>
          <a:p>
            <a:pPr algn="ctr" eaLnBrk="1" hangingPunct="1"/>
            <a:r>
              <a:rPr lang="zh-CN" altLang="en-US" sz="1800" b="1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部分</a:t>
            </a: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4067175" y="5661025"/>
            <a:ext cx="197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楷体_GB2312" pitchFamily="49" charset="-122"/>
                <a:ea typeface="楷体_GB2312" pitchFamily="49" charset="-122"/>
              </a:rPr>
              <a:t>大小径分别对齐</a:t>
            </a:r>
          </a:p>
        </p:txBody>
      </p:sp>
      <p:grpSp>
        <p:nvGrpSpPr>
          <p:cNvPr id="40" name="Group 18"/>
          <p:cNvGrpSpPr>
            <a:grpSpLocks/>
          </p:cNvGrpSpPr>
          <p:nvPr/>
        </p:nvGrpSpPr>
        <p:grpSpPr bwMode="auto">
          <a:xfrm>
            <a:off x="4859338" y="3176588"/>
            <a:ext cx="3421062" cy="1260475"/>
            <a:chOff x="3061" y="2001"/>
            <a:chExt cx="2155" cy="794"/>
          </a:xfrm>
        </p:grpSpPr>
        <p:sp>
          <p:nvSpPr>
            <p:cNvPr id="41" name="Line 19"/>
            <p:cNvSpPr>
              <a:spLocks noChangeShapeType="1"/>
            </p:cNvSpPr>
            <p:nvPr/>
          </p:nvSpPr>
          <p:spPr bwMode="auto">
            <a:xfrm flipV="1">
              <a:off x="3061" y="2251"/>
              <a:ext cx="635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H="1" flipV="1">
              <a:off x="3696" y="2251"/>
              <a:ext cx="227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>
              <a:off x="3696" y="2251"/>
              <a:ext cx="14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3651" y="2001"/>
              <a:ext cx="156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剖面线方向间隔一致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78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utoUpdateAnimBg="0"/>
      <p:bldP spid="36" grpId="0" build="p" autoUpdateAnimBg="0" advAuto="0"/>
      <p:bldP spid="37" grpId="0" build="p" autoUpdateAnimBg="0" advAuto="0"/>
      <p:bldP spid="38" grpId="0" build="p" autoUpdateAnimBg="0" advAuto="0"/>
      <p:bldP spid="3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ChangeArrowheads="1"/>
          </p:cNvSpPr>
          <p:nvPr/>
        </p:nvSpPr>
        <p:spPr bwMode="auto">
          <a:xfrm flipV="1">
            <a:off x="1187450" y="1196975"/>
            <a:ext cx="6913563" cy="3311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83331" name="Group 3"/>
          <p:cNvGrpSpPr>
            <a:grpSpLocks/>
          </p:cNvGrpSpPr>
          <p:nvPr/>
        </p:nvGrpSpPr>
        <p:grpSpPr bwMode="auto">
          <a:xfrm>
            <a:off x="5054600" y="2078038"/>
            <a:ext cx="762000" cy="1524000"/>
            <a:chOff x="3308" y="1296"/>
            <a:chExt cx="480" cy="960"/>
          </a:xfrm>
        </p:grpSpPr>
        <p:sp>
          <p:nvSpPr>
            <p:cNvPr id="84039" name="Line 4"/>
            <p:cNvSpPr>
              <a:spLocks noChangeShapeType="1"/>
            </p:cNvSpPr>
            <p:nvPr/>
          </p:nvSpPr>
          <p:spPr bwMode="auto">
            <a:xfrm>
              <a:off x="3308" y="1296"/>
              <a:ext cx="4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40" name="Line 5"/>
            <p:cNvSpPr>
              <a:spLocks noChangeShapeType="1"/>
            </p:cNvSpPr>
            <p:nvPr/>
          </p:nvSpPr>
          <p:spPr bwMode="auto">
            <a:xfrm>
              <a:off x="3308" y="2256"/>
              <a:ext cx="4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41" name="Line 6"/>
            <p:cNvSpPr>
              <a:spLocks noChangeShapeType="1"/>
            </p:cNvSpPr>
            <p:nvPr/>
          </p:nvSpPr>
          <p:spPr bwMode="auto">
            <a:xfrm>
              <a:off x="3788" y="1296"/>
              <a:ext cx="0" cy="9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83335" name="Group 7"/>
          <p:cNvGrpSpPr>
            <a:grpSpLocks/>
          </p:cNvGrpSpPr>
          <p:nvPr/>
        </p:nvGrpSpPr>
        <p:grpSpPr bwMode="auto">
          <a:xfrm>
            <a:off x="5207000" y="2225675"/>
            <a:ext cx="1600200" cy="1235075"/>
            <a:chOff x="3245" y="1356"/>
            <a:chExt cx="1008" cy="778"/>
          </a:xfrm>
        </p:grpSpPr>
        <p:sp>
          <p:nvSpPr>
            <p:cNvPr id="84034" name="Line 8"/>
            <p:cNvSpPr>
              <a:spLocks noChangeShapeType="1"/>
            </p:cNvSpPr>
            <p:nvPr/>
          </p:nvSpPr>
          <p:spPr bwMode="auto">
            <a:xfrm>
              <a:off x="3245" y="1359"/>
              <a:ext cx="76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5" name="Line 9"/>
            <p:cNvSpPr>
              <a:spLocks noChangeShapeType="1"/>
            </p:cNvSpPr>
            <p:nvPr/>
          </p:nvSpPr>
          <p:spPr bwMode="auto">
            <a:xfrm>
              <a:off x="3245" y="2127"/>
              <a:ext cx="7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6" name="Line 10"/>
            <p:cNvSpPr>
              <a:spLocks noChangeShapeType="1"/>
            </p:cNvSpPr>
            <p:nvPr/>
          </p:nvSpPr>
          <p:spPr bwMode="auto">
            <a:xfrm>
              <a:off x="4013" y="1356"/>
              <a:ext cx="0" cy="77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7" name="Line 11"/>
            <p:cNvSpPr>
              <a:spLocks noChangeShapeType="1"/>
            </p:cNvSpPr>
            <p:nvPr/>
          </p:nvSpPr>
          <p:spPr bwMode="auto">
            <a:xfrm flipV="1">
              <a:off x="4013" y="1743"/>
              <a:ext cx="240" cy="3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8" name="Line 12"/>
            <p:cNvSpPr>
              <a:spLocks noChangeShapeType="1"/>
            </p:cNvSpPr>
            <p:nvPr/>
          </p:nvSpPr>
          <p:spPr bwMode="auto">
            <a:xfrm flipH="1" flipV="1">
              <a:off x="4013" y="1359"/>
              <a:ext cx="240" cy="3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83341" name="Group 13"/>
          <p:cNvGrpSpPr>
            <a:grpSpLocks/>
          </p:cNvGrpSpPr>
          <p:nvPr/>
        </p:nvGrpSpPr>
        <p:grpSpPr bwMode="auto">
          <a:xfrm>
            <a:off x="3530600" y="1406525"/>
            <a:ext cx="3970338" cy="2905125"/>
            <a:chOff x="2189" y="840"/>
            <a:chExt cx="2501" cy="1830"/>
          </a:xfrm>
        </p:grpSpPr>
        <p:sp>
          <p:nvSpPr>
            <p:cNvPr id="84013" name="Line 14"/>
            <p:cNvSpPr>
              <a:spLocks noChangeShapeType="1"/>
            </p:cNvSpPr>
            <p:nvPr/>
          </p:nvSpPr>
          <p:spPr bwMode="auto">
            <a:xfrm flipV="1">
              <a:off x="2189" y="843"/>
              <a:ext cx="132" cy="1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14" name="Line 15"/>
            <p:cNvSpPr>
              <a:spLocks noChangeShapeType="1"/>
            </p:cNvSpPr>
            <p:nvPr/>
          </p:nvSpPr>
          <p:spPr bwMode="auto">
            <a:xfrm flipV="1">
              <a:off x="2189" y="843"/>
              <a:ext cx="420" cy="4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15" name="Freeform 16"/>
            <p:cNvSpPr>
              <a:spLocks/>
            </p:cNvSpPr>
            <p:nvPr/>
          </p:nvSpPr>
          <p:spPr bwMode="auto">
            <a:xfrm>
              <a:off x="2477" y="840"/>
              <a:ext cx="422" cy="424"/>
            </a:xfrm>
            <a:custGeom>
              <a:avLst/>
              <a:gdLst>
                <a:gd name="T0" fmla="*/ 0 w 422"/>
                <a:gd name="T1" fmla="*/ 424 h 424"/>
                <a:gd name="T2" fmla="*/ 422 w 422"/>
                <a:gd name="T3" fmla="*/ 0 h 42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22" h="424">
                  <a:moveTo>
                    <a:pt x="0" y="424"/>
                  </a:moveTo>
                  <a:lnTo>
                    <a:pt x="42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16" name="Line 17"/>
            <p:cNvSpPr>
              <a:spLocks noChangeShapeType="1"/>
            </p:cNvSpPr>
            <p:nvPr/>
          </p:nvSpPr>
          <p:spPr bwMode="auto">
            <a:xfrm flipV="1">
              <a:off x="2765" y="850"/>
              <a:ext cx="413" cy="4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17" name="Freeform 18"/>
            <p:cNvSpPr>
              <a:spLocks/>
            </p:cNvSpPr>
            <p:nvPr/>
          </p:nvSpPr>
          <p:spPr bwMode="auto">
            <a:xfrm>
              <a:off x="3053" y="844"/>
              <a:ext cx="423" cy="420"/>
            </a:xfrm>
            <a:custGeom>
              <a:avLst/>
              <a:gdLst>
                <a:gd name="T0" fmla="*/ 0 w 423"/>
                <a:gd name="T1" fmla="*/ 420 h 420"/>
                <a:gd name="T2" fmla="*/ 423 w 423"/>
                <a:gd name="T3" fmla="*/ 0 h 4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23" h="420">
                  <a:moveTo>
                    <a:pt x="0" y="420"/>
                  </a:moveTo>
                  <a:lnTo>
                    <a:pt x="423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18" name="Freeform 19"/>
            <p:cNvSpPr>
              <a:spLocks/>
            </p:cNvSpPr>
            <p:nvPr/>
          </p:nvSpPr>
          <p:spPr bwMode="auto">
            <a:xfrm>
              <a:off x="3245" y="844"/>
              <a:ext cx="515" cy="516"/>
            </a:xfrm>
            <a:custGeom>
              <a:avLst/>
              <a:gdLst>
                <a:gd name="T0" fmla="*/ 0 w 515"/>
                <a:gd name="T1" fmla="*/ 516 h 516"/>
                <a:gd name="T2" fmla="*/ 515 w 515"/>
                <a:gd name="T3" fmla="*/ 0 h 5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5" h="516">
                  <a:moveTo>
                    <a:pt x="0" y="516"/>
                  </a:moveTo>
                  <a:lnTo>
                    <a:pt x="51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19" name="Freeform 20"/>
            <p:cNvSpPr>
              <a:spLocks/>
            </p:cNvSpPr>
            <p:nvPr/>
          </p:nvSpPr>
          <p:spPr bwMode="auto">
            <a:xfrm>
              <a:off x="3533" y="845"/>
              <a:ext cx="513" cy="515"/>
            </a:xfrm>
            <a:custGeom>
              <a:avLst/>
              <a:gdLst>
                <a:gd name="T0" fmla="*/ 0 w 513"/>
                <a:gd name="T1" fmla="*/ 515 h 515"/>
                <a:gd name="T2" fmla="*/ 513 w 513"/>
                <a:gd name="T3" fmla="*/ 0 h 5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3" h="515">
                  <a:moveTo>
                    <a:pt x="0" y="515"/>
                  </a:moveTo>
                  <a:lnTo>
                    <a:pt x="513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0" name="Freeform 21"/>
            <p:cNvSpPr>
              <a:spLocks/>
            </p:cNvSpPr>
            <p:nvPr/>
          </p:nvSpPr>
          <p:spPr bwMode="auto">
            <a:xfrm>
              <a:off x="3821" y="840"/>
              <a:ext cx="518" cy="520"/>
            </a:xfrm>
            <a:custGeom>
              <a:avLst/>
              <a:gdLst>
                <a:gd name="T0" fmla="*/ 0 w 518"/>
                <a:gd name="T1" fmla="*/ 520 h 520"/>
                <a:gd name="T2" fmla="*/ 518 w 518"/>
                <a:gd name="T3" fmla="*/ 0 h 5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8" h="520">
                  <a:moveTo>
                    <a:pt x="0" y="520"/>
                  </a:moveTo>
                  <a:lnTo>
                    <a:pt x="518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1" name="Freeform 22"/>
            <p:cNvSpPr>
              <a:spLocks/>
            </p:cNvSpPr>
            <p:nvPr/>
          </p:nvSpPr>
          <p:spPr bwMode="auto">
            <a:xfrm>
              <a:off x="4050" y="840"/>
              <a:ext cx="577" cy="578"/>
            </a:xfrm>
            <a:custGeom>
              <a:avLst/>
              <a:gdLst>
                <a:gd name="T0" fmla="*/ 0 w 577"/>
                <a:gd name="T1" fmla="*/ 578 h 578"/>
                <a:gd name="T2" fmla="*/ 577 w 577"/>
                <a:gd name="T3" fmla="*/ 0 h 57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7" h="578">
                  <a:moveTo>
                    <a:pt x="0" y="578"/>
                  </a:moveTo>
                  <a:lnTo>
                    <a:pt x="577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2" name="Freeform 23"/>
            <p:cNvSpPr>
              <a:spLocks/>
            </p:cNvSpPr>
            <p:nvPr/>
          </p:nvSpPr>
          <p:spPr bwMode="auto">
            <a:xfrm>
              <a:off x="4160" y="1069"/>
              <a:ext cx="530" cy="531"/>
            </a:xfrm>
            <a:custGeom>
              <a:avLst/>
              <a:gdLst>
                <a:gd name="T0" fmla="*/ 0 w 530"/>
                <a:gd name="T1" fmla="*/ 531 h 531"/>
                <a:gd name="T2" fmla="*/ 530 w 530"/>
                <a:gd name="T3" fmla="*/ 0 h 53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30" h="531">
                  <a:moveTo>
                    <a:pt x="0" y="531"/>
                  </a:moveTo>
                  <a:lnTo>
                    <a:pt x="53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3" name="Line 24"/>
            <p:cNvSpPr>
              <a:spLocks noChangeShapeType="1"/>
            </p:cNvSpPr>
            <p:nvPr/>
          </p:nvSpPr>
          <p:spPr bwMode="auto">
            <a:xfrm flipV="1">
              <a:off x="4205" y="1359"/>
              <a:ext cx="480" cy="4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4" name="Line 25"/>
            <p:cNvSpPr>
              <a:spLocks noChangeShapeType="1"/>
            </p:cNvSpPr>
            <p:nvPr/>
          </p:nvSpPr>
          <p:spPr bwMode="auto">
            <a:xfrm flipH="1">
              <a:off x="3668" y="1647"/>
              <a:ext cx="1017" cy="10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5" name="Line 26"/>
            <p:cNvSpPr>
              <a:spLocks noChangeShapeType="1"/>
            </p:cNvSpPr>
            <p:nvPr/>
          </p:nvSpPr>
          <p:spPr bwMode="auto">
            <a:xfrm flipV="1">
              <a:off x="3955" y="1935"/>
              <a:ext cx="730" cy="7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6" name="Line 27"/>
            <p:cNvSpPr>
              <a:spLocks noChangeShapeType="1"/>
            </p:cNvSpPr>
            <p:nvPr/>
          </p:nvSpPr>
          <p:spPr bwMode="auto">
            <a:xfrm flipV="1">
              <a:off x="4238" y="2223"/>
              <a:ext cx="447" cy="4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7" name="Line 28"/>
            <p:cNvSpPr>
              <a:spLocks noChangeShapeType="1"/>
            </p:cNvSpPr>
            <p:nvPr/>
          </p:nvSpPr>
          <p:spPr bwMode="auto">
            <a:xfrm flipH="1">
              <a:off x="4531" y="2511"/>
              <a:ext cx="154" cy="1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8" name="Line 29"/>
            <p:cNvSpPr>
              <a:spLocks noChangeShapeType="1"/>
            </p:cNvSpPr>
            <p:nvPr/>
          </p:nvSpPr>
          <p:spPr bwMode="auto">
            <a:xfrm flipH="1">
              <a:off x="3374" y="2127"/>
              <a:ext cx="543" cy="5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29" name="Line 30"/>
            <p:cNvSpPr>
              <a:spLocks noChangeShapeType="1"/>
            </p:cNvSpPr>
            <p:nvPr/>
          </p:nvSpPr>
          <p:spPr bwMode="auto">
            <a:xfrm flipH="1">
              <a:off x="3092" y="2127"/>
              <a:ext cx="537" cy="5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0" name="Line 31"/>
            <p:cNvSpPr>
              <a:spLocks noChangeShapeType="1"/>
            </p:cNvSpPr>
            <p:nvPr/>
          </p:nvSpPr>
          <p:spPr bwMode="auto">
            <a:xfrm flipH="1">
              <a:off x="2804" y="2127"/>
              <a:ext cx="537" cy="5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1" name="Line 32"/>
            <p:cNvSpPr>
              <a:spLocks noChangeShapeType="1"/>
            </p:cNvSpPr>
            <p:nvPr/>
          </p:nvSpPr>
          <p:spPr bwMode="auto">
            <a:xfrm flipH="1">
              <a:off x="2515" y="2223"/>
              <a:ext cx="442" cy="4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2" name="Line 33"/>
            <p:cNvSpPr>
              <a:spLocks noChangeShapeType="1"/>
            </p:cNvSpPr>
            <p:nvPr/>
          </p:nvSpPr>
          <p:spPr bwMode="auto">
            <a:xfrm flipH="1">
              <a:off x="2227" y="2223"/>
              <a:ext cx="442" cy="4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033" name="Line 34"/>
            <p:cNvSpPr>
              <a:spLocks noChangeShapeType="1"/>
            </p:cNvSpPr>
            <p:nvPr/>
          </p:nvSpPr>
          <p:spPr bwMode="auto">
            <a:xfrm flipH="1">
              <a:off x="2189" y="2223"/>
              <a:ext cx="192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83363" name="Line 35"/>
          <p:cNvSpPr>
            <a:spLocks noChangeShapeType="1"/>
          </p:cNvSpPr>
          <p:nvPr/>
        </p:nvSpPr>
        <p:spPr bwMode="auto">
          <a:xfrm>
            <a:off x="1778000" y="2840038"/>
            <a:ext cx="59436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3975" name="Text Box 36"/>
          <p:cNvSpPr txBox="1">
            <a:spLocks noChangeArrowheads="1"/>
          </p:cNvSpPr>
          <p:nvPr/>
        </p:nvSpPr>
        <p:spPr bwMode="auto">
          <a:xfrm>
            <a:off x="1619250" y="260350"/>
            <a:ext cx="2474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600" b="1">
                <a:solidFill>
                  <a:srgbClr val="0000FF"/>
                </a:solidFill>
                <a:ea typeface="楷体_GB2312" pitchFamily="49" charset="-122"/>
              </a:rPr>
              <a:t>画图步骤：</a:t>
            </a:r>
          </a:p>
        </p:txBody>
      </p:sp>
      <p:grpSp>
        <p:nvGrpSpPr>
          <p:cNvPr id="483365" name="Group 37"/>
          <p:cNvGrpSpPr>
            <a:grpSpLocks/>
          </p:cNvGrpSpPr>
          <p:nvPr/>
        </p:nvGrpSpPr>
        <p:grpSpPr bwMode="auto">
          <a:xfrm>
            <a:off x="1844675" y="2078038"/>
            <a:ext cx="3362325" cy="1543050"/>
            <a:chOff x="1127" y="1263"/>
            <a:chExt cx="2118" cy="972"/>
          </a:xfrm>
        </p:grpSpPr>
        <p:grpSp>
          <p:nvGrpSpPr>
            <p:cNvPr id="83998" name="Group 38"/>
            <p:cNvGrpSpPr>
              <a:grpSpLocks/>
            </p:cNvGrpSpPr>
            <p:nvPr/>
          </p:nvGrpSpPr>
          <p:grpSpPr bwMode="auto">
            <a:xfrm>
              <a:off x="1709" y="1359"/>
              <a:ext cx="1536" cy="768"/>
              <a:chOff x="1709" y="1359"/>
              <a:chExt cx="1536" cy="768"/>
            </a:xfrm>
          </p:grpSpPr>
          <p:sp>
            <p:nvSpPr>
              <p:cNvPr id="84011" name="Line 39"/>
              <p:cNvSpPr>
                <a:spLocks noChangeShapeType="1"/>
              </p:cNvSpPr>
              <p:nvPr/>
            </p:nvSpPr>
            <p:spPr bwMode="auto">
              <a:xfrm>
                <a:off x="1709" y="1359"/>
                <a:ext cx="1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12" name="Line 40"/>
              <p:cNvSpPr>
                <a:spLocks noChangeShapeType="1"/>
              </p:cNvSpPr>
              <p:nvPr/>
            </p:nvSpPr>
            <p:spPr bwMode="auto">
              <a:xfrm>
                <a:off x="1709" y="2127"/>
                <a:ext cx="1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83999" name="Group 41"/>
            <p:cNvGrpSpPr>
              <a:grpSpLocks/>
            </p:cNvGrpSpPr>
            <p:nvPr/>
          </p:nvGrpSpPr>
          <p:grpSpPr bwMode="auto">
            <a:xfrm>
              <a:off x="1127" y="1263"/>
              <a:ext cx="2118" cy="972"/>
              <a:chOff x="1127" y="1263"/>
              <a:chExt cx="2118" cy="972"/>
            </a:xfrm>
          </p:grpSpPr>
          <p:sp>
            <p:nvSpPr>
              <p:cNvPr id="84000" name="Line 42"/>
              <p:cNvSpPr>
                <a:spLocks noChangeShapeType="1"/>
              </p:cNvSpPr>
              <p:nvPr/>
            </p:nvSpPr>
            <p:spPr bwMode="auto">
              <a:xfrm>
                <a:off x="3149" y="1263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1" name="Freeform 43"/>
              <p:cNvSpPr>
                <a:spLocks/>
              </p:cNvSpPr>
              <p:nvPr/>
            </p:nvSpPr>
            <p:spPr bwMode="auto">
              <a:xfrm>
                <a:off x="1258" y="1264"/>
                <a:ext cx="1891" cy="2"/>
              </a:xfrm>
              <a:custGeom>
                <a:avLst/>
                <a:gdLst>
                  <a:gd name="T0" fmla="*/ 0 w 1891"/>
                  <a:gd name="T1" fmla="*/ 2 h 2"/>
                  <a:gd name="T2" fmla="*/ 1891 w 1891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91" h="2">
                    <a:moveTo>
                      <a:pt x="0" y="2"/>
                    </a:moveTo>
                    <a:lnTo>
                      <a:pt x="1891" y="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2" name="Line 44"/>
              <p:cNvSpPr>
                <a:spLocks noChangeShapeType="1"/>
              </p:cNvSpPr>
              <p:nvPr/>
            </p:nvSpPr>
            <p:spPr bwMode="auto">
              <a:xfrm>
                <a:off x="1282" y="2223"/>
                <a:ext cx="187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3" name="Line 45"/>
              <p:cNvSpPr>
                <a:spLocks noChangeShapeType="1"/>
              </p:cNvSpPr>
              <p:nvPr/>
            </p:nvSpPr>
            <p:spPr bwMode="auto">
              <a:xfrm>
                <a:off x="1709" y="1263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4" name="Line 46"/>
              <p:cNvSpPr>
                <a:spLocks noChangeShapeType="1"/>
              </p:cNvSpPr>
              <p:nvPr/>
            </p:nvSpPr>
            <p:spPr bwMode="auto">
              <a:xfrm>
                <a:off x="3149" y="1263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5" name="Freeform 47"/>
              <p:cNvSpPr>
                <a:spLocks/>
              </p:cNvSpPr>
              <p:nvPr/>
            </p:nvSpPr>
            <p:spPr bwMode="auto">
              <a:xfrm>
                <a:off x="3243" y="1359"/>
                <a:ext cx="2" cy="779"/>
              </a:xfrm>
              <a:custGeom>
                <a:avLst/>
                <a:gdLst>
                  <a:gd name="T0" fmla="*/ 2 w 2"/>
                  <a:gd name="T1" fmla="*/ 0 h 779"/>
                  <a:gd name="T2" fmla="*/ 0 w 2"/>
                  <a:gd name="T3" fmla="*/ 779 h 77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79">
                    <a:moveTo>
                      <a:pt x="2" y="0"/>
                    </a:moveTo>
                    <a:lnTo>
                      <a:pt x="0" y="779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6" name="Freeform 48"/>
              <p:cNvSpPr>
                <a:spLocks/>
              </p:cNvSpPr>
              <p:nvPr/>
            </p:nvSpPr>
            <p:spPr bwMode="auto">
              <a:xfrm>
                <a:off x="3149" y="2131"/>
                <a:ext cx="94" cy="92"/>
              </a:xfrm>
              <a:custGeom>
                <a:avLst/>
                <a:gdLst>
                  <a:gd name="T0" fmla="*/ 0 w 94"/>
                  <a:gd name="T1" fmla="*/ 92 h 92"/>
                  <a:gd name="T2" fmla="*/ 94 w 94"/>
                  <a:gd name="T3" fmla="*/ 0 h 9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4" h="92">
                    <a:moveTo>
                      <a:pt x="0" y="92"/>
                    </a:moveTo>
                    <a:lnTo>
                      <a:pt x="94" y="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7" name="Line 49"/>
              <p:cNvSpPr>
                <a:spLocks noChangeShapeType="1"/>
              </p:cNvSpPr>
              <p:nvPr/>
            </p:nvSpPr>
            <p:spPr bwMode="auto">
              <a:xfrm flipV="1">
                <a:off x="1133" y="1803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8" name="Line 50"/>
              <p:cNvSpPr>
                <a:spLocks noChangeShapeType="1"/>
              </p:cNvSpPr>
              <p:nvPr/>
            </p:nvSpPr>
            <p:spPr bwMode="auto">
              <a:xfrm flipV="1">
                <a:off x="1140" y="1915"/>
                <a:ext cx="173" cy="1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09" name="Line 51"/>
              <p:cNvSpPr>
                <a:spLocks noChangeShapeType="1"/>
              </p:cNvSpPr>
              <p:nvPr/>
            </p:nvSpPr>
            <p:spPr bwMode="auto">
              <a:xfrm flipV="1">
                <a:off x="1202" y="2044"/>
                <a:ext cx="145" cy="14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010" name="Freeform 52"/>
              <p:cNvSpPr>
                <a:spLocks/>
              </p:cNvSpPr>
              <p:nvPr/>
            </p:nvSpPr>
            <p:spPr bwMode="auto">
              <a:xfrm>
                <a:off x="1127" y="1273"/>
                <a:ext cx="222" cy="962"/>
              </a:xfrm>
              <a:custGeom>
                <a:avLst/>
                <a:gdLst>
                  <a:gd name="T0" fmla="*/ 138 w 222"/>
                  <a:gd name="T1" fmla="*/ 0 h 962"/>
                  <a:gd name="T2" fmla="*/ 66 w 222"/>
                  <a:gd name="T3" fmla="*/ 58 h 962"/>
                  <a:gd name="T4" fmla="*/ 22 w 222"/>
                  <a:gd name="T5" fmla="*/ 167 h 962"/>
                  <a:gd name="T6" fmla="*/ 22 w 222"/>
                  <a:gd name="T7" fmla="*/ 283 h 962"/>
                  <a:gd name="T8" fmla="*/ 44 w 222"/>
                  <a:gd name="T9" fmla="*/ 356 h 962"/>
                  <a:gd name="T10" fmla="*/ 102 w 222"/>
                  <a:gd name="T11" fmla="*/ 480 h 962"/>
                  <a:gd name="T12" fmla="*/ 182 w 222"/>
                  <a:gd name="T13" fmla="*/ 603 h 962"/>
                  <a:gd name="T14" fmla="*/ 218 w 222"/>
                  <a:gd name="T15" fmla="*/ 734 h 962"/>
                  <a:gd name="T16" fmla="*/ 204 w 222"/>
                  <a:gd name="T17" fmla="*/ 873 h 962"/>
                  <a:gd name="T18" fmla="*/ 153 w 222"/>
                  <a:gd name="T19" fmla="*/ 953 h 962"/>
                  <a:gd name="T20" fmla="*/ 66 w 222"/>
                  <a:gd name="T21" fmla="*/ 924 h 962"/>
                  <a:gd name="T22" fmla="*/ 7 w 222"/>
                  <a:gd name="T23" fmla="*/ 778 h 962"/>
                  <a:gd name="T24" fmla="*/ 22 w 222"/>
                  <a:gd name="T25" fmla="*/ 618 h 962"/>
                  <a:gd name="T26" fmla="*/ 95 w 222"/>
                  <a:gd name="T27" fmla="*/ 465 h 96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2" h="962">
                    <a:moveTo>
                      <a:pt x="138" y="0"/>
                    </a:moveTo>
                    <a:cubicBezTo>
                      <a:pt x="126" y="10"/>
                      <a:pt x="85" y="30"/>
                      <a:pt x="66" y="58"/>
                    </a:cubicBezTo>
                    <a:cubicBezTo>
                      <a:pt x="47" y="86"/>
                      <a:pt x="29" y="130"/>
                      <a:pt x="22" y="167"/>
                    </a:cubicBezTo>
                    <a:cubicBezTo>
                      <a:pt x="15" y="204"/>
                      <a:pt x="18" y="252"/>
                      <a:pt x="22" y="283"/>
                    </a:cubicBezTo>
                    <a:cubicBezTo>
                      <a:pt x="26" y="314"/>
                      <a:pt x="31" y="323"/>
                      <a:pt x="44" y="356"/>
                    </a:cubicBezTo>
                    <a:cubicBezTo>
                      <a:pt x="57" y="389"/>
                      <a:pt x="79" y="439"/>
                      <a:pt x="102" y="480"/>
                    </a:cubicBezTo>
                    <a:cubicBezTo>
                      <a:pt x="125" y="521"/>
                      <a:pt x="163" y="561"/>
                      <a:pt x="182" y="603"/>
                    </a:cubicBezTo>
                    <a:cubicBezTo>
                      <a:pt x="201" y="645"/>
                      <a:pt x="214" y="689"/>
                      <a:pt x="218" y="734"/>
                    </a:cubicBezTo>
                    <a:cubicBezTo>
                      <a:pt x="222" y="779"/>
                      <a:pt x="215" y="837"/>
                      <a:pt x="204" y="873"/>
                    </a:cubicBezTo>
                    <a:cubicBezTo>
                      <a:pt x="193" y="909"/>
                      <a:pt x="176" y="944"/>
                      <a:pt x="153" y="953"/>
                    </a:cubicBezTo>
                    <a:cubicBezTo>
                      <a:pt x="130" y="962"/>
                      <a:pt x="90" y="953"/>
                      <a:pt x="66" y="924"/>
                    </a:cubicBezTo>
                    <a:cubicBezTo>
                      <a:pt x="42" y="895"/>
                      <a:pt x="14" y="829"/>
                      <a:pt x="7" y="778"/>
                    </a:cubicBezTo>
                    <a:cubicBezTo>
                      <a:pt x="0" y="727"/>
                      <a:pt x="7" y="670"/>
                      <a:pt x="22" y="618"/>
                    </a:cubicBezTo>
                    <a:cubicBezTo>
                      <a:pt x="37" y="566"/>
                      <a:pt x="80" y="497"/>
                      <a:pt x="95" y="465"/>
                    </a:cubicBez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83381" name="Group 53"/>
          <p:cNvGrpSpPr>
            <a:grpSpLocks/>
          </p:cNvGrpSpPr>
          <p:nvPr/>
        </p:nvGrpSpPr>
        <p:grpSpPr bwMode="auto">
          <a:xfrm>
            <a:off x="3530600" y="1216025"/>
            <a:ext cx="3995738" cy="3292475"/>
            <a:chOff x="2348" y="753"/>
            <a:chExt cx="2517" cy="2074"/>
          </a:xfrm>
        </p:grpSpPr>
        <p:sp>
          <p:nvSpPr>
            <p:cNvPr id="83983" name="Line 54"/>
            <p:cNvSpPr>
              <a:spLocks noChangeShapeType="1"/>
            </p:cNvSpPr>
            <p:nvPr/>
          </p:nvSpPr>
          <p:spPr bwMode="auto">
            <a:xfrm>
              <a:off x="2348" y="2256"/>
              <a:ext cx="0" cy="4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3984" name="Line 55"/>
            <p:cNvSpPr>
              <a:spLocks noChangeShapeType="1"/>
            </p:cNvSpPr>
            <p:nvPr/>
          </p:nvSpPr>
          <p:spPr bwMode="auto">
            <a:xfrm>
              <a:off x="4851" y="878"/>
              <a:ext cx="0" cy="18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3985" name="Line 56"/>
            <p:cNvSpPr>
              <a:spLocks noChangeShapeType="1"/>
            </p:cNvSpPr>
            <p:nvPr/>
          </p:nvSpPr>
          <p:spPr bwMode="auto">
            <a:xfrm flipV="1">
              <a:off x="2350" y="873"/>
              <a:ext cx="0" cy="42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83986" name="Group 57"/>
            <p:cNvGrpSpPr>
              <a:grpSpLocks/>
            </p:cNvGrpSpPr>
            <p:nvPr/>
          </p:nvGrpSpPr>
          <p:grpSpPr bwMode="auto">
            <a:xfrm>
              <a:off x="2348" y="753"/>
              <a:ext cx="2501" cy="250"/>
              <a:chOff x="2189" y="720"/>
              <a:chExt cx="2501" cy="250"/>
            </a:xfrm>
          </p:grpSpPr>
          <p:sp>
            <p:nvSpPr>
              <p:cNvPr id="83993" name="Line 58"/>
              <p:cNvSpPr>
                <a:spLocks noChangeShapeType="1"/>
              </p:cNvSpPr>
              <p:nvPr/>
            </p:nvSpPr>
            <p:spPr bwMode="auto">
              <a:xfrm>
                <a:off x="2189" y="844"/>
                <a:ext cx="13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94" name="Line 59"/>
              <p:cNvSpPr>
                <a:spLocks noChangeShapeType="1"/>
              </p:cNvSpPr>
              <p:nvPr/>
            </p:nvSpPr>
            <p:spPr bwMode="auto">
              <a:xfrm>
                <a:off x="3665" y="844"/>
                <a:ext cx="10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95" name="Line 60"/>
              <p:cNvSpPr>
                <a:spLocks noChangeShapeType="1"/>
              </p:cNvSpPr>
              <p:nvPr/>
            </p:nvSpPr>
            <p:spPr bwMode="auto">
              <a:xfrm>
                <a:off x="3595" y="725"/>
                <a:ext cx="0" cy="24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96" name="Line 61"/>
              <p:cNvSpPr>
                <a:spLocks noChangeShapeType="1"/>
              </p:cNvSpPr>
              <p:nvPr/>
            </p:nvSpPr>
            <p:spPr bwMode="auto">
              <a:xfrm>
                <a:off x="3518" y="840"/>
                <a:ext cx="75" cy="1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97" name="Line 62"/>
              <p:cNvSpPr>
                <a:spLocks noChangeShapeType="1"/>
              </p:cNvSpPr>
              <p:nvPr/>
            </p:nvSpPr>
            <p:spPr bwMode="auto">
              <a:xfrm>
                <a:off x="3595" y="720"/>
                <a:ext cx="75" cy="1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83987" name="Group 63"/>
            <p:cNvGrpSpPr>
              <a:grpSpLocks/>
            </p:cNvGrpSpPr>
            <p:nvPr/>
          </p:nvGrpSpPr>
          <p:grpSpPr bwMode="auto">
            <a:xfrm>
              <a:off x="2349" y="2572"/>
              <a:ext cx="2516" cy="255"/>
              <a:chOff x="2190" y="2539"/>
              <a:chExt cx="2516" cy="255"/>
            </a:xfrm>
          </p:grpSpPr>
          <p:sp>
            <p:nvSpPr>
              <p:cNvPr id="83988" name="Line 64"/>
              <p:cNvSpPr>
                <a:spLocks noChangeShapeType="1"/>
              </p:cNvSpPr>
              <p:nvPr/>
            </p:nvSpPr>
            <p:spPr bwMode="auto">
              <a:xfrm flipH="1">
                <a:off x="3350" y="2668"/>
                <a:ext cx="13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89" name="Line 65"/>
              <p:cNvSpPr>
                <a:spLocks noChangeShapeType="1"/>
              </p:cNvSpPr>
              <p:nvPr/>
            </p:nvSpPr>
            <p:spPr bwMode="auto">
              <a:xfrm flipH="1">
                <a:off x="2190" y="2668"/>
                <a:ext cx="10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90" name="Line 66"/>
              <p:cNvSpPr>
                <a:spLocks noChangeShapeType="1"/>
              </p:cNvSpPr>
              <p:nvPr/>
            </p:nvSpPr>
            <p:spPr bwMode="auto">
              <a:xfrm flipH="1">
                <a:off x="3285" y="2549"/>
                <a:ext cx="0" cy="24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91" name="Line 67"/>
              <p:cNvSpPr>
                <a:spLocks noChangeShapeType="1"/>
              </p:cNvSpPr>
              <p:nvPr/>
            </p:nvSpPr>
            <p:spPr bwMode="auto">
              <a:xfrm flipH="1">
                <a:off x="3277" y="2664"/>
                <a:ext cx="75" cy="1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992" name="Line 68"/>
              <p:cNvSpPr>
                <a:spLocks noChangeShapeType="1"/>
              </p:cNvSpPr>
              <p:nvPr/>
            </p:nvSpPr>
            <p:spPr bwMode="auto">
              <a:xfrm flipH="1">
                <a:off x="3210" y="2539"/>
                <a:ext cx="75" cy="1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83397" name="Text Box 69"/>
          <p:cNvSpPr txBox="1">
            <a:spLocks noChangeArrowheads="1"/>
          </p:cNvSpPr>
          <p:nvPr/>
        </p:nvSpPr>
        <p:spPr bwMode="auto">
          <a:xfrm>
            <a:off x="1511300" y="4732338"/>
            <a:ext cx="2593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ea typeface="楷体_GB2312" pitchFamily="49" charset="-122"/>
              </a:rPr>
              <a:t>1.</a:t>
            </a:r>
            <a:r>
              <a:rPr lang="zh-CN" altLang="en-US" sz="2800" b="1">
                <a:ea typeface="楷体_GB2312" pitchFamily="49" charset="-122"/>
              </a:rPr>
              <a:t>先画外螺纹。</a:t>
            </a:r>
          </a:p>
        </p:txBody>
      </p:sp>
      <p:sp>
        <p:nvSpPr>
          <p:cNvPr id="483398" name="Text Box 70"/>
          <p:cNvSpPr txBox="1">
            <a:spLocks noChangeArrowheads="1"/>
          </p:cNvSpPr>
          <p:nvPr/>
        </p:nvSpPr>
        <p:spPr bwMode="auto">
          <a:xfrm>
            <a:off x="1555750" y="5189538"/>
            <a:ext cx="4737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ea typeface="楷体_GB2312" pitchFamily="49" charset="-122"/>
                <a:sym typeface="Monotype Sorts" pitchFamily="2" charset="2"/>
              </a:rPr>
              <a:t>2.</a:t>
            </a:r>
            <a:r>
              <a:rPr lang="zh-CN" altLang="en-US" sz="2800" b="1">
                <a:ea typeface="楷体_GB2312" pitchFamily="49" charset="-122"/>
                <a:sym typeface="Monotype Sorts" pitchFamily="2" charset="2"/>
              </a:rPr>
              <a:t>再确定内螺纹的端面位置。</a:t>
            </a:r>
          </a:p>
        </p:txBody>
      </p:sp>
      <p:sp>
        <p:nvSpPr>
          <p:cNvPr id="483399" name="Text Box 71"/>
          <p:cNvSpPr txBox="1">
            <a:spLocks noChangeArrowheads="1"/>
          </p:cNvSpPr>
          <p:nvPr/>
        </p:nvSpPr>
        <p:spPr bwMode="auto">
          <a:xfrm>
            <a:off x="1555750" y="5646738"/>
            <a:ext cx="5451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ea typeface="楷体_GB2312" pitchFamily="49" charset="-122"/>
                <a:sym typeface="Monotype Sorts" pitchFamily="2" charset="2"/>
              </a:rPr>
              <a:t>3.</a:t>
            </a:r>
            <a:r>
              <a:rPr lang="zh-CN" altLang="en-US" sz="2800" b="1">
                <a:ea typeface="楷体_GB2312" pitchFamily="49" charset="-122"/>
                <a:sym typeface="Monotype Sorts" pitchFamily="2" charset="2"/>
              </a:rPr>
              <a:t>最后</a:t>
            </a:r>
            <a:r>
              <a:rPr lang="zh-CN" altLang="en-US" sz="2800" b="1">
                <a:ea typeface="楷体_GB2312" pitchFamily="49" charset="-122"/>
              </a:rPr>
              <a:t>画内螺纹及其余部分投影。</a:t>
            </a:r>
          </a:p>
        </p:txBody>
      </p:sp>
      <p:pic>
        <p:nvPicPr>
          <p:cNvPr id="83981" name="Picture 72" descr="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14413"/>
            <a:ext cx="6858000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401" name="AutoShape 73"/>
          <p:cNvSpPr>
            <a:spLocks noChangeArrowheads="1"/>
          </p:cNvSpPr>
          <p:nvPr/>
        </p:nvSpPr>
        <p:spPr bwMode="auto">
          <a:xfrm>
            <a:off x="4932363" y="4365625"/>
            <a:ext cx="3657600" cy="685800"/>
          </a:xfrm>
          <a:prstGeom prst="wedgeRoundRectCallout">
            <a:avLst>
              <a:gd name="adj1" fmla="val -38847"/>
              <a:gd name="adj2" fmla="val -173611"/>
              <a:gd name="adj3" fmla="val 16667"/>
            </a:avLst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2000" b="1">
                <a:ea typeface="楷体_GB2312" pitchFamily="49" charset="-122"/>
              </a:rPr>
              <a:t>注意：</a:t>
            </a:r>
            <a:r>
              <a:rPr lang="en-US" altLang="zh-CN" sz="2000" b="1">
                <a:ea typeface="楷体_GB2312" pitchFamily="49" charset="-122"/>
              </a:rPr>
              <a:t>1</a:t>
            </a:r>
            <a:r>
              <a:rPr lang="zh-CN" altLang="en-US" sz="2000" b="1">
                <a:ea typeface="楷体_GB2312" pitchFamily="49" charset="-122"/>
              </a:rPr>
              <a:t>）大小径分别对齐</a:t>
            </a:r>
          </a:p>
          <a:p>
            <a:pPr>
              <a:defRPr/>
            </a:pPr>
            <a:r>
              <a:rPr lang="zh-CN" altLang="en-US" sz="2000" b="1">
                <a:ea typeface="楷体_GB2312" pitchFamily="49" charset="-122"/>
              </a:rPr>
              <a:t>            </a:t>
            </a:r>
            <a:r>
              <a:rPr lang="en-US" altLang="zh-CN" sz="2000" b="1">
                <a:ea typeface="楷体_GB2312" pitchFamily="49" charset="-122"/>
              </a:rPr>
              <a:t>2</a:t>
            </a:r>
            <a:r>
              <a:rPr lang="zh-CN" altLang="en-US" sz="2000" b="1">
                <a:ea typeface="楷体_GB2312" pitchFamily="49" charset="-122"/>
              </a:rPr>
              <a:t>）剖面线画到粗实线</a:t>
            </a:r>
          </a:p>
        </p:txBody>
      </p:sp>
    </p:spTree>
    <p:extLst>
      <p:ext uri="{BB962C8B-B14F-4D97-AF65-F5344CB8AC3E}">
        <p14:creationId xmlns:p14="http://schemas.microsoft.com/office/powerpoint/2010/main" val="258513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3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3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0" grpId="0" animBg="1"/>
      <p:bldP spid="483363" grpId="0" animBg="1"/>
      <p:bldP spid="483397" grpId="0" build="p" autoUpdateAnimBg="0"/>
      <p:bldP spid="483398" grpId="0" build="p" autoUpdateAnimBg="0"/>
      <p:bldP spid="483399" grpId="0" build="p" autoUpdateAnimBg="0"/>
      <p:bldP spid="48340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13632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2339752" y="332656"/>
            <a:ext cx="4968875" cy="461963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38100">
            <a:solidFill>
              <a:srgbClr val="33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b="1" kern="0" dirty="0">
                <a:solidFill>
                  <a:srgbClr val="FF0000"/>
                </a:solidFill>
                <a:latin typeface="宋体" pitchFamily="2" charset="-122"/>
              </a:rPr>
              <a:t>齿轮油泵</a:t>
            </a:r>
            <a:endParaRPr kumimoji="0" lang="zh-CN" altLang="en-US" b="1" kern="0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0727" name="ShockwaveFlash1" r:id="rId2" imgW="7588080" imgH="4540320"/>
        </mc:Choice>
        <mc:Fallback>
          <p:control name="ShockwaveFlash1" r:id="rId2" imgW="7588080" imgH="454032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1550" y="1412875"/>
                  <a:ext cx="7588250" cy="4540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76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657766" y="1052736"/>
            <a:ext cx="549841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螺纹孔相贯线的画法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7.1.5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螺纹的规定画法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31913" y="1700808"/>
            <a:ext cx="7086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en-US" altLang="zh-CN" dirty="0"/>
              <a:t>    </a:t>
            </a:r>
            <a:r>
              <a:rPr lang="zh-CN" altLang="en-US" dirty="0"/>
              <a:t>两螺纹孔或螺纹孔与光孔相贯时，其相贯线按螺纹的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小径</a:t>
            </a:r>
            <a:r>
              <a:rPr lang="zh-CN" altLang="en-US" dirty="0"/>
              <a:t>画出。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042988" y="2781300"/>
            <a:ext cx="7543800" cy="3429000"/>
            <a:chOff x="720" y="1488"/>
            <a:chExt cx="4752" cy="2160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720" y="1488"/>
              <a:ext cx="4752" cy="21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816" y="1584"/>
            <a:ext cx="4608" cy="19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449" name="位图图像" r:id="rId4" imgW="5590476" imgH="2362530" progId="Paint.Picture">
                    <p:embed/>
                  </p:oleObj>
                </mc:Choice>
                <mc:Fallback>
                  <p:oleObj name="位图图像" r:id="rId4" imgW="5590476" imgH="236253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84"/>
                          <a:ext cx="4608" cy="19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728" y="3168"/>
              <a:ext cx="528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128" y="3168"/>
              <a:ext cx="528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2700338" y="3573463"/>
            <a:ext cx="576262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2700338" y="4292600"/>
            <a:ext cx="576262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6300788" y="3573463"/>
            <a:ext cx="576262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6948488" y="3573463"/>
            <a:ext cx="576262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6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build="p" autoUpdateAnimBg="0"/>
      <p:bldP spid="6" grpId="0" build="p" autoUpdateAnimBg="0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48722" y="1429033"/>
            <a:ext cx="807175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200" dirty="0"/>
              <a:t>    螺纹按画法规定简化画出后，在图上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不能反映</a:t>
            </a:r>
            <a:r>
              <a:rPr lang="zh-CN" altLang="en-US" sz="3200" dirty="0"/>
              <a:t>它的牙型、螺距、线数和旋向等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结构要素</a:t>
            </a:r>
            <a:r>
              <a:rPr lang="zh-CN" altLang="en-US" sz="3200" dirty="0"/>
              <a:t>。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6146" y="3967896"/>
            <a:ext cx="79840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defRPr sz="2800" b="1"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200" dirty="0"/>
              <a:t>    因此，必须按规定的标记在图样中进行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标注</a:t>
            </a:r>
            <a:r>
              <a:rPr lang="zh-CN" altLang="en-US" sz="3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141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>
            <a:spLocks/>
          </p:cNvSpPr>
          <p:nvPr/>
        </p:nvSpPr>
        <p:spPr bwMode="auto">
          <a:xfrm>
            <a:off x="1068320" y="1052736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1.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</a:t>
            </a:r>
            <a:r>
              <a:rPr lang="zh-CN" altLang="en-US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普通螺纹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的标注</a:t>
            </a:r>
          </a:p>
        </p:txBody>
      </p:sp>
      <p:pic>
        <p:nvPicPr>
          <p:cNvPr id="12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627063" y="2132856"/>
            <a:ext cx="8350250" cy="414337"/>
            <a:chOff x="627264" y="2864835"/>
            <a:chExt cx="8349925" cy="415275"/>
          </a:xfrm>
        </p:grpSpPr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627264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2051720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635896" y="2880000"/>
              <a:ext cx="1584176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公差带代号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588560" y="2864835"/>
              <a:ext cx="1791752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旋合长度代号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7696749" y="2864835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16" name="直接连接符 2"/>
            <p:cNvCxnSpPr>
              <a:cxnSpLocks noChangeShapeType="1"/>
            </p:cNvCxnSpPr>
            <p:nvPr/>
          </p:nvCxnSpPr>
          <p:spPr bwMode="auto">
            <a:xfrm>
              <a:off x="3407171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直接连接符 19"/>
            <p:cNvCxnSpPr>
              <a:cxnSpLocks noChangeShapeType="1"/>
            </p:cNvCxnSpPr>
            <p:nvPr/>
          </p:nvCxnSpPr>
          <p:spPr bwMode="auto">
            <a:xfrm>
              <a:off x="5292080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直接连接符 20"/>
            <p:cNvCxnSpPr>
              <a:cxnSpLocks noChangeShapeType="1"/>
            </p:cNvCxnSpPr>
            <p:nvPr/>
          </p:nvCxnSpPr>
          <p:spPr bwMode="auto">
            <a:xfrm>
              <a:off x="7452320" y="3080055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Rectangle 80"/>
          <p:cNvSpPr>
            <a:spLocks noChangeArrowheads="1"/>
          </p:cNvSpPr>
          <p:nvPr/>
        </p:nvSpPr>
        <p:spPr bwMode="auto">
          <a:xfrm>
            <a:off x="755650" y="2901206"/>
            <a:ext cx="9794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276225" algn="just"/>
            <a:r>
              <a:rPr lang="en-US" altLang="zh-CN" b="1">
                <a:solidFill>
                  <a:schemeClr val="accent2"/>
                </a:solidFill>
              </a:rPr>
              <a:t>M              </a:t>
            </a:r>
          </a:p>
        </p:txBody>
      </p:sp>
      <p:sp>
        <p:nvSpPr>
          <p:cNvPr id="20" name="Rectangle 81"/>
          <p:cNvSpPr>
            <a:spLocks noChangeArrowheads="1"/>
          </p:cNvSpPr>
          <p:nvPr/>
        </p:nvSpPr>
        <p:spPr bwMode="auto">
          <a:xfrm>
            <a:off x="1735138" y="2840881"/>
            <a:ext cx="3736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accent2"/>
                </a:solidFill>
                <a:ea typeface="隶书" pitchFamily="49" charset="-122"/>
              </a:rPr>
              <a:t>单线（常用）：</a:t>
            </a:r>
            <a:endParaRPr lang="en-US" altLang="zh-CN">
              <a:solidFill>
                <a:schemeClr val="accent2"/>
              </a:solidFill>
              <a:ea typeface="隶书" pitchFamily="49" charset="-122"/>
            </a:endParaRPr>
          </a:p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粗牙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>
                <a:latin typeface="楷体" pitchFamily="49" charset="-122"/>
                <a:ea typeface="楷体" pitchFamily="49" charset="-122"/>
              </a:rPr>
              <a:t>X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螺距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细牙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)</a:t>
            </a:r>
          </a:p>
        </p:txBody>
      </p:sp>
      <p:cxnSp>
        <p:nvCxnSpPr>
          <p:cNvPr id="21" name="直接箭头连接符 20"/>
          <p:cNvCxnSpPr>
            <a:cxnSpLocks noChangeShapeType="1"/>
          </p:cNvCxnSpPr>
          <p:nvPr/>
        </p:nvCxnSpPr>
        <p:spPr bwMode="auto">
          <a:xfrm flipV="1">
            <a:off x="1228725" y="2609106"/>
            <a:ext cx="0" cy="3032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箭头连接符 21"/>
          <p:cNvCxnSpPr>
            <a:cxnSpLocks noChangeShapeType="1"/>
          </p:cNvCxnSpPr>
          <p:nvPr/>
        </p:nvCxnSpPr>
        <p:spPr bwMode="auto">
          <a:xfrm flipV="1">
            <a:off x="2627313" y="2609106"/>
            <a:ext cx="0" cy="3032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81"/>
          <p:cNvSpPr>
            <a:spLocks noChangeArrowheads="1"/>
          </p:cNvSpPr>
          <p:nvPr/>
        </p:nvSpPr>
        <p:spPr bwMode="auto">
          <a:xfrm>
            <a:off x="4475163" y="2820243"/>
            <a:ext cx="45021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多线：</a:t>
            </a:r>
            <a:endParaRPr lang="en-US" altLang="zh-CN">
              <a:solidFill>
                <a:schemeClr val="accent2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>
                <a:latin typeface="楷体" pitchFamily="49" charset="-122"/>
                <a:ea typeface="楷体" pitchFamily="49" charset="-122"/>
              </a:rPr>
              <a:t>XP</a:t>
            </a:r>
            <a:r>
              <a:rPr lang="en-US" altLang="zh-CN" baseline="-25000">
                <a:latin typeface="楷体" pitchFamily="49" charset="-122"/>
                <a:ea typeface="楷体" pitchFamily="49" charset="-122"/>
              </a:rPr>
              <a:t>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导程</a:t>
            </a:r>
            <a:r>
              <a:rPr lang="en-US" altLang="zh-CN">
                <a:latin typeface="楷体" pitchFamily="49" charset="-122"/>
                <a:ea typeface="楷体" pitchFamily="49" charset="-122"/>
              </a:rPr>
              <a:t>P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螺距（线数的英文）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4" name="直接连接符 23"/>
          <p:cNvCxnSpPr>
            <a:cxnSpLocks noChangeShapeType="1"/>
          </p:cNvCxnSpPr>
          <p:nvPr/>
        </p:nvCxnSpPr>
        <p:spPr bwMode="auto">
          <a:xfrm>
            <a:off x="7173913" y="3656856"/>
            <a:ext cx="17272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7173913" y="2583706"/>
            <a:ext cx="1524000" cy="552450"/>
          </a:xfrm>
          <a:prstGeom prst="wedgeRoundRectCallout">
            <a:avLst>
              <a:gd name="adj1" fmla="val 26560"/>
              <a:gd name="adj2" fmla="val 64574"/>
              <a:gd name="adj3" fmla="val 16667"/>
            </a:avLst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b="1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一般省略</a:t>
            </a:r>
            <a:endParaRPr lang="zh-CN" altLang="en-US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538163" y="4095080"/>
            <a:ext cx="728662" cy="55245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例</a:t>
            </a:r>
          </a:p>
        </p:txBody>
      </p:sp>
      <p:sp>
        <p:nvSpPr>
          <p:cNvPr id="27" name="Rectangle 103"/>
          <p:cNvSpPr>
            <a:spLocks noChangeArrowheads="1"/>
          </p:cNvSpPr>
          <p:nvPr/>
        </p:nvSpPr>
        <p:spPr bwMode="auto">
          <a:xfrm>
            <a:off x="1476375" y="4261768"/>
            <a:ext cx="10429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M10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28" name="Rectangle 103"/>
          <p:cNvSpPr>
            <a:spLocks noChangeArrowheads="1"/>
          </p:cNvSpPr>
          <p:nvPr/>
        </p:nvSpPr>
        <p:spPr bwMode="auto">
          <a:xfrm>
            <a:off x="1476375" y="4704680"/>
            <a:ext cx="44640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M10X1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29" name="Rectangle 103"/>
          <p:cNvSpPr>
            <a:spLocks noChangeArrowheads="1"/>
          </p:cNvSpPr>
          <p:nvPr/>
        </p:nvSpPr>
        <p:spPr bwMode="auto">
          <a:xfrm>
            <a:off x="1476375" y="5496843"/>
            <a:ext cx="3978275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M16XP</a:t>
            </a:r>
            <a:r>
              <a:rPr lang="en-US" altLang="zh-CN" baseline="-25000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h</a:t>
            </a:r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3P1.5(two starts)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30" name="Rectangle 103"/>
          <p:cNvSpPr>
            <a:spLocks noChangeArrowheads="1"/>
          </p:cNvSpPr>
          <p:nvPr/>
        </p:nvSpPr>
        <p:spPr bwMode="auto">
          <a:xfrm>
            <a:off x="1470025" y="5136480"/>
            <a:ext cx="20939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M16XP</a:t>
            </a:r>
            <a:r>
              <a:rPr lang="en-US" altLang="zh-CN" baseline="-25000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h</a:t>
            </a:r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3P1.5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31" name="Rectangle 81"/>
          <p:cNvSpPr>
            <a:spLocks noChangeArrowheads="1"/>
          </p:cNvSpPr>
          <p:nvPr/>
        </p:nvSpPr>
        <p:spPr bwMode="auto">
          <a:xfrm>
            <a:off x="2674938" y="4230018"/>
            <a:ext cx="5568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，螺距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1.5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单线粗牙普通螺纹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2674938" y="4603080"/>
            <a:ext cx="5568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，螺距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单线细牙普通螺纹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3" name="Rectangle 81"/>
          <p:cNvSpPr>
            <a:spLocks noChangeArrowheads="1"/>
          </p:cNvSpPr>
          <p:nvPr/>
        </p:nvSpPr>
        <p:spPr bwMode="auto">
          <a:xfrm>
            <a:off x="5057775" y="5066630"/>
            <a:ext cx="39036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16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，螺距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1.5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，导程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的双线普通螺纹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4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31347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build="allAtOnce"/>
      <p:bldP spid="19" grpId="0"/>
      <p:bldP spid="20" grpId="0"/>
      <p:bldP spid="23" grpId="0"/>
      <p:bldP spid="25" grpId="0" animBg="1" autoUpdateAnimBg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627063" y="1843088"/>
            <a:ext cx="8350250" cy="415925"/>
            <a:chOff x="627264" y="2864835"/>
            <a:chExt cx="8349925" cy="415275"/>
          </a:xfrm>
        </p:grpSpPr>
        <p:sp>
          <p:nvSpPr>
            <p:cNvPr id="89104" name="Text Box 16"/>
            <p:cNvSpPr txBox="1">
              <a:spLocks noChangeArrowheads="1"/>
            </p:cNvSpPr>
            <p:nvPr/>
          </p:nvSpPr>
          <p:spPr bwMode="auto">
            <a:xfrm>
              <a:off x="627264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89105" name="Text Box 16"/>
            <p:cNvSpPr txBox="1">
              <a:spLocks noChangeArrowheads="1"/>
            </p:cNvSpPr>
            <p:nvPr/>
          </p:nvSpPr>
          <p:spPr bwMode="auto">
            <a:xfrm>
              <a:off x="2051720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89106" name="Text Box 16"/>
            <p:cNvSpPr txBox="1">
              <a:spLocks noChangeArrowheads="1"/>
            </p:cNvSpPr>
            <p:nvPr/>
          </p:nvSpPr>
          <p:spPr bwMode="auto">
            <a:xfrm>
              <a:off x="3635896" y="2880000"/>
              <a:ext cx="1584176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公差带代号</a:t>
              </a:r>
            </a:p>
          </p:txBody>
        </p:sp>
        <p:sp>
          <p:nvSpPr>
            <p:cNvPr id="89107" name="Text Box 16"/>
            <p:cNvSpPr txBox="1">
              <a:spLocks noChangeArrowheads="1"/>
            </p:cNvSpPr>
            <p:nvPr/>
          </p:nvSpPr>
          <p:spPr bwMode="auto">
            <a:xfrm>
              <a:off x="5588560" y="2864835"/>
              <a:ext cx="1791752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旋合长度代号</a:t>
              </a:r>
            </a:p>
          </p:txBody>
        </p:sp>
        <p:sp>
          <p:nvSpPr>
            <p:cNvPr id="89108" name="Text Box 16"/>
            <p:cNvSpPr txBox="1">
              <a:spLocks noChangeArrowheads="1"/>
            </p:cNvSpPr>
            <p:nvPr/>
          </p:nvSpPr>
          <p:spPr bwMode="auto">
            <a:xfrm>
              <a:off x="7696749" y="2864835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89109" name="直接连接符 2"/>
            <p:cNvCxnSpPr>
              <a:cxnSpLocks noChangeShapeType="1"/>
            </p:cNvCxnSpPr>
            <p:nvPr/>
          </p:nvCxnSpPr>
          <p:spPr bwMode="auto">
            <a:xfrm>
              <a:off x="3407171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110" name="直接连接符 19"/>
            <p:cNvCxnSpPr>
              <a:cxnSpLocks noChangeShapeType="1"/>
            </p:cNvCxnSpPr>
            <p:nvPr/>
          </p:nvCxnSpPr>
          <p:spPr bwMode="auto">
            <a:xfrm>
              <a:off x="5292080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111" name="直接连接符 20"/>
            <p:cNvCxnSpPr>
              <a:cxnSpLocks noChangeShapeType="1"/>
            </p:cNvCxnSpPr>
            <p:nvPr/>
          </p:nvCxnSpPr>
          <p:spPr bwMode="auto">
            <a:xfrm>
              <a:off x="7452320" y="3080055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Rectangle 81"/>
          <p:cNvSpPr>
            <a:spLocks noChangeArrowheads="1"/>
          </p:cNvSpPr>
          <p:nvPr/>
        </p:nvSpPr>
        <p:spPr bwMode="auto">
          <a:xfrm>
            <a:off x="752475" y="2557463"/>
            <a:ext cx="8096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表示螺纹的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公差精度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，由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数字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字母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组成（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外螺纹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用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小写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字母，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内螺纹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用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大写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字母），如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6g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7H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等。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2" name="直接箭头连接符 21"/>
          <p:cNvCxnSpPr>
            <a:cxnSpLocks noChangeShapeType="1"/>
          </p:cNvCxnSpPr>
          <p:nvPr/>
        </p:nvCxnSpPr>
        <p:spPr bwMode="auto">
          <a:xfrm flipV="1">
            <a:off x="4284663" y="2349500"/>
            <a:ext cx="0" cy="3032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568325" y="4233863"/>
            <a:ext cx="728663" cy="55245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FF99"/>
                </a:solidFill>
                <a:ea typeface="华文行楷" pitchFamily="2" charset="-122"/>
              </a:rPr>
              <a:t>如</a:t>
            </a:r>
          </a:p>
        </p:txBody>
      </p:sp>
      <p:sp>
        <p:nvSpPr>
          <p:cNvPr id="29" name="Rectangle 103"/>
          <p:cNvSpPr>
            <a:spLocks noChangeArrowheads="1"/>
          </p:cNvSpPr>
          <p:nvPr/>
        </p:nvSpPr>
        <p:spPr bwMode="auto">
          <a:xfrm>
            <a:off x="1493838" y="4365625"/>
            <a:ext cx="149383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M10-5g6g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34" name="Rectangle 81"/>
          <p:cNvSpPr>
            <a:spLocks noChangeArrowheads="1"/>
          </p:cNvSpPr>
          <p:nvPr/>
        </p:nvSpPr>
        <p:spPr bwMode="auto">
          <a:xfrm>
            <a:off x="2890838" y="4338638"/>
            <a:ext cx="5568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中径公差带代号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5g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，顶径公差带代号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6g</a:t>
            </a:r>
          </a:p>
        </p:txBody>
      </p:sp>
      <p:sp>
        <p:nvSpPr>
          <p:cNvPr id="24" name="Rectangle 81"/>
          <p:cNvSpPr>
            <a:spLocks noChangeArrowheads="1"/>
          </p:cNvSpPr>
          <p:nvPr/>
        </p:nvSpPr>
        <p:spPr bwMode="auto">
          <a:xfrm>
            <a:off x="723900" y="3389313"/>
            <a:ext cx="80962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当螺纹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公差带与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顶径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外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大径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内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小径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）公差带代号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不同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时，需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分别标注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；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auto">
          <a:xfrm>
            <a:off x="611188" y="5454551"/>
            <a:ext cx="728662" cy="55245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如</a:t>
            </a:r>
          </a:p>
        </p:txBody>
      </p:sp>
      <p:sp>
        <p:nvSpPr>
          <p:cNvPr id="26" name="Rectangle 103"/>
          <p:cNvSpPr>
            <a:spLocks noChangeArrowheads="1"/>
          </p:cNvSpPr>
          <p:nvPr/>
        </p:nvSpPr>
        <p:spPr bwMode="auto">
          <a:xfrm>
            <a:off x="1536700" y="5586313"/>
            <a:ext cx="14938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M10X1-7H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28" name="Rectangle 81"/>
          <p:cNvSpPr>
            <a:spLocks noChangeArrowheads="1"/>
          </p:cNvSpPr>
          <p:nvPr/>
        </p:nvSpPr>
        <p:spPr bwMode="auto">
          <a:xfrm>
            <a:off x="2935288" y="5559326"/>
            <a:ext cx="55689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中径、顶径公差带代号均为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7H</a:t>
            </a: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766763" y="4981476"/>
            <a:ext cx="8096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当螺纹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与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顶径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公差带代号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相同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时，则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只注一个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" name="文本占位符 1"/>
          <p:cNvSpPr txBox="1">
            <a:spLocks/>
          </p:cNvSpPr>
          <p:nvPr/>
        </p:nvSpPr>
        <p:spPr bwMode="auto">
          <a:xfrm>
            <a:off x="1068320" y="1052736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1.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</a:t>
            </a:r>
            <a:r>
              <a:rPr lang="zh-CN" altLang="en-US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普通螺纹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的标注</a:t>
            </a:r>
          </a:p>
        </p:txBody>
      </p:sp>
      <p:pic>
        <p:nvPicPr>
          <p:cNvPr id="31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1977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9" grpId="0"/>
      <p:bldP spid="34" grpId="0"/>
      <p:bldP spid="24" grpId="0"/>
      <p:bldP spid="26" grpId="0"/>
      <p:bldP spid="28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7" name="组合 16"/>
          <p:cNvGrpSpPr>
            <a:grpSpLocks/>
          </p:cNvGrpSpPr>
          <p:nvPr/>
        </p:nvGrpSpPr>
        <p:grpSpPr bwMode="auto">
          <a:xfrm>
            <a:off x="627063" y="1843088"/>
            <a:ext cx="8350250" cy="415925"/>
            <a:chOff x="627264" y="2864835"/>
            <a:chExt cx="8349925" cy="415275"/>
          </a:xfrm>
        </p:grpSpPr>
        <p:sp>
          <p:nvSpPr>
            <p:cNvPr id="90124" name="Text Box 16"/>
            <p:cNvSpPr txBox="1">
              <a:spLocks noChangeArrowheads="1"/>
            </p:cNvSpPr>
            <p:nvPr/>
          </p:nvSpPr>
          <p:spPr bwMode="auto">
            <a:xfrm>
              <a:off x="627264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90125" name="Text Box 16"/>
            <p:cNvSpPr txBox="1">
              <a:spLocks noChangeArrowheads="1"/>
            </p:cNvSpPr>
            <p:nvPr/>
          </p:nvSpPr>
          <p:spPr bwMode="auto">
            <a:xfrm>
              <a:off x="2051720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90126" name="Text Box 16"/>
            <p:cNvSpPr txBox="1">
              <a:spLocks noChangeArrowheads="1"/>
            </p:cNvSpPr>
            <p:nvPr/>
          </p:nvSpPr>
          <p:spPr bwMode="auto">
            <a:xfrm>
              <a:off x="3635896" y="2880000"/>
              <a:ext cx="1584176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公差带代号</a:t>
              </a:r>
            </a:p>
          </p:txBody>
        </p:sp>
        <p:sp>
          <p:nvSpPr>
            <p:cNvPr id="90127" name="Text Box 16"/>
            <p:cNvSpPr txBox="1">
              <a:spLocks noChangeArrowheads="1"/>
            </p:cNvSpPr>
            <p:nvPr/>
          </p:nvSpPr>
          <p:spPr bwMode="auto">
            <a:xfrm>
              <a:off x="5588560" y="2864835"/>
              <a:ext cx="1791752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旋合长度代号</a:t>
              </a:r>
            </a:p>
          </p:txBody>
        </p:sp>
        <p:sp>
          <p:nvSpPr>
            <p:cNvPr id="90128" name="Text Box 16"/>
            <p:cNvSpPr txBox="1">
              <a:spLocks noChangeArrowheads="1"/>
            </p:cNvSpPr>
            <p:nvPr/>
          </p:nvSpPr>
          <p:spPr bwMode="auto">
            <a:xfrm>
              <a:off x="7696749" y="2864835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90129" name="直接连接符 2"/>
            <p:cNvCxnSpPr>
              <a:cxnSpLocks noChangeShapeType="1"/>
            </p:cNvCxnSpPr>
            <p:nvPr/>
          </p:nvCxnSpPr>
          <p:spPr bwMode="auto">
            <a:xfrm>
              <a:off x="3407171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130" name="直接连接符 19"/>
            <p:cNvCxnSpPr>
              <a:cxnSpLocks noChangeShapeType="1"/>
            </p:cNvCxnSpPr>
            <p:nvPr/>
          </p:nvCxnSpPr>
          <p:spPr bwMode="auto">
            <a:xfrm>
              <a:off x="5292080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131" name="直接连接符 20"/>
            <p:cNvCxnSpPr>
              <a:cxnSpLocks noChangeShapeType="1"/>
            </p:cNvCxnSpPr>
            <p:nvPr/>
          </p:nvCxnSpPr>
          <p:spPr bwMode="auto">
            <a:xfrm>
              <a:off x="7452320" y="3080055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0118" name="Rectangle 81"/>
          <p:cNvSpPr>
            <a:spLocks noChangeArrowheads="1"/>
          </p:cNvSpPr>
          <p:nvPr/>
        </p:nvSpPr>
        <p:spPr bwMode="auto">
          <a:xfrm>
            <a:off x="752475" y="2557463"/>
            <a:ext cx="8096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表示螺纹的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公差精度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，由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数字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字母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组成（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外螺纹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用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小写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字母，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内螺纹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用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大写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字母），如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6g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7H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等。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90119" name="直接箭头连接符 21"/>
          <p:cNvCxnSpPr>
            <a:cxnSpLocks noChangeShapeType="1"/>
          </p:cNvCxnSpPr>
          <p:nvPr/>
        </p:nvCxnSpPr>
        <p:spPr bwMode="auto">
          <a:xfrm flipV="1">
            <a:off x="4284663" y="2349500"/>
            <a:ext cx="0" cy="3032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568325" y="4233863"/>
            <a:ext cx="1123950" cy="823912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说明</a:t>
            </a:r>
          </a:p>
        </p:txBody>
      </p:sp>
      <p:sp>
        <p:nvSpPr>
          <p:cNvPr id="34" name="Rectangle 81"/>
          <p:cNvSpPr>
            <a:spLocks noChangeArrowheads="1"/>
          </p:cNvSpPr>
          <p:nvPr/>
        </p:nvSpPr>
        <p:spPr bwMode="auto">
          <a:xfrm>
            <a:off x="1933575" y="4260850"/>
            <a:ext cx="66786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最常用的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中等公差精度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的普通螺纹，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可不标注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公差带代号。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0122" name="Rectangle 81"/>
          <p:cNvSpPr>
            <a:spLocks noChangeArrowheads="1"/>
          </p:cNvSpPr>
          <p:nvPr/>
        </p:nvSpPr>
        <p:spPr bwMode="auto">
          <a:xfrm>
            <a:off x="723900" y="3389313"/>
            <a:ext cx="80962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当螺纹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公差带与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顶径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外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大径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内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小径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）公差带代号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不同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时，需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分别标注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；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" name="Rectangle 81"/>
          <p:cNvSpPr>
            <a:spLocks noChangeArrowheads="1"/>
          </p:cNvSpPr>
          <p:nvPr/>
        </p:nvSpPr>
        <p:spPr bwMode="auto">
          <a:xfrm>
            <a:off x="871538" y="5157788"/>
            <a:ext cx="78771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如：公称直径≤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1.4mm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的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5H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6h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和公称直径≥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1.6mm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的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6H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6g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的普通螺纹。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0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  <p:sp>
        <p:nvSpPr>
          <p:cNvPr id="22" name="文本占位符 1"/>
          <p:cNvSpPr txBox="1">
            <a:spLocks/>
          </p:cNvSpPr>
          <p:nvPr/>
        </p:nvSpPr>
        <p:spPr bwMode="auto">
          <a:xfrm>
            <a:off x="1068320" y="1052736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1.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</a:t>
            </a:r>
            <a:r>
              <a:rPr lang="zh-CN" altLang="en-US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普通螺纹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的标注</a:t>
            </a:r>
          </a:p>
        </p:txBody>
      </p:sp>
    </p:spTree>
    <p:extLst>
      <p:ext uri="{BB962C8B-B14F-4D97-AF65-F5344CB8AC3E}">
        <p14:creationId xmlns:p14="http://schemas.microsoft.com/office/powerpoint/2010/main" val="23056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41" name="组合 16"/>
          <p:cNvGrpSpPr>
            <a:grpSpLocks/>
          </p:cNvGrpSpPr>
          <p:nvPr/>
        </p:nvGrpSpPr>
        <p:grpSpPr bwMode="auto">
          <a:xfrm>
            <a:off x="627063" y="1843088"/>
            <a:ext cx="8350250" cy="415925"/>
            <a:chOff x="627264" y="2864835"/>
            <a:chExt cx="8349925" cy="415275"/>
          </a:xfrm>
        </p:grpSpPr>
        <p:sp>
          <p:nvSpPr>
            <p:cNvPr id="91150" name="Text Box 16"/>
            <p:cNvSpPr txBox="1">
              <a:spLocks noChangeArrowheads="1"/>
            </p:cNvSpPr>
            <p:nvPr/>
          </p:nvSpPr>
          <p:spPr bwMode="auto">
            <a:xfrm>
              <a:off x="627264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91151" name="Text Box 16"/>
            <p:cNvSpPr txBox="1">
              <a:spLocks noChangeArrowheads="1"/>
            </p:cNvSpPr>
            <p:nvPr/>
          </p:nvSpPr>
          <p:spPr bwMode="auto">
            <a:xfrm>
              <a:off x="2051720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91152" name="Text Box 16"/>
            <p:cNvSpPr txBox="1">
              <a:spLocks noChangeArrowheads="1"/>
            </p:cNvSpPr>
            <p:nvPr/>
          </p:nvSpPr>
          <p:spPr bwMode="auto">
            <a:xfrm>
              <a:off x="3635896" y="2880000"/>
              <a:ext cx="1584176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公差带代号</a:t>
              </a:r>
            </a:p>
          </p:txBody>
        </p:sp>
        <p:sp>
          <p:nvSpPr>
            <p:cNvPr id="91153" name="Text Box 16"/>
            <p:cNvSpPr txBox="1">
              <a:spLocks noChangeArrowheads="1"/>
            </p:cNvSpPr>
            <p:nvPr/>
          </p:nvSpPr>
          <p:spPr bwMode="auto">
            <a:xfrm>
              <a:off x="5588560" y="2864835"/>
              <a:ext cx="1791752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旋合长度代号</a:t>
              </a:r>
            </a:p>
          </p:txBody>
        </p:sp>
        <p:sp>
          <p:nvSpPr>
            <p:cNvPr id="91154" name="Text Box 16"/>
            <p:cNvSpPr txBox="1">
              <a:spLocks noChangeArrowheads="1"/>
            </p:cNvSpPr>
            <p:nvPr/>
          </p:nvSpPr>
          <p:spPr bwMode="auto">
            <a:xfrm>
              <a:off x="7696749" y="2864835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91155" name="直接连接符 2"/>
            <p:cNvCxnSpPr>
              <a:cxnSpLocks noChangeShapeType="1"/>
            </p:cNvCxnSpPr>
            <p:nvPr/>
          </p:nvCxnSpPr>
          <p:spPr bwMode="auto">
            <a:xfrm>
              <a:off x="3407171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156" name="直接连接符 19"/>
            <p:cNvCxnSpPr>
              <a:cxnSpLocks noChangeShapeType="1"/>
            </p:cNvCxnSpPr>
            <p:nvPr/>
          </p:nvCxnSpPr>
          <p:spPr bwMode="auto">
            <a:xfrm>
              <a:off x="5292080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157" name="直接连接符 20"/>
            <p:cNvCxnSpPr>
              <a:cxnSpLocks noChangeShapeType="1"/>
            </p:cNvCxnSpPr>
            <p:nvPr/>
          </p:nvCxnSpPr>
          <p:spPr bwMode="auto">
            <a:xfrm>
              <a:off x="7452320" y="3080055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Rectangle 81"/>
          <p:cNvSpPr>
            <a:spLocks noChangeArrowheads="1"/>
          </p:cNvSpPr>
          <p:nvPr/>
        </p:nvSpPr>
        <p:spPr bwMode="auto">
          <a:xfrm>
            <a:off x="752475" y="2557463"/>
            <a:ext cx="80962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螺纹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公差带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，按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短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S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）、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N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）、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长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L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）三组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旋合长度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给出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精密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中等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粗糙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三种精度。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2" name="直接箭头连接符 21"/>
          <p:cNvCxnSpPr>
            <a:cxnSpLocks noChangeShapeType="1"/>
          </p:cNvCxnSpPr>
          <p:nvPr/>
        </p:nvCxnSpPr>
        <p:spPr bwMode="auto">
          <a:xfrm flipV="1">
            <a:off x="6372225" y="2349500"/>
            <a:ext cx="0" cy="3032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1171575" y="4276725"/>
            <a:ext cx="728663" cy="55245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如</a:t>
            </a:r>
          </a:p>
        </p:txBody>
      </p:sp>
      <p:sp>
        <p:nvSpPr>
          <p:cNvPr id="29" name="Rectangle 103"/>
          <p:cNvSpPr>
            <a:spLocks noChangeArrowheads="1"/>
          </p:cNvSpPr>
          <p:nvPr/>
        </p:nvSpPr>
        <p:spPr bwMode="auto">
          <a:xfrm>
            <a:off x="1493838" y="4941888"/>
            <a:ext cx="2093912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M10-5g6g-S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34" name="Rectangle 81"/>
          <p:cNvSpPr>
            <a:spLocks noChangeArrowheads="1"/>
          </p:cNvSpPr>
          <p:nvPr/>
        </p:nvSpPr>
        <p:spPr bwMode="auto">
          <a:xfrm>
            <a:off x="3497263" y="4903788"/>
            <a:ext cx="3048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短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旋合长度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" name="Rectangle 81"/>
          <p:cNvSpPr>
            <a:spLocks noChangeArrowheads="1"/>
          </p:cNvSpPr>
          <p:nvPr/>
        </p:nvSpPr>
        <p:spPr bwMode="auto">
          <a:xfrm>
            <a:off x="723900" y="3389313"/>
            <a:ext cx="80962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一般情况，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不标注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旋合长度，其螺纹公差带按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中等旋合长度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N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）确定；必要时加注旋合长度代号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S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或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L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6" name="Rectangle 103"/>
          <p:cNvSpPr>
            <a:spLocks noChangeArrowheads="1"/>
          </p:cNvSpPr>
          <p:nvPr/>
        </p:nvSpPr>
        <p:spPr bwMode="auto">
          <a:xfrm>
            <a:off x="1536700" y="5730875"/>
            <a:ext cx="196056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M10X1-7H-L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30" name="Rectangle 81"/>
          <p:cNvSpPr>
            <a:spLocks noChangeArrowheads="1"/>
          </p:cNvSpPr>
          <p:nvPr/>
        </p:nvSpPr>
        <p:spPr bwMode="auto">
          <a:xfrm>
            <a:off x="3492500" y="5672138"/>
            <a:ext cx="3048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长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旋合长度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3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  <p:sp>
        <p:nvSpPr>
          <p:cNvPr id="28" name="文本占位符 1"/>
          <p:cNvSpPr txBox="1">
            <a:spLocks/>
          </p:cNvSpPr>
          <p:nvPr/>
        </p:nvSpPr>
        <p:spPr bwMode="auto">
          <a:xfrm>
            <a:off x="1068320" y="1052736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1.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</a:t>
            </a:r>
            <a:r>
              <a:rPr lang="zh-CN" altLang="en-US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普通螺纹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的标注</a:t>
            </a:r>
          </a:p>
        </p:txBody>
      </p:sp>
    </p:spTree>
    <p:extLst>
      <p:ext uri="{BB962C8B-B14F-4D97-AF65-F5344CB8AC3E}">
        <p14:creationId xmlns:p14="http://schemas.microsoft.com/office/powerpoint/2010/main" val="415254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9" grpId="0"/>
      <p:bldP spid="34" grpId="0"/>
      <p:bldP spid="24" grpId="0"/>
      <p:bldP spid="26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5" name="组合 16"/>
          <p:cNvGrpSpPr>
            <a:grpSpLocks/>
          </p:cNvGrpSpPr>
          <p:nvPr/>
        </p:nvGrpSpPr>
        <p:grpSpPr bwMode="auto">
          <a:xfrm>
            <a:off x="627063" y="1843088"/>
            <a:ext cx="8350250" cy="415925"/>
            <a:chOff x="627264" y="2864835"/>
            <a:chExt cx="8349925" cy="415275"/>
          </a:xfrm>
        </p:grpSpPr>
        <p:sp>
          <p:nvSpPr>
            <p:cNvPr id="92173" name="Text Box 16"/>
            <p:cNvSpPr txBox="1">
              <a:spLocks noChangeArrowheads="1"/>
            </p:cNvSpPr>
            <p:nvPr/>
          </p:nvSpPr>
          <p:spPr bwMode="auto">
            <a:xfrm>
              <a:off x="627264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92174" name="Text Box 16"/>
            <p:cNvSpPr txBox="1">
              <a:spLocks noChangeArrowheads="1"/>
            </p:cNvSpPr>
            <p:nvPr/>
          </p:nvSpPr>
          <p:spPr bwMode="auto">
            <a:xfrm>
              <a:off x="2051720" y="2880000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92175" name="Text Box 16"/>
            <p:cNvSpPr txBox="1">
              <a:spLocks noChangeArrowheads="1"/>
            </p:cNvSpPr>
            <p:nvPr/>
          </p:nvSpPr>
          <p:spPr bwMode="auto">
            <a:xfrm>
              <a:off x="3635896" y="2880000"/>
              <a:ext cx="1584176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公差带代号</a:t>
              </a:r>
            </a:p>
          </p:txBody>
        </p:sp>
        <p:sp>
          <p:nvSpPr>
            <p:cNvPr id="92176" name="Text Box 16"/>
            <p:cNvSpPr txBox="1">
              <a:spLocks noChangeArrowheads="1"/>
            </p:cNvSpPr>
            <p:nvPr/>
          </p:nvSpPr>
          <p:spPr bwMode="auto">
            <a:xfrm>
              <a:off x="5588560" y="2864835"/>
              <a:ext cx="1791752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旋合长度代号</a:t>
              </a:r>
            </a:p>
          </p:txBody>
        </p:sp>
        <p:sp>
          <p:nvSpPr>
            <p:cNvPr id="92177" name="Text Box 16"/>
            <p:cNvSpPr txBox="1">
              <a:spLocks noChangeArrowheads="1"/>
            </p:cNvSpPr>
            <p:nvPr/>
          </p:nvSpPr>
          <p:spPr bwMode="auto">
            <a:xfrm>
              <a:off x="7696749" y="2864835"/>
              <a:ext cx="1280440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92178" name="直接连接符 2"/>
            <p:cNvCxnSpPr>
              <a:cxnSpLocks noChangeShapeType="1"/>
            </p:cNvCxnSpPr>
            <p:nvPr/>
          </p:nvCxnSpPr>
          <p:spPr bwMode="auto">
            <a:xfrm>
              <a:off x="3407171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179" name="直接连接符 19"/>
            <p:cNvCxnSpPr>
              <a:cxnSpLocks noChangeShapeType="1"/>
            </p:cNvCxnSpPr>
            <p:nvPr/>
          </p:nvCxnSpPr>
          <p:spPr bwMode="auto">
            <a:xfrm>
              <a:off x="5292080" y="3067050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180" name="直接连接符 20"/>
            <p:cNvCxnSpPr>
              <a:cxnSpLocks noChangeShapeType="1"/>
            </p:cNvCxnSpPr>
            <p:nvPr/>
          </p:nvCxnSpPr>
          <p:spPr bwMode="auto">
            <a:xfrm>
              <a:off x="7452320" y="3080055"/>
              <a:ext cx="1800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Rectangle 81"/>
          <p:cNvSpPr>
            <a:spLocks noChangeArrowheads="1"/>
          </p:cNvSpPr>
          <p:nvPr/>
        </p:nvSpPr>
        <p:spPr bwMode="auto">
          <a:xfrm>
            <a:off x="752475" y="2557463"/>
            <a:ext cx="80962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旋向是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右旋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时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省略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标注，是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左旋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时注“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LH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”。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2" name="直接箭头连接符 21"/>
          <p:cNvCxnSpPr>
            <a:cxnSpLocks noChangeShapeType="1"/>
          </p:cNvCxnSpPr>
          <p:nvPr/>
        </p:nvCxnSpPr>
        <p:spPr bwMode="auto">
          <a:xfrm flipV="1">
            <a:off x="3995738" y="2349500"/>
            <a:ext cx="4176712" cy="3032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1266825" y="3068638"/>
            <a:ext cx="728663" cy="55245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如</a:t>
            </a:r>
          </a:p>
        </p:txBody>
      </p:sp>
      <p:sp>
        <p:nvSpPr>
          <p:cNvPr id="29" name="Rectangle 103"/>
          <p:cNvSpPr>
            <a:spLocks noChangeArrowheads="1"/>
          </p:cNvSpPr>
          <p:nvPr/>
        </p:nvSpPr>
        <p:spPr bwMode="auto">
          <a:xfrm>
            <a:off x="2540000" y="3136900"/>
            <a:ext cx="20939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M8-LH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34" name="Rectangle 81"/>
          <p:cNvSpPr>
            <a:spLocks noChangeArrowheads="1"/>
          </p:cNvSpPr>
          <p:nvPr/>
        </p:nvSpPr>
        <p:spPr bwMode="auto">
          <a:xfrm>
            <a:off x="900113" y="3621088"/>
            <a:ext cx="79486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螺距省略（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粗牙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），公差带代号省略（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中等精度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，外螺纹是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6g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，内螺纹是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6H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），旋合长度省略（中等旋合长度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N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左旋</a:t>
            </a:r>
            <a:endParaRPr lang="en-US" altLang="zh-CN" b="1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26" name="Rectangle 103"/>
          <p:cNvSpPr>
            <a:spLocks noChangeArrowheads="1"/>
          </p:cNvSpPr>
          <p:nvPr/>
        </p:nvSpPr>
        <p:spPr bwMode="auto">
          <a:xfrm>
            <a:off x="1666875" y="4822825"/>
            <a:ext cx="34798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M20X2-5g6g-S-LH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sp>
        <p:nvSpPr>
          <p:cNvPr id="25" name="Rectangle 81"/>
          <p:cNvSpPr>
            <a:spLocks noChangeArrowheads="1"/>
          </p:cNvSpPr>
          <p:nvPr/>
        </p:nvSpPr>
        <p:spPr bwMode="auto">
          <a:xfrm>
            <a:off x="889000" y="5214938"/>
            <a:ext cx="79486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螺距为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细牙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），公差带代号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5g6g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（中径为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5g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，顶径为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6g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），旋合长度短（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S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左旋</a:t>
            </a:r>
            <a:endParaRPr lang="en-US" altLang="zh-CN" b="1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21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  <p:sp>
        <p:nvSpPr>
          <p:cNvPr id="24" name="文本占位符 1"/>
          <p:cNvSpPr txBox="1">
            <a:spLocks/>
          </p:cNvSpPr>
          <p:nvPr/>
        </p:nvSpPr>
        <p:spPr bwMode="auto">
          <a:xfrm>
            <a:off x="1068320" y="1052736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1.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</a:t>
            </a:r>
            <a:r>
              <a:rPr lang="zh-CN" altLang="en-US" b="1" dirty="0" smtClean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普通螺纹</a:t>
            </a:r>
            <a:r>
              <a:rPr lang="zh-CN" altLang="en-US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的标注</a:t>
            </a:r>
          </a:p>
        </p:txBody>
      </p:sp>
    </p:spTree>
    <p:extLst>
      <p:ext uri="{BB962C8B-B14F-4D97-AF65-F5344CB8AC3E}">
        <p14:creationId xmlns:p14="http://schemas.microsoft.com/office/powerpoint/2010/main" val="37630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9" grpId="0"/>
      <p:bldP spid="34" grpId="0"/>
      <p:bldP spid="26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760413" y="1255713"/>
            <a:ext cx="4515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2. </a:t>
            </a:r>
            <a:r>
              <a:rPr lang="zh-CN" altLang="en-US" sz="2800" b="1" dirty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梯形螺纹和锯齿形螺纹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785813" y="1779588"/>
            <a:ext cx="7747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梯形螺纹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锯齿形螺纹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用于传递运动和动力，属于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传动螺纹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4375" y="3213100"/>
            <a:ext cx="1760538" cy="963613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2755900"/>
            <a:ext cx="1822450" cy="1595438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09625" y="4941888"/>
            <a:ext cx="77231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梯形螺纹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工作时牙的两侧均可受力，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锯齿形螺纹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工作时是单侧面受力。</a:t>
            </a:r>
          </a:p>
        </p:txBody>
      </p:sp>
      <p:pic>
        <p:nvPicPr>
          <p:cNvPr id="9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104273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8" grpId="0"/>
      <p:bldP spid="30" grpId="0" autoUpdateAnimBg="0"/>
      <p:bldP spid="1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760413" y="1255713"/>
            <a:ext cx="4515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2. </a:t>
            </a:r>
            <a:r>
              <a:rPr lang="zh-CN" altLang="en-US" sz="2800" b="1" dirty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梯形螺纹和锯齿形螺纹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785813" y="1779588"/>
            <a:ext cx="7747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梯形螺纹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锯齿形螺纹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的标注与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普通螺纹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稍有不同。</a:t>
            </a: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627063" y="2333625"/>
            <a:ext cx="8229600" cy="415925"/>
            <a:chOff x="627062" y="2333005"/>
            <a:chExt cx="8229030" cy="415925"/>
          </a:xfrm>
        </p:grpSpPr>
        <p:sp>
          <p:nvSpPr>
            <p:cNvPr id="97304" name="Text Box 16"/>
            <p:cNvSpPr txBox="1">
              <a:spLocks noChangeArrowheads="1"/>
            </p:cNvSpPr>
            <p:nvPr/>
          </p:nvSpPr>
          <p:spPr bwMode="auto">
            <a:xfrm>
              <a:off x="627062" y="2348880"/>
              <a:ext cx="1281112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97305" name="Text Box 16"/>
            <p:cNvSpPr txBox="1">
              <a:spLocks noChangeArrowheads="1"/>
            </p:cNvSpPr>
            <p:nvPr/>
          </p:nvSpPr>
          <p:spPr bwMode="auto">
            <a:xfrm>
              <a:off x="2051049" y="2348880"/>
              <a:ext cx="1281113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97306" name="Text Box 16"/>
            <p:cNvSpPr txBox="1">
              <a:spLocks noChangeArrowheads="1"/>
            </p:cNvSpPr>
            <p:nvPr/>
          </p:nvSpPr>
          <p:spPr bwMode="auto">
            <a:xfrm>
              <a:off x="5111179" y="2348880"/>
              <a:ext cx="1584325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公差带代号</a:t>
              </a:r>
            </a:p>
          </p:txBody>
        </p:sp>
        <p:sp>
          <p:nvSpPr>
            <p:cNvPr id="97307" name="Text Box 16"/>
            <p:cNvSpPr txBox="1">
              <a:spLocks noChangeArrowheads="1"/>
            </p:cNvSpPr>
            <p:nvPr/>
          </p:nvSpPr>
          <p:spPr bwMode="auto">
            <a:xfrm>
              <a:off x="7063804" y="2333005"/>
              <a:ext cx="1792288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旋合长度代号</a:t>
              </a:r>
            </a:p>
          </p:txBody>
        </p:sp>
        <p:sp>
          <p:nvSpPr>
            <p:cNvPr id="97308" name="Text Box 16"/>
            <p:cNvSpPr txBox="1">
              <a:spLocks noChangeArrowheads="1"/>
            </p:cNvSpPr>
            <p:nvPr/>
          </p:nvSpPr>
          <p:spPr bwMode="auto">
            <a:xfrm>
              <a:off x="3491880" y="2333005"/>
              <a:ext cx="1281113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97309" name="直接连接符 46"/>
            <p:cNvCxnSpPr>
              <a:cxnSpLocks noChangeShapeType="1"/>
            </p:cNvCxnSpPr>
            <p:nvPr/>
          </p:nvCxnSpPr>
          <p:spPr bwMode="auto">
            <a:xfrm>
              <a:off x="4882579" y="2536205"/>
              <a:ext cx="180975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310" name="直接连接符 47"/>
            <p:cNvCxnSpPr>
              <a:cxnSpLocks noChangeShapeType="1"/>
            </p:cNvCxnSpPr>
            <p:nvPr/>
          </p:nvCxnSpPr>
          <p:spPr bwMode="auto">
            <a:xfrm>
              <a:off x="6768529" y="2536205"/>
              <a:ext cx="179388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4132263" y="2733675"/>
            <a:ext cx="4903787" cy="334963"/>
            <a:chOff x="4132436" y="2733055"/>
            <a:chExt cx="4904060" cy="335905"/>
          </a:xfrm>
        </p:grpSpPr>
        <p:cxnSp>
          <p:nvCxnSpPr>
            <p:cNvPr id="97301" name="直接连接符 6"/>
            <p:cNvCxnSpPr>
              <a:cxnSpLocks noChangeShapeType="1"/>
            </p:cNvCxnSpPr>
            <p:nvPr/>
          </p:nvCxnSpPr>
          <p:spPr bwMode="auto">
            <a:xfrm>
              <a:off x="9036496" y="2748930"/>
              <a:ext cx="0" cy="32003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302" name="直接连接符 17"/>
            <p:cNvCxnSpPr>
              <a:cxnSpLocks noChangeShapeType="1"/>
            </p:cNvCxnSpPr>
            <p:nvPr/>
          </p:nvCxnSpPr>
          <p:spPr bwMode="auto">
            <a:xfrm flipH="1">
              <a:off x="4132436" y="3068960"/>
              <a:ext cx="490406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303" name="直接箭头连接符 19"/>
            <p:cNvCxnSpPr>
              <a:cxnSpLocks noChangeShapeType="1"/>
              <a:endCxn id="97308" idx="2"/>
            </p:cNvCxnSpPr>
            <p:nvPr/>
          </p:nvCxnSpPr>
          <p:spPr bwMode="auto">
            <a:xfrm flipV="1">
              <a:off x="4132436" y="2733055"/>
              <a:ext cx="1" cy="33590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prstDash val="lg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Rectangle 80"/>
          <p:cNvSpPr>
            <a:spLocks noChangeArrowheads="1"/>
          </p:cNvSpPr>
          <p:nvPr/>
        </p:nvSpPr>
        <p:spPr bwMode="auto">
          <a:xfrm>
            <a:off x="179388" y="5627688"/>
            <a:ext cx="25765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276225" algn="just"/>
            <a:r>
              <a:rPr lang="zh-CN" altLang="en-US" b="1">
                <a:latin typeface="楷体" pitchFamily="49" charset="-122"/>
                <a:ea typeface="楷体" pitchFamily="49" charset="-122"/>
              </a:rPr>
              <a:t>梯形螺纹：</a:t>
            </a:r>
            <a:r>
              <a:rPr lang="en-US" altLang="zh-CN" b="1">
                <a:solidFill>
                  <a:schemeClr val="accent2"/>
                </a:solidFill>
              </a:rPr>
              <a:t>Tr              </a:t>
            </a:r>
          </a:p>
        </p:txBody>
      </p:sp>
      <p:sp>
        <p:nvSpPr>
          <p:cNvPr id="29" name="Rectangle 81"/>
          <p:cNvSpPr>
            <a:spLocks noChangeArrowheads="1"/>
          </p:cNvSpPr>
          <p:nvPr/>
        </p:nvSpPr>
        <p:spPr bwMode="auto">
          <a:xfrm>
            <a:off x="1971675" y="3854450"/>
            <a:ext cx="17399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accent2"/>
                </a:solidFill>
                <a:ea typeface="隶书" pitchFamily="49" charset="-122"/>
              </a:rPr>
              <a:t>单线：</a:t>
            </a:r>
            <a:endParaRPr lang="en-US" altLang="zh-CN">
              <a:solidFill>
                <a:schemeClr val="accent2"/>
              </a:solidFill>
              <a:ea typeface="隶书" pitchFamily="49" charset="-122"/>
            </a:endParaRPr>
          </a:p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>
                <a:latin typeface="楷体" pitchFamily="49" charset="-122"/>
                <a:ea typeface="楷体" pitchFamily="49" charset="-122"/>
              </a:rPr>
              <a:t>X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螺距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31" name="直接箭头连接符 30"/>
          <p:cNvCxnSpPr>
            <a:cxnSpLocks noChangeShapeType="1"/>
          </p:cNvCxnSpPr>
          <p:nvPr/>
        </p:nvCxnSpPr>
        <p:spPr bwMode="auto">
          <a:xfrm flipV="1">
            <a:off x="1228725" y="2836863"/>
            <a:ext cx="0" cy="26797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接箭头连接符 31"/>
          <p:cNvCxnSpPr>
            <a:cxnSpLocks noChangeShapeType="1"/>
          </p:cNvCxnSpPr>
          <p:nvPr/>
        </p:nvCxnSpPr>
        <p:spPr bwMode="auto">
          <a:xfrm flipV="1">
            <a:off x="2808288" y="2836863"/>
            <a:ext cx="0" cy="885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80"/>
          <p:cNvSpPr>
            <a:spLocks noChangeArrowheads="1"/>
          </p:cNvSpPr>
          <p:nvPr/>
        </p:nvSpPr>
        <p:spPr bwMode="auto">
          <a:xfrm>
            <a:off x="179388" y="5991225"/>
            <a:ext cx="25765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276225" algn="just"/>
            <a:r>
              <a:rPr lang="zh-CN" altLang="en-US" b="1">
                <a:latin typeface="楷体" pitchFamily="49" charset="-122"/>
                <a:ea typeface="楷体" pitchFamily="49" charset="-122"/>
              </a:rPr>
              <a:t>锯齿形螺纹：</a:t>
            </a:r>
            <a:r>
              <a:rPr lang="en-US" altLang="zh-CN" b="1">
                <a:solidFill>
                  <a:schemeClr val="accent2"/>
                </a:solidFill>
              </a:rPr>
              <a:t>B              </a:t>
            </a:r>
          </a:p>
        </p:txBody>
      </p:sp>
      <p:sp>
        <p:nvSpPr>
          <p:cNvPr id="34" name="Rectangle 81"/>
          <p:cNvSpPr>
            <a:spLocks noChangeArrowheads="1"/>
          </p:cNvSpPr>
          <p:nvPr/>
        </p:nvSpPr>
        <p:spPr bwMode="auto">
          <a:xfrm>
            <a:off x="1990725" y="4686300"/>
            <a:ext cx="272573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accent2"/>
                </a:solidFill>
                <a:ea typeface="隶书" pitchFamily="49" charset="-122"/>
              </a:rPr>
              <a:t>多线：</a:t>
            </a:r>
            <a:endParaRPr lang="en-US" altLang="zh-CN">
              <a:solidFill>
                <a:schemeClr val="accent2"/>
              </a:solidFill>
              <a:ea typeface="隶书" pitchFamily="49" charset="-122"/>
            </a:endParaRPr>
          </a:p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大径</a:t>
            </a:r>
            <a:r>
              <a:rPr lang="en-US" altLang="zh-CN">
                <a:latin typeface="楷体" pitchFamily="49" charset="-122"/>
                <a:ea typeface="楷体" pitchFamily="49" charset="-122"/>
              </a:rPr>
              <a:t>X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导程</a:t>
            </a:r>
            <a:r>
              <a:rPr lang="zh-CN" altLang="en-US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>
                <a:latin typeface="楷体" pitchFamily="49" charset="-122"/>
                <a:ea typeface="楷体" pitchFamily="49" charset="-122"/>
              </a:rPr>
              <a:t>P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螺距）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75025" y="3351213"/>
            <a:ext cx="1538288" cy="6477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AutoShape 8"/>
          <p:cNvSpPr>
            <a:spLocks/>
          </p:cNvSpPr>
          <p:nvPr/>
        </p:nvSpPr>
        <p:spPr bwMode="auto">
          <a:xfrm>
            <a:off x="1730375" y="3998913"/>
            <a:ext cx="233363" cy="1517650"/>
          </a:xfrm>
          <a:prstGeom prst="leftBrace">
            <a:avLst>
              <a:gd name="adj1" fmla="val 162585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44" name="直接箭头连接符 43"/>
          <p:cNvCxnSpPr>
            <a:cxnSpLocks noChangeShapeType="1"/>
          </p:cNvCxnSpPr>
          <p:nvPr/>
        </p:nvCxnSpPr>
        <p:spPr bwMode="auto">
          <a:xfrm flipV="1">
            <a:off x="4160838" y="2749550"/>
            <a:ext cx="0" cy="530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076825" y="5373688"/>
            <a:ext cx="17589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楷体" pitchFamily="49" charset="-122"/>
                <a:ea typeface="楷体" pitchFamily="49" charset="-122"/>
              </a:rPr>
              <a:t>只标注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公差带代号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 </a:t>
            </a:r>
            <a:endParaRPr lang="zh-CN" altLang="en-US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47" name="直接箭头连接符 46"/>
          <p:cNvCxnSpPr>
            <a:cxnSpLocks noChangeShapeType="1"/>
          </p:cNvCxnSpPr>
          <p:nvPr/>
        </p:nvCxnSpPr>
        <p:spPr bwMode="auto">
          <a:xfrm flipV="1">
            <a:off x="5883275" y="2836863"/>
            <a:ext cx="0" cy="2536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直接箭头连接符 49"/>
          <p:cNvCxnSpPr>
            <a:cxnSpLocks noChangeShapeType="1"/>
          </p:cNvCxnSpPr>
          <p:nvPr/>
        </p:nvCxnSpPr>
        <p:spPr bwMode="auto">
          <a:xfrm flipV="1">
            <a:off x="7959725" y="2789238"/>
            <a:ext cx="0" cy="6397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6156325" y="3582988"/>
            <a:ext cx="287972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楷体" pitchFamily="49" charset="-122"/>
                <a:ea typeface="楷体" pitchFamily="49" charset="-122"/>
              </a:rPr>
              <a:t>只有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两种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：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  <a:p>
            <a:pPr eaLnBrk="1" hangingPunct="1"/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中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（代号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N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）：省略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  <a:p>
            <a:pPr eaLnBrk="1" hangingPunct="1"/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长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（代号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L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）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 </a:t>
            </a:r>
            <a:endParaRPr lang="zh-CN" altLang="en-US" b="1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5" name="Picture 3" descr="26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4800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utoUpdateAnimBg="0"/>
      <p:bldP spid="28" grpId="0"/>
      <p:bldP spid="29" grpId="0"/>
      <p:bldP spid="33" grpId="0"/>
      <p:bldP spid="34" grpId="0"/>
      <p:bldP spid="40" grpId="0" animBg="1"/>
      <p:bldP spid="46" grpId="0" autoUpdateAnimBg="0"/>
      <p:bldP spid="5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760413" y="1255713"/>
            <a:ext cx="4515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2. </a:t>
            </a:r>
            <a:r>
              <a:rPr lang="zh-CN" altLang="en-US" sz="2800" b="1" dirty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梯形螺纹和锯齿形螺纹 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785813" y="1779588"/>
            <a:ext cx="7747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梯形螺纹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锯齿形螺纹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的标注与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普通螺纹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稍有不同。</a:t>
            </a:r>
          </a:p>
        </p:txBody>
      </p:sp>
      <p:grpSp>
        <p:nvGrpSpPr>
          <p:cNvPr id="98310" name="组合 1"/>
          <p:cNvGrpSpPr>
            <a:grpSpLocks/>
          </p:cNvGrpSpPr>
          <p:nvPr/>
        </p:nvGrpSpPr>
        <p:grpSpPr bwMode="auto">
          <a:xfrm>
            <a:off x="627063" y="2333625"/>
            <a:ext cx="8229600" cy="415925"/>
            <a:chOff x="627062" y="2333005"/>
            <a:chExt cx="8229030" cy="415925"/>
          </a:xfrm>
        </p:grpSpPr>
        <p:sp>
          <p:nvSpPr>
            <p:cNvPr id="98318" name="Text Box 16"/>
            <p:cNvSpPr txBox="1">
              <a:spLocks noChangeArrowheads="1"/>
            </p:cNvSpPr>
            <p:nvPr/>
          </p:nvSpPr>
          <p:spPr bwMode="auto">
            <a:xfrm>
              <a:off x="627062" y="2348880"/>
              <a:ext cx="1281112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98319" name="Text Box 16"/>
            <p:cNvSpPr txBox="1">
              <a:spLocks noChangeArrowheads="1"/>
            </p:cNvSpPr>
            <p:nvPr/>
          </p:nvSpPr>
          <p:spPr bwMode="auto">
            <a:xfrm>
              <a:off x="2051049" y="2348880"/>
              <a:ext cx="1281113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98320" name="Text Box 16"/>
            <p:cNvSpPr txBox="1">
              <a:spLocks noChangeArrowheads="1"/>
            </p:cNvSpPr>
            <p:nvPr/>
          </p:nvSpPr>
          <p:spPr bwMode="auto">
            <a:xfrm>
              <a:off x="5111179" y="2348880"/>
              <a:ext cx="1584325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公差带代号</a:t>
              </a:r>
            </a:p>
          </p:txBody>
        </p:sp>
        <p:sp>
          <p:nvSpPr>
            <p:cNvPr id="98321" name="Text Box 16"/>
            <p:cNvSpPr txBox="1">
              <a:spLocks noChangeArrowheads="1"/>
            </p:cNvSpPr>
            <p:nvPr/>
          </p:nvSpPr>
          <p:spPr bwMode="auto">
            <a:xfrm>
              <a:off x="7063804" y="2333005"/>
              <a:ext cx="1792288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旋合长度代号</a:t>
              </a:r>
            </a:p>
          </p:txBody>
        </p:sp>
        <p:sp>
          <p:nvSpPr>
            <p:cNvPr id="98322" name="Text Box 16"/>
            <p:cNvSpPr txBox="1">
              <a:spLocks noChangeArrowheads="1"/>
            </p:cNvSpPr>
            <p:nvPr/>
          </p:nvSpPr>
          <p:spPr bwMode="auto">
            <a:xfrm>
              <a:off x="3491880" y="2333005"/>
              <a:ext cx="1281113" cy="4000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98323" name="直接连接符 46"/>
            <p:cNvCxnSpPr>
              <a:cxnSpLocks noChangeShapeType="1"/>
            </p:cNvCxnSpPr>
            <p:nvPr/>
          </p:nvCxnSpPr>
          <p:spPr bwMode="auto">
            <a:xfrm>
              <a:off x="4882579" y="2536205"/>
              <a:ext cx="180975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324" name="直接连接符 47"/>
            <p:cNvCxnSpPr>
              <a:cxnSpLocks noChangeShapeType="1"/>
            </p:cNvCxnSpPr>
            <p:nvPr/>
          </p:nvCxnSpPr>
          <p:spPr bwMode="auto">
            <a:xfrm>
              <a:off x="6768529" y="2536205"/>
              <a:ext cx="179388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762000" y="2924175"/>
            <a:ext cx="857250" cy="72072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例</a:t>
            </a:r>
          </a:p>
        </p:txBody>
      </p:sp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5763" y="3130550"/>
            <a:ext cx="3827462" cy="795338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7700" y="4675188"/>
            <a:ext cx="2984500" cy="39528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0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0563" y="3565525"/>
            <a:ext cx="1700212" cy="360363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1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1463" y="4067175"/>
            <a:ext cx="2676525" cy="10033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1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6575" y="5337175"/>
            <a:ext cx="3389313" cy="82867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12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5638" y="5775325"/>
            <a:ext cx="1562100" cy="39052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 descr="26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39629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13632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5"/>
          <p:cNvSpPr txBox="1">
            <a:spLocks noChangeArrowheads="1"/>
          </p:cNvSpPr>
          <p:nvPr/>
        </p:nvSpPr>
        <p:spPr bwMode="auto">
          <a:xfrm>
            <a:off x="2339752" y="332656"/>
            <a:ext cx="4968875" cy="461963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38100">
            <a:solidFill>
              <a:srgbClr val="33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b="1" kern="0" dirty="0">
                <a:solidFill>
                  <a:srgbClr val="FF0000"/>
                </a:solidFill>
                <a:latin typeface="宋体" pitchFamily="2" charset="-122"/>
              </a:rPr>
              <a:t>齿轮油泵中的常用件和标准件</a:t>
            </a:r>
            <a:endParaRPr kumimoji="0" lang="zh-CN" altLang="en-US" b="1" kern="0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1752" name="ShockwaveFlash1" r:id="rId2" imgW="8282160" imgH="4832280"/>
        </mc:Choice>
        <mc:Fallback>
          <p:control name="ShockwaveFlash1" r:id="rId2" imgW="8282160" imgH="483228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188" y="1404938"/>
                  <a:ext cx="8281987" cy="4832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859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760413" y="1255713"/>
            <a:ext cx="19912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3. </a:t>
            </a:r>
            <a:r>
              <a:rPr lang="zh-CN" altLang="en-US" sz="2800" b="1" dirty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管螺纹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809625" y="1779588"/>
            <a:ext cx="56753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管螺纹是位于管壁上用于管子连接的螺纹，有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55°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非密封管螺纹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和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55°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密封管螺纹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1700213"/>
            <a:ext cx="1944688" cy="12112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906463" y="3030538"/>
            <a:ext cx="769778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55°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非密封管螺纹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一般用于低压管路连接中，</a:t>
            </a:r>
            <a:r>
              <a:rPr lang="en-US" altLang="zh-CN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55°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密封管螺纹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用于密封性要求高的场合。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03575" y="4252913"/>
            <a:ext cx="53292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楷体" pitchFamily="49" charset="-122"/>
                <a:ea typeface="楷体" pitchFamily="49" charset="-122"/>
              </a:rPr>
              <a:t>由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圆柱外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圆柱内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螺纹旋合获得 </a:t>
            </a:r>
          </a:p>
        </p:txBody>
      </p:sp>
      <p:sp>
        <p:nvSpPr>
          <p:cNvPr id="12" name="AutoShape 8"/>
          <p:cNvSpPr>
            <a:spLocks/>
          </p:cNvSpPr>
          <p:nvPr/>
        </p:nvSpPr>
        <p:spPr bwMode="auto">
          <a:xfrm>
            <a:off x="2987675" y="5157788"/>
            <a:ext cx="233363" cy="935037"/>
          </a:xfrm>
          <a:prstGeom prst="leftBrace">
            <a:avLst>
              <a:gd name="adj1" fmla="val 3348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73413" y="5046663"/>
            <a:ext cx="5137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楷体" pitchFamily="49" charset="-122"/>
                <a:ea typeface="楷体" pitchFamily="49" charset="-122"/>
              </a:rPr>
              <a:t>由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圆锥外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圆锥内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螺纹旋合获得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173413" y="5700713"/>
            <a:ext cx="52133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楷体" pitchFamily="49" charset="-122"/>
                <a:ea typeface="楷体" pitchFamily="49" charset="-122"/>
              </a:rPr>
              <a:t>由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圆锥外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螺纹和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圆柱内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螺纹旋合获得 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950913" y="4129088"/>
            <a:ext cx="1939925" cy="70802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FF0000"/>
                </a:solidFill>
                <a:ea typeface="楷体_GB2312" pitchFamily="49" charset="-122"/>
              </a:rPr>
              <a:t>非密封</a:t>
            </a:r>
            <a:endParaRPr lang="en-US" altLang="zh-CN" sz="2000" b="1">
              <a:solidFill>
                <a:srgbClr val="FF0000"/>
              </a:solidFill>
              <a:ea typeface="楷体_GB2312" pitchFamily="49" charset="-122"/>
            </a:endParaRPr>
          </a:p>
          <a:p>
            <a:pPr algn="ctr" eaLnBrk="1" hangingPunct="1"/>
            <a:r>
              <a:rPr lang="zh-CN" altLang="en-US" sz="2000" b="1">
                <a:solidFill>
                  <a:srgbClr val="FF0000"/>
                </a:solidFill>
                <a:ea typeface="楷体_GB2312" pitchFamily="49" charset="-122"/>
              </a:rPr>
              <a:t>管螺纹连接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50913" y="5305425"/>
            <a:ext cx="1939925" cy="70802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FF0000"/>
                </a:solidFill>
                <a:ea typeface="楷体_GB2312" pitchFamily="49" charset="-122"/>
              </a:rPr>
              <a:t>密封</a:t>
            </a:r>
            <a:endParaRPr lang="en-US" altLang="zh-CN" sz="2000" b="1">
              <a:solidFill>
                <a:srgbClr val="FF0000"/>
              </a:solidFill>
              <a:ea typeface="楷体_GB2312" pitchFamily="49" charset="-122"/>
            </a:endParaRPr>
          </a:p>
          <a:p>
            <a:pPr algn="ctr" eaLnBrk="1" hangingPunct="1"/>
            <a:r>
              <a:rPr lang="zh-CN" altLang="en-US" sz="2000" b="1">
                <a:solidFill>
                  <a:srgbClr val="FF0000"/>
                </a:solidFill>
                <a:ea typeface="楷体_GB2312" pitchFamily="49" charset="-122"/>
              </a:rPr>
              <a:t>管螺纹连接</a:t>
            </a:r>
          </a:p>
        </p:txBody>
      </p:sp>
      <p:pic>
        <p:nvPicPr>
          <p:cNvPr id="17" name="Picture 3" descr="26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29931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8" grpId="0"/>
      <p:bldP spid="30" grpId="0" autoUpdateAnimBg="0"/>
      <p:bldP spid="31" grpId="0" autoUpdateAnimBg="0"/>
      <p:bldP spid="11" grpId="0" autoUpdateAnimBg="0"/>
      <p:bldP spid="12" grpId="0" animBg="1"/>
      <p:bldP spid="13" grpId="0" autoUpdateAnimBg="0"/>
      <p:bldP spid="14" grpId="0" autoUpdateAnimBg="0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760413" y="1255713"/>
            <a:ext cx="19912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3. </a:t>
            </a:r>
            <a:r>
              <a:rPr lang="zh-CN" altLang="en-US" sz="2800" b="1" dirty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管螺纹 </a:t>
            </a: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1547813" y="1908175"/>
            <a:ext cx="6022975" cy="415925"/>
            <a:chOff x="793750" y="1988840"/>
            <a:chExt cx="6023258" cy="415241"/>
          </a:xfrm>
        </p:grpSpPr>
        <p:sp>
          <p:nvSpPr>
            <p:cNvPr id="94220" name="Text Box 16"/>
            <p:cNvSpPr txBox="1">
              <a:spLocks noChangeArrowheads="1"/>
            </p:cNvSpPr>
            <p:nvPr/>
          </p:nvSpPr>
          <p:spPr bwMode="auto">
            <a:xfrm>
              <a:off x="793750" y="2003971"/>
              <a:ext cx="1280490" cy="399206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94221" name="Text Box 16"/>
            <p:cNvSpPr txBox="1">
              <a:spLocks noChangeArrowheads="1"/>
            </p:cNvSpPr>
            <p:nvPr/>
          </p:nvSpPr>
          <p:spPr bwMode="auto">
            <a:xfrm>
              <a:off x="2218261" y="2003971"/>
              <a:ext cx="1280490" cy="399206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94222" name="Text Box 16"/>
            <p:cNvSpPr txBox="1">
              <a:spLocks noChangeArrowheads="1"/>
            </p:cNvSpPr>
            <p:nvPr/>
          </p:nvSpPr>
          <p:spPr bwMode="auto">
            <a:xfrm>
              <a:off x="3802499" y="2003971"/>
              <a:ext cx="1417573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公差等级</a:t>
              </a:r>
            </a:p>
          </p:txBody>
        </p:sp>
        <p:sp>
          <p:nvSpPr>
            <p:cNvPr id="94223" name="Text Box 16"/>
            <p:cNvSpPr txBox="1">
              <a:spLocks noChangeArrowheads="1"/>
            </p:cNvSpPr>
            <p:nvPr/>
          </p:nvSpPr>
          <p:spPr bwMode="auto">
            <a:xfrm>
              <a:off x="5536518" y="1988840"/>
              <a:ext cx="1280490" cy="399206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94224" name="直接连接符 2"/>
            <p:cNvCxnSpPr>
              <a:cxnSpLocks noChangeShapeType="1"/>
            </p:cNvCxnSpPr>
            <p:nvPr/>
          </p:nvCxnSpPr>
          <p:spPr bwMode="auto">
            <a:xfrm>
              <a:off x="3573765" y="2190598"/>
              <a:ext cx="180007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225" name="直接连接符 20"/>
            <p:cNvCxnSpPr>
              <a:cxnSpLocks noChangeShapeType="1"/>
            </p:cNvCxnSpPr>
            <p:nvPr/>
          </p:nvCxnSpPr>
          <p:spPr bwMode="auto">
            <a:xfrm>
              <a:off x="5292080" y="2203574"/>
              <a:ext cx="180007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8" name="直接箭头连接符 47"/>
          <p:cNvCxnSpPr>
            <a:cxnSpLocks noChangeShapeType="1"/>
          </p:cNvCxnSpPr>
          <p:nvPr/>
        </p:nvCxnSpPr>
        <p:spPr bwMode="auto">
          <a:xfrm flipV="1">
            <a:off x="2200275" y="2349500"/>
            <a:ext cx="0" cy="15843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8975" y="4005263"/>
            <a:ext cx="8374063" cy="2239962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直接箭头连接符 49"/>
          <p:cNvCxnSpPr>
            <a:cxnSpLocks noChangeShapeType="1"/>
          </p:cNvCxnSpPr>
          <p:nvPr/>
        </p:nvCxnSpPr>
        <p:spPr bwMode="auto">
          <a:xfrm flipV="1">
            <a:off x="3563938" y="2349500"/>
            <a:ext cx="0" cy="7921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883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3227388"/>
            <a:ext cx="4408488" cy="67468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AutoShape 9"/>
          <p:cNvSpPr>
            <a:spLocks noChangeArrowheads="1"/>
          </p:cNvSpPr>
          <p:nvPr/>
        </p:nvSpPr>
        <p:spPr bwMode="auto">
          <a:xfrm>
            <a:off x="4629150" y="2505075"/>
            <a:ext cx="728663" cy="55245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如</a:t>
            </a:r>
          </a:p>
        </p:txBody>
      </p:sp>
      <p:sp>
        <p:nvSpPr>
          <p:cNvPr id="55" name="Rectangle 103"/>
          <p:cNvSpPr>
            <a:spLocks noChangeArrowheads="1"/>
          </p:cNvSpPr>
          <p:nvPr/>
        </p:nvSpPr>
        <p:spPr bwMode="auto">
          <a:xfrm>
            <a:off x="5600700" y="2573338"/>
            <a:ext cx="149542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R</a:t>
            </a:r>
            <a:r>
              <a:rPr lang="en-US" altLang="zh-CN" baseline="-25000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2</a:t>
            </a:r>
            <a:r>
              <a:rPr lang="en-US" altLang="zh-CN">
                <a:solidFill>
                  <a:srgbClr val="990000"/>
                </a:solidFill>
                <a:latin typeface="黑体" pitchFamily="2" charset="-122"/>
                <a:ea typeface="黑体" pitchFamily="2" charset="-122"/>
              </a:rPr>
              <a:t> 1/2</a:t>
            </a:r>
            <a:endParaRPr lang="en-US" altLang="zh-CN">
              <a:solidFill>
                <a:srgbClr val="990000"/>
              </a:solidFill>
              <a:latin typeface="黑体" pitchFamily="2" charset="-122"/>
              <a:ea typeface="黑体" pitchFamily="2" charset="-122"/>
              <a:hlinkClick r:id="" action="ppaction://noaction"/>
            </a:endParaRPr>
          </a:p>
        </p:txBody>
      </p:sp>
      <p:pic>
        <p:nvPicPr>
          <p:cNvPr id="18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7020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760413" y="1255713"/>
            <a:ext cx="19912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3. </a:t>
            </a:r>
            <a:r>
              <a:rPr lang="zh-CN" altLang="en-US" sz="2800" b="1" dirty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管螺纹 </a:t>
            </a:r>
          </a:p>
        </p:txBody>
      </p:sp>
      <p:grpSp>
        <p:nvGrpSpPr>
          <p:cNvPr id="95237" name="组合 2"/>
          <p:cNvGrpSpPr>
            <a:grpSpLocks/>
          </p:cNvGrpSpPr>
          <p:nvPr/>
        </p:nvGrpSpPr>
        <p:grpSpPr bwMode="auto">
          <a:xfrm>
            <a:off x="1547813" y="1908175"/>
            <a:ext cx="6022975" cy="415925"/>
            <a:chOff x="793750" y="1988840"/>
            <a:chExt cx="6023258" cy="415241"/>
          </a:xfrm>
        </p:grpSpPr>
        <p:sp>
          <p:nvSpPr>
            <p:cNvPr id="95248" name="Text Box 16"/>
            <p:cNvSpPr txBox="1">
              <a:spLocks noChangeArrowheads="1"/>
            </p:cNvSpPr>
            <p:nvPr/>
          </p:nvSpPr>
          <p:spPr bwMode="auto">
            <a:xfrm>
              <a:off x="793750" y="2003971"/>
              <a:ext cx="1280490" cy="399206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特征代号</a:t>
              </a:r>
            </a:p>
          </p:txBody>
        </p:sp>
        <p:sp>
          <p:nvSpPr>
            <p:cNvPr id="95249" name="Text Box 16"/>
            <p:cNvSpPr txBox="1">
              <a:spLocks noChangeArrowheads="1"/>
            </p:cNvSpPr>
            <p:nvPr/>
          </p:nvSpPr>
          <p:spPr bwMode="auto">
            <a:xfrm>
              <a:off x="2218261" y="2003971"/>
              <a:ext cx="1280490" cy="399206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尺寸代号</a:t>
              </a:r>
            </a:p>
          </p:txBody>
        </p:sp>
        <p:sp>
          <p:nvSpPr>
            <p:cNvPr id="95250" name="Text Box 16"/>
            <p:cNvSpPr txBox="1">
              <a:spLocks noChangeArrowheads="1"/>
            </p:cNvSpPr>
            <p:nvPr/>
          </p:nvSpPr>
          <p:spPr bwMode="auto">
            <a:xfrm>
              <a:off x="3802499" y="2003971"/>
              <a:ext cx="1417573" cy="40011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公差等级</a:t>
              </a:r>
            </a:p>
          </p:txBody>
        </p:sp>
        <p:sp>
          <p:nvSpPr>
            <p:cNvPr id="95251" name="Text Box 16"/>
            <p:cNvSpPr txBox="1">
              <a:spLocks noChangeArrowheads="1"/>
            </p:cNvSpPr>
            <p:nvPr/>
          </p:nvSpPr>
          <p:spPr bwMode="auto">
            <a:xfrm>
              <a:off x="5536518" y="1988840"/>
              <a:ext cx="1280490" cy="399206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旋向代号</a:t>
              </a:r>
            </a:p>
          </p:txBody>
        </p:sp>
        <p:cxnSp>
          <p:nvCxnSpPr>
            <p:cNvPr id="95252" name="直接连接符 2"/>
            <p:cNvCxnSpPr>
              <a:cxnSpLocks noChangeShapeType="1"/>
            </p:cNvCxnSpPr>
            <p:nvPr/>
          </p:nvCxnSpPr>
          <p:spPr bwMode="auto">
            <a:xfrm>
              <a:off x="3573765" y="2190598"/>
              <a:ext cx="180007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253" name="直接连接符 20"/>
            <p:cNvCxnSpPr>
              <a:cxnSpLocks noChangeShapeType="1"/>
            </p:cNvCxnSpPr>
            <p:nvPr/>
          </p:nvCxnSpPr>
          <p:spPr bwMode="auto">
            <a:xfrm>
              <a:off x="5292080" y="2203574"/>
              <a:ext cx="180007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8" name="直接箭头连接符 47"/>
          <p:cNvCxnSpPr>
            <a:cxnSpLocks noChangeShapeType="1"/>
          </p:cNvCxnSpPr>
          <p:nvPr/>
        </p:nvCxnSpPr>
        <p:spPr bwMode="auto">
          <a:xfrm flipV="1">
            <a:off x="5265738" y="2349500"/>
            <a:ext cx="0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5513" y="2881313"/>
            <a:ext cx="5345112" cy="72548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5775" y="5027613"/>
            <a:ext cx="1497013" cy="1135062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6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7575" y="3860800"/>
            <a:ext cx="5330825" cy="72072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43675" y="2860675"/>
            <a:ext cx="1766888" cy="74612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8"/>
          <p:cNvSpPr>
            <a:spLocks/>
          </p:cNvSpPr>
          <p:nvPr/>
        </p:nvSpPr>
        <p:spPr bwMode="auto">
          <a:xfrm>
            <a:off x="527050" y="2897188"/>
            <a:ext cx="233363" cy="1684337"/>
          </a:xfrm>
          <a:prstGeom prst="leftBrace">
            <a:avLst>
              <a:gd name="adj1" fmla="val 33515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25" name="直接箭头连接符 24"/>
          <p:cNvCxnSpPr>
            <a:cxnSpLocks noChangeShapeType="1"/>
          </p:cNvCxnSpPr>
          <p:nvPr/>
        </p:nvCxnSpPr>
        <p:spPr bwMode="auto">
          <a:xfrm flipV="1">
            <a:off x="6931025" y="2359025"/>
            <a:ext cx="0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719138" y="5110163"/>
            <a:ext cx="728662" cy="55245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99"/>
                </a:solidFill>
                <a:ea typeface="华文行楷" pitchFamily="2" charset="-122"/>
              </a:rPr>
              <a:t>如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7313" y="4856163"/>
            <a:ext cx="1220787" cy="147955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81"/>
          <p:cNvSpPr>
            <a:spLocks noChangeArrowheads="1"/>
          </p:cNvSpPr>
          <p:nvPr/>
        </p:nvSpPr>
        <p:spPr bwMode="auto">
          <a:xfrm>
            <a:off x="5340350" y="4756150"/>
            <a:ext cx="3519488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楷体" pitchFamily="49" charset="-122"/>
                <a:ea typeface="楷体" pitchFamily="49" charset="-122"/>
              </a:rPr>
              <a:t>    管螺纹的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标记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用指引的方法标注在图形上，指引线都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指引到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螺纹的</a:t>
            </a:r>
            <a:r>
              <a:rPr lang="zh-CN" altLang="en-US" b="1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大径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上。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2" name="Picture 3" descr="26"/>
          <p:cNvPicPr>
            <a:picLocks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720"/>
            <a:ext cx="7199312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占位符 1"/>
          <p:cNvSpPr txBox="1">
            <a:spLocks/>
          </p:cNvSpPr>
          <p:nvPr/>
        </p:nvSpPr>
        <p:spPr bwMode="auto">
          <a:xfrm>
            <a:off x="971550" y="188640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7.1.6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螺纹的标注</a:t>
            </a:r>
          </a:p>
        </p:txBody>
      </p:sp>
    </p:spTree>
    <p:extLst>
      <p:ext uri="{BB962C8B-B14F-4D97-AF65-F5344CB8AC3E}">
        <p14:creationId xmlns:p14="http://schemas.microsoft.com/office/powerpoint/2010/main" val="40269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4"/>
          <p:cNvSpPr>
            <a:spLocks noChangeArrowheads="1"/>
          </p:cNvSpPr>
          <p:nvPr/>
        </p:nvSpPr>
        <p:spPr bwMode="auto">
          <a:xfrm>
            <a:off x="755650" y="1628507"/>
            <a:ext cx="72009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zh-CN" altLang="en-US" sz="3600" b="1" dirty="0">
                <a:solidFill>
                  <a:srgbClr val="FFFF66"/>
                </a:solidFill>
                <a:latin typeface="楷体_GB2312"/>
              </a:rPr>
              <a:t>第一次课作业：</a:t>
            </a:r>
            <a:endParaRPr lang="en-US" altLang="zh-CN" sz="3600" b="1" dirty="0">
              <a:solidFill>
                <a:srgbClr val="FFFF66"/>
              </a:solidFill>
              <a:latin typeface="楷体_GB2312"/>
            </a:endParaRPr>
          </a:p>
          <a:p>
            <a:r>
              <a:rPr lang="zh-CN" altLang="en-US" sz="3200" b="1" dirty="0" smtClean="0">
                <a:solidFill>
                  <a:srgbClr val="FFFF66"/>
                </a:solidFill>
                <a:latin typeface="楷体_GB2312"/>
              </a:rPr>
              <a:t>（螺纹的基本知识）</a:t>
            </a:r>
            <a:endParaRPr lang="zh-CN" altLang="en-US" sz="3200" b="1" dirty="0">
              <a:solidFill>
                <a:srgbClr val="FFFF66"/>
              </a:solidFill>
              <a:latin typeface="楷体_GB2312"/>
            </a:endParaRPr>
          </a:p>
        </p:txBody>
      </p:sp>
      <p:sp>
        <p:nvSpPr>
          <p:cNvPr id="167939" name="Rectangle 5"/>
          <p:cNvSpPr>
            <a:spLocks noChangeArrowheads="1"/>
          </p:cNvSpPr>
          <p:nvPr/>
        </p:nvSpPr>
        <p:spPr bwMode="auto">
          <a:xfrm>
            <a:off x="1619210" y="2997091"/>
            <a:ext cx="22733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FF"/>
                </a:solidFill>
                <a:latin typeface="楷体_GB2312"/>
              </a:rPr>
              <a:t>P41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_GB2312"/>
              </a:rPr>
              <a:t>：</a:t>
            </a:r>
            <a:r>
              <a:rPr lang="en-US" altLang="zh-CN" sz="3600" b="1" dirty="0">
                <a:solidFill>
                  <a:srgbClr val="0000FF"/>
                </a:solidFill>
                <a:latin typeface="楷体_GB2312"/>
              </a:rPr>
              <a:t>1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_GB2312"/>
              </a:rPr>
              <a:t>～</a:t>
            </a:r>
            <a:r>
              <a:rPr lang="en-US" altLang="zh-CN" sz="3600" b="1" dirty="0" smtClean="0">
                <a:solidFill>
                  <a:srgbClr val="0000FF"/>
                </a:solidFill>
                <a:latin typeface="楷体_GB2312"/>
              </a:rPr>
              <a:t>2</a:t>
            </a:r>
            <a:endParaRPr lang="en-US" altLang="zh-CN" sz="3600" b="1" dirty="0">
              <a:solidFill>
                <a:srgbClr val="0000FF"/>
              </a:solidFill>
              <a:latin typeface="楷体_GB2312"/>
            </a:endParaRPr>
          </a:p>
        </p:txBody>
      </p:sp>
      <p:pic>
        <p:nvPicPr>
          <p:cNvPr id="167940" name="Picture 2" descr="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50950"/>
            <a:ext cx="6858000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文本占位符 1"/>
          <p:cNvSpPr txBox="1">
            <a:spLocks/>
          </p:cNvSpPr>
          <p:nvPr/>
        </p:nvSpPr>
        <p:spPr bwMode="auto">
          <a:xfrm>
            <a:off x="1335088" y="260350"/>
            <a:ext cx="3168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3600" b="1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作　　业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9672" y="3643422"/>
            <a:ext cx="15776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FF"/>
                </a:solidFill>
                <a:latin typeface="楷体_GB2312"/>
              </a:rPr>
              <a:t>P42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_GB2312"/>
              </a:rPr>
              <a:t>：</a:t>
            </a:r>
            <a:r>
              <a:rPr lang="en-US" altLang="zh-CN" sz="3600" b="1" dirty="0" smtClean="0">
                <a:solidFill>
                  <a:srgbClr val="0000FF"/>
                </a:solidFill>
                <a:latin typeface="楷体_GB2312"/>
              </a:rPr>
              <a:t>1</a:t>
            </a:r>
            <a:endParaRPr lang="en-US" altLang="zh-CN" sz="3600" b="1" dirty="0">
              <a:solidFill>
                <a:srgbClr val="0000FF"/>
              </a:solidFill>
              <a:latin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17954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4294967295"/>
          </p:nvPr>
        </p:nvSpPr>
        <p:spPr bwMode="auto">
          <a:xfrm>
            <a:off x="1016000" y="333375"/>
            <a:ext cx="74882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FontTx/>
              <a:buNone/>
            </a:pPr>
            <a:r>
              <a:rPr lang="zh-CN" altLang="en-US" sz="3600" b="1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概        述</a:t>
            </a:r>
          </a:p>
        </p:txBody>
      </p:sp>
      <p:pic>
        <p:nvPicPr>
          <p:cNvPr id="25603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23925" y="1484313"/>
            <a:ext cx="763111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altLang="zh-CN" sz="3200" dirty="0"/>
              <a:t>    </a:t>
            </a:r>
            <a:r>
              <a:rPr lang="zh-CN" altLang="en-US" sz="3200" dirty="0"/>
              <a:t>由于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标准件</a:t>
            </a:r>
            <a:r>
              <a:rPr lang="zh-CN" altLang="en-US" sz="3200" dirty="0"/>
              <a:t>和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常用件</a:t>
            </a:r>
            <a:r>
              <a:rPr lang="zh-CN" altLang="en-US" sz="3200" dirty="0"/>
              <a:t>用量大，国家制定相关标准后，有以下</a:t>
            </a:r>
            <a:r>
              <a:rPr lang="zh-CN" altLang="en-US" sz="32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好处</a:t>
            </a:r>
            <a:r>
              <a:rPr lang="zh-CN" altLang="en-US" sz="3200" dirty="0"/>
              <a:t>：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6411" y="2469198"/>
            <a:ext cx="79928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342900" indent="-342900"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dirty="0"/>
              <a:t>加工这些零件时，可以使用标准的切削刀具和专用机床，从而提高生产效率，降低生产成本。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55576" y="3410996"/>
            <a:ext cx="79928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342900" indent="-342900"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dirty="0"/>
              <a:t>在装配或维修机器时，能按规格选用或更换标准件。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9162" y="4366265"/>
            <a:ext cx="79928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342900" indent="-342900">
              <a:buClr>
                <a:srgbClr val="FF0000"/>
              </a:buClr>
              <a:buFont typeface="Wingdings" pitchFamily="2" charset="2"/>
              <a:buChar char="Ø"/>
              <a:defRPr sz="2800" b="1"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dirty="0"/>
              <a:t>绘图时不需按真实投影画出，只要根据国家   标准规定的画法、代号或标记进行绘图和标   注，减少了绘图工作量。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7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文本占位符 1"/>
          <p:cNvSpPr txBox="1">
            <a:spLocks/>
          </p:cNvSpPr>
          <p:nvPr/>
        </p:nvSpPr>
        <p:spPr bwMode="auto">
          <a:xfrm>
            <a:off x="1016000" y="333375"/>
            <a:ext cx="74882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螺纹的基本知识</a:t>
            </a:r>
          </a:p>
        </p:txBody>
      </p:sp>
      <p:pic>
        <p:nvPicPr>
          <p:cNvPr id="26627" name="Picture 3" descr="26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4744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016000" y="4653136"/>
            <a:ext cx="75600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dirty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dirty="0">
                <a:effectLst/>
              </a:rPr>
              <a:t>当一个平面图形（如三角形、梯形、矩形等）绕着圆柱面（或圆锥面）作螺旋运动时，形成的圆柱（或圆锥）螺旋体称为</a:t>
            </a:r>
            <a:r>
              <a:rPr lang="zh-CN" altLang="en-US" dirty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螺纹</a:t>
            </a:r>
            <a:r>
              <a:rPr lang="zh-CN" altLang="en-US" dirty="0">
                <a:effectLst/>
              </a:rPr>
              <a:t>。 </a:t>
            </a:r>
          </a:p>
        </p:txBody>
      </p:sp>
      <p:sp>
        <p:nvSpPr>
          <p:cNvPr id="12" name="文本占位符 1"/>
          <p:cNvSpPr txBox="1">
            <a:spLocks/>
          </p:cNvSpPr>
          <p:nvPr/>
        </p:nvSpPr>
        <p:spPr bwMode="auto">
          <a:xfrm>
            <a:off x="723900" y="1124744"/>
            <a:ext cx="80152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7.1.1</a:t>
            </a:r>
            <a:r>
              <a:rPr lang="zh-CN" altLang="en-US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螺纹的形成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6870" name="ShockwaveFlash1" r:id="rId2" imgW="2879640" imgH="2698920"/>
        </mc:Choice>
        <mc:Fallback>
          <p:control name="ShockwaveFlash1" r:id="rId2" imgW="2879640" imgH="269892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71775" y="1773238"/>
                  <a:ext cx="2879725" cy="2698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1"/>
      <p:bldP spid="21" grpId="0" build="p" autoUpdateAnimBg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文本占位符 1"/>
          <p:cNvSpPr txBox="1">
            <a:spLocks/>
          </p:cNvSpPr>
          <p:nvPr/>
        </p:nvSpPr>
        <p:spPr bwMode="auto">
          <a:xfrm>
            <a:off x="1016000" y="333375"/>
            <a:ext cx="74882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螺纹的基本知识</a:t>
            </a:r>
          </a:p>
        </p:txBody>
      </p:sp>
      <p:pic>
        <p:nvPicPr>
          <p:cNvPr id="26627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4744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占位符 1"/>
          <p:cNvSpPr txBox="1">
            <a:spLocks/>
          </p:cNvSpPr>
          <p:nvPr/>
        </p:nvSpPr>
        <p:spPr bwMode="auto">
          <a:xfrm>
            <a:off x="723900" y="1124744"/>
            <a:ext cx="80152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7.1.1</a:t>
            </a:r>
            <a:r>
              <a:rPr lang="zh-CN" altLang="en-US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螺纹的形成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0652" y="1772816"/>
            <a:ext cx="766346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  <a:cs typeface="+mn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</a:rPr>
              <a:t>    在圆柱（或圆锥）外表面上所形成的螺纹称为</a:t>
            </a:r>
            <a:r>
              <a:rPr lang="zh-CN" altLang="en-US" dirty="0">
                <a:effectLst/>
              </a:rPr>
              <a:t>外螺纹</a:t>
            </a:r>
            <a:r>
              <a:rPr lang="zh-CN" altLang="en-US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</a:rPr>
              <a:t> 。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99592" y="2634590"/>
            <a:ext cx="777686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2800" b="1">
                <a:effectLst/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    在圆柱（或圆锥）内表面上所形成的螺纹称为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内螺纹</a:t>
            </a:r>
            <a:r>
              <a:rPr lang="zh-CN" altLang="en-US" dirty="0"/>
              <a:t>。 </a:t>
            </a:r>
          </a:p>
        </p:txBody>
      </p:sp>
      <p:pic>
        <p:nvPicPr>
          <p:cNvPr id="8" name="Picture 7" descr="t9-11-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4415" r="24324" b="9911"/>
          <a:stretch>
            <a:fillRect/>
          </a:stretch>
        </p:blipFill>
        <p:spPr bwMode="auto">
          <a:xfrm>
            <a:off x="1761683" y="3635275"/>
            <a:ext cx="2211388" cy="1785938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2"/>
            </a:solidFill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35498" y="3717031"/>
            <a:ext cx="1517650" cy="1622425"/>
            <a:chOff x="3240" y="2040"/>
            <a:chExt cx="1121" cy="12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360" y="2304"/>
              <a:ext cx="672" cy="768"/>
            </a:xfrm>
            <a:custGeom>
              <a:avLst/>
              <a:gdLst>
                <a:gd name="T0" fmla="*/ 0 w 672"/>
                <a:gd name="T1" fmla="*/ 240 h 768"/>
                <a:gd name="T2" fmla="*/ 192 w 672"/>
                <a:gd name="T3" fmla="*/ 0 h 768"/>
                <a:gd name="T4" fmla="*/ 528 w 672"/>
                <a:gd name="T5" fmla="*/ 0 h 768"/>
                <a:gd name="T6" fmla="*/ 672 w 672"/>
                <a:gd name="T7" fmla="*/ 240 h 768"/>
                <a:gd name="T8" fmla="*/ 624 w 672"/>
                <a:gd name="T9" fmla="*/ 576 h 768"/>
                <a:gd name="T10" fmla="*/ 432 w 672"/>
                <a:gd name="T11" fmla="*/ 768 h 768"/>
                <a:gd name="T12" fmla="*/ 240 w 672"/>
                <a:gd name="T13" fmla="*/ 720 h 768"/>
                <a:gd name="T14" fmla="*/ 96 w 672"/>
                <a:gd name="T15" fmla="*/ 624 h 768"/>
                <a:gd name="T16" fmla="*/ 0 w 672"/>
                <a:gd name="T17" fmla="*/ 24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2" h="768">
                  <a:moveTo>
                    <a:pt x="0" y="240"/>
                  </a:moveTo>
                  <a:lnTo>
                    <a:pt x="192" y="0"/>
                  </a:lnTo>
                  <a:lnTo>
                    <a:pt x="528" y="0"/>
                  </a:lnTo>
                  <a:lnTo>
                    <a:pt x="672" y="240"/>
                  </a:lnTo>
                  <a:lnTo>
                    <a:pt x="624" y="576"/>
                  </a:lnTo>
                  <a:lnTo>
                    <a:pt x="432" y="768"/>
                  </a:lnTo>
                  <a:lnTo>
                    <a:pt x="240" y="720"/>
                  </a:lnTo>
                  <a:lnTo>
                    <a:pt x="96" y="62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1" name="Picture 10" descr="螺母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2040"/>
              <a:ext cx="1121" cy="1200"/>
            </a:xfrm>
            <a:prstGeom prst="rect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  <a:extLst/>
          </p:spPr>
        </p:pic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87023" y="5733256"/>
            <a:ext cx="77768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2800" b="1">
                <a:effectLst/>
                <a:latin typeface="楷体" pitchFamily="49" charset="-122"/>
                <a:ea typeface="楷体" pitchFamily="49" charset="-122"/>
                <a:cs typeface="+mn-cs"/>
              </a:defRPr>
            </a:lvl1pPr>
          </a:lstStyle>
          <a:p>
            <a:r>
              <a:rPr lang="zh-CN" altLang="en-US" dirty="0"/>
              <a:t>    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内、外螺纹</a:t>
            </a:r>
            <a:r>
              <a:rPr lang="zh-CN" altLang="en-US" dirty="0"/>
              <a:t>一般成对使用 。</a:t>
            </a:r>
          </a:p>
        </p:txBody>
      </p:sp>
    </p:spTree>
    <p:extLst>
      <p:ext uri="{BB962C8B-B14F-4D97-AF65-F5344CB8AC3E}">
        <p14:creationId xmlns:p14="http://schemas.microsoft.com/office/powerpoint/2010/main" val="10533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1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文本占位符 1"/>
          <p:cNvSpPr txBox="1">
            <a:spLocks/>
          </p:cNvSpPr>
          <p:nvPr/>
        </p:nvSpPr>
        <p:spPr bwMode="auto">
          <a:xfrm>
            <a:off x="1016000" y="333375"/>
            <a:ext cx="74882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螺纹的基本知识</a:t>
            </a:r>
          </a:p>
        </p:txBody>
      </p:sp>
      <p:pic>
        <p:nvPicPr>
          <p:cNvPr id="26627" name="Picture 3" descr="26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4744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占位符 1"/>
          <p:cNvSpPr txBox="1">
            <a:spLocks/>
          </p:cNvSpPr>
          <p:nvPr/>
        </p:nvSpPr>
        <p:spPr bwMode="auto">
          <a:xfrm>
            <a:off x="723900" y="1124744"/>
            <a:ext cx="80152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7.1.1</a:t>
            </a:r>
            <a:r>
              <a:rPr lang="zh-CN" altLang="en-US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螺纹的形成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19672" y="1727200"/>
            <a:ext cx="47259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+mn-cs"/>
              </a:rPr>
              <a:t>螺纹的</a:t>
            </a:r>
            <a:r>
              <a:rPr lang="zh-CN" altLang="en-US" sz="28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  <a:cs typeface="+mn-cs"/>
              </a:rPr>
              <a:t>加工方法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+mn-cs"/>
              </a:rPr>
              <a:t>很多。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48061" y="5457155"/>
            <a:ext cx="2047875" cy="49212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49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ea typeface="楷体_GB2312" pitchFamily="49" charset="-122"/>
              </a:rPr>
              <a:t>外螺纹车削法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638800" y="5457155"/>
            <a:ext cx="2047875" cy="49212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49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ea typeface="楷体_GB2312" pitchFamily="49" charset="-122"/>
              </a:rPr>
              <a:t>内螺纹车削法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9962" name="ShockwaveFlash1" r:id="rId2" imgW="3321000" imgH="2698920"/>
        </mc:Choice>
        <mc:Fallback>
          <p:control name="ShockwaveFlash1" r:id="rId2" imgW="3321000" imgH="269892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450" y="2420938"/>
                  <a:ext cx="3321050" cy="2698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963" name="ShockwaveFlash2" r:id="rId3" imgW="3598920" imgH="2698920"/>
        </mc:Choice>
        <mc:Fallback>
          <p:control name="ShockwaveFlash2" r:id="rId3" imgW="3598920" imgH="2698920">
            <p:pic>
              <p:nvPicPr>
                <p:cNvPr id="0" name="ShockwaveFlash2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3800" y="2420938"/>
                  <a:ext cx="3598863" cy="2698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1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 autoUpdateAnimBg="0"/>
      <p:bldP spid="1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文本占位符 1"/>
          <p:cNvSpPr txBox="1">
            <a:spLocks/>
          </p:cNvSpPr>
          <p:nvPr/>
        </p:nvSpPr>
        <p:spPr bwMode="auto">
          <a:xfrm>
            <a:off x="1016000" y="333375"/>
            <a:ext cx="74882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</a:t>
            </a:r>
            <a:r>
              <a:rPr lang="zh-CN" altLang="en-US" sz="36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螺纹的基本知识</a:t>
            </a:r>
          </a:p>
        </p:txBody>
      </p:sp>
      <p:pic>
        <p:nvPicPr>
          <p:cNvPr id="26627" name="Picture 3" descr="26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4744"/>
            <a:ext cx="71993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占位符 1"/>
          <p:cNvSpPr txBox="1">
            <a:spLocks/>
          </p:cNvSpPr>
          <p:nvPr/>
        </p:nvSpPr>
        <p:spPr bwMode="auto">
          <a:xfrm>
            <a:off x="723900" y="1124744"/>
            <a:ext cx="80152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楷体_GB2312"/>
                <a:cs typeface="楷体_GB2312"/>
              </a:defRPr>
            </a:lvl9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7.1.1</a:t>
            </a:r>
            <a:r>
              <a:rPr lang="zh-CN" altLang="en-US" sz="3200" b="1" dirty="0">
                <a:solidFill>
                  <a:schemeClr val="accent2"/>
                </a:solidFill>
                <a:latin typeface="隶书" pitchFamily="49" charset="-122"/>
                <a:ea typeface="隶书" pitchFamily="49" charset="-122"/>
              </a:rPr>
              <a:t>　螺纹的形成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4716463" y="1845270"/>
            <a:ext cx="3887787" cy="3600450"/>
            <a:chOff x="2880" y="981"/>
            <a:chExt cx="2449" cy="2268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 flipV="1">
              <a:off x="2880" y="981"/>
              <a:ext cx="2449" cy="22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" y="1179"/>
              <a:ext cx="19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47813" y="5733256"/>
            <a:ext cx="2057400" cy="49212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49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ea typeface="楷体_GB2312" pitchFamily="49" charset="-122"/>
              </a:rPr>
              <a:t>碾压外螺纹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003800" y="5733256"/>
            <a:ext cx="3235325" cy="49212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349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ea typeface="楷体_GB2312" pitchFamily="49" charset="-122"/>
              </a:rPr>
              <a:t>加工内外螺纹的工具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827088" y="1845270"/>
            <a:ext cx="3457575" cy="3600450"/>
            <a:chOff x="657" y="935"/>
            <a:chExt cx="2178" cy="2268"/>
          </a:xfrm>
        </p:grpSpPr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657" y="935"/>
              <a:ext cx="2178" cy="2268"/>
              <a:chOff x="657" y="935"/>
              <a:chExt cx="2178" cy="2268"/>
            </a:xfrm>
          </p:grpSpPr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 flipV="1">
                <a:off x="657" y="935"/>
                <a:ext cx="2178" cy="226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" y="1225"/>
                <a:ext cx="2064" cy="1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1655" y="1056"/>
              <a:ext cx="624" cy="288"/>
            </a:xfrm>
            <a:prstGeom prst="wedgeRectCallout">
              <a:avLst>
                <a:gd name="adj1" fmla="val -42949"/>
                <a:gd name="adj2" fmla="val 117361"/>
              </a:avLst>
            </a:prstGeom>
            <a:gradFill rotWithShape="0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zh-CN" altLang="en-US" b="1">
                  <a:ea typeface="楷体_GB2312" pitchFamily="49" charset="-122"/>
                </a:rPr>
                <a:t>工件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1569" y="2809"/>
              <a:ext cx="698" cy="294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ea typeface="楷体_GB2312" pitchFamily="49" charset="-122"/>
                </a:rPr>
                <a:t>碾压板</a:t>
              </a:r>
            </a:p>
          </p:txBody>
        </p:sp>
      </p:grp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5221288" y="4869457"/>
            <a:ext cx="914400" cy="457200"/>
          </a:xfrm>
          <a:prstGeom prst="wedgeRectCallout">
            <a:avLst>
              <a:gd name="adj1" fmla="val -32986"/>
              <a:gd name="adj2" fmla="val -148611"/>
            </a:avLst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zh-CN" altLang="en-US" b="1">
                <a:ea typeface="楷体_GB2312" pitchFamily="49" charset="-122"/>
              </a:rPr>
              <a:t>丝锥</a:t>
            </a:r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6948488" y="4869457"/>
            <a:ext cx="914400" cy="457200"/>
          </a:xfrm>
          <a:prstGeom prst="wedgeRectCallout">
            <a:avLst>
              <a:gd name="adj1" fmla="val 2954"/>
              <a:gd name="adj2" fmla="val -191667"/>
            </a:avLst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zh-CN" altLang="en-US" b="1">
                <a:ea typeface="楷体_GB2312" pitchFamily="49" charset="-122"/>
              </a:rPr>
              <a:t>板牙</a:t>
            </a:r>
          </a:p>
        </p:txBody>
      </p:sp>
    </p:spTree>
    <p:extLst>
      <p:ext uri="{BB962C8B-B14F-4D97-AF65-F5344CB8AC3E}">
        <p14:creationId xmlns:p14="http://schemas.microsoft.com/office/powerpoint/2010/main" val="15452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3" grpId="0" animBg="1" autoUpdateAnimBg="0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16467</TotalTime>
  <Words>1971</Words>
  <Application>Microsoft Office PowerPoint</Application>
  <PresentationFormat>全屏显示(4:3)</PresentationFormat>
  <Paragraphs>299</Paragraphs>
  <Slides>44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46" baseType="lpstr">
      <vt:lpstr>默认设计模板</vt:lpstr>
      <vt:lpstr>位图图像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888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CM</dc:creator>
  <cp:lastModifiedBy>Admin</cp:lastModifiedBy>
  <cp:revision>661</cp:revision>
  <dcterms:created xsi:type="dcterms:W3CDTF">2003-08-24T06:37:01Z</dcterms:created>
  <dcterms:modified xsi:type="dcterms:W3CDTF">2018-03-23T07:30:04Z</dcterms:modified>
</cp:coreProperties>
</file>