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61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0" r:id="rId22"/>
    <p:sldId id="297" r:id="rId23"/>
    <p:sldId id="298" r:id="rId24"/>
    <p:sldId id="299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1" r:id="rId34"/>
    <p:sldId id="309" r:id="rId35"/>
    <p:sldId id="310" r:id="rId36"/>
    <p:sldId id="312" r:id="rId37"/>
    <p:sldId id="313" r:id="rId38"/>
    <p:sldId id="316" r:id="rId39"/>
    <p:sldId id="314" r:id="rId40"/>
    <p:sldId id="315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7" r:id="rId51"/>
    <p:sldId id="396" r:id="rId52"/>
    <p:sldId id="268" r:id="rId5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9933"/>
    <a:srgbClr val="00CCFF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4" autoAdjust="0"/>
  </p:normalViewPr>
  <p:slideViewPr>
    <p:cSldViewPr>
      <p:cViewPr varScale="1">
        <p:scale>
          <a:sx n="79" d="100"/>
          <a:sy n="79" d="100"/>
        </p:scale>
        <p:origin x="-106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FFF473-01D6-42DA-92A1-1478A32F8CDC}" type="datetimeFigureOut">
              <a:rPr lang="zh-CN" altLang="en-US"/>
              <a:pPr>
                <a:defRPr/>
              </a:pPr>
              <a:t>2017/12/28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CE540E2-FC6E-4457-B99E-7E452074C1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344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EF666E23-6997-4BA0-8557-59F390A0154C}" type="slidenum">
              <a:rPr lang="zh-CN" altLang="en-US">
                <a:latin typeface="Times New Roman" pitchFamily="18" charset="0"/>
                <a:ea typeface="楷体_GB2312" pitchFamily="49" charset="-122"/>
              </a:rPr>
              <a:pPr/>
              <a:t>1</a:t>
            </a:fld>
            <a:endParaRPr lang="zh-CN" altLang="en-US">
              <a:latin typeface="Times New Roman" pitchFamily="18" charset="0"/>
              <a:ea typeface="楷体_GB2312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uchio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339975"/>
            <a:ext cx="32766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26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1600200" y="4038600"/>
            <a:ext cx="2362200" cy="1905000"/>
            <a:chOff x="960" y="2640"/>
            <a:chExt cx="1488" cy="1200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1344" y="2976"/>
              <a:ext cx="672" cy="672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28" y="3360"/>
              <a:ext cx="720" cy="480"/>
            </a:xfrm>
            <a:prstGeom prst="rect">
              <a:avLst/>
            </a:prstGeom>
            <a:solidFill>
              <a:srgbClr val="FF99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960" y="2640"/>
              <a:ext cx="720" cy="672"/>
            </a:xfrm>
            <a:prstGeom prst="triangle">
              <a:avLst>
                <a:gd name="adj" fmla="val 50000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/>
              <a:endParaRPr kumimoji="0" lang="zh-C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8" name="WordArt 17"/>
          <p:cNvSpPr>
            <a:spLocks noChangeArrowheads="1" noChangeShapeType="1" noTextEdit="1"/>
          </p:cNvSpPr>
          <p:nvPr userDrawn="1"/>
        </p:nvSpPr>
        <p:spPr bwMode="auto">
          <a:xfrm>
            <a:off x="4283075" y="5283200"/>
            <a:ext cx="3325813" cy="536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机械设计制造及其自动化</a:t>
            </a:r>
          </a:p>
        </p:txBody>
      </p:sp>
      <p:sp>
        <p:nvSpPr>
          <p:cNvPr id="9" name="WordArt 18"/>
          <p:cNvSpPr>
            <a:spLocks noChangeArrowheads="1" noChangeShapeType="1" noTextEdit="1"/>
          </p:cNvSpPr>
          <p:nvPr userDrawn="1"/>
        </p:nvSpPr>
        <p:spPr bwMode="auto">
          <a:xfrm>
            <a:off x="7783513" y="5292725"/>
            <a:ext cx="771525" cy="409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行楷"/>
                <a:ea typeface="华文行楷"/>
              </a:rPr>
              <a:t>专业</a:t>
            </a:r>
          </a:p>
        </p:txBody>
      </p:sp>
    </p:spTree>
    <p:extLst>
      <p:ext uri="{BB962C8B-B14F-4D97-AF65-F5344CB8AC3E}">
        <p14:creationId xmlns:p14="http://schemas.microsoft.com/office/powerpoint/2010/main" val="205548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下一页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 descr="目录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00800"/>
            <a:ext cx="8382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3" descr="上一页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83820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76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1403350" y="549275"/>
            <a:ext cx="685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5400">
                <a:solidFill>
                  <a:srgbClr val="0000FF"/>
                </a:solidFill>
                <a:latin typeface="隶书" pitchFamily="49" charset="-122"/>
                <a:ea typeface="隶书" pitchFamily="49" charset="-122"/>
              </a:rPr>
              <a:t>本  章  结  束</a:t>
            </a:r>
          </a:p>
        </p:txBody>
      </p:sp>
      <p:pic>
        <p:nvPicPr>
          <p:cNvPr id="3" name="Picture 4" descr="26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uchio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286000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275263"/>
            <a:ext cx="41767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 userDrawn="1"/>
        </p:nvSpPr>
        <p:spPr bwMode="auto">
          <a:xfrm>
            <a:off x="5853113" y="5516563"/>
            <a:ext cx="2376487" cy="265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CN" alt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latin typeface="宋体"/>
                <a:ea typeface="宋体"/>
              </a:rPr>
              <a:t>机电工程学院</a:t>
            </a:r>
          </a:p>
        </p:txBody>
      </p:sp>
    </p:spTree>
    <p:extLst>
      <p:ext uri="{BB962C8B-B14F-4D97-AF65-F5344CB8AC3E}">
        <p14:creationId xmlns:p14="http://schemas.microsoft.com/office/powerpoint/2010/main" val="230119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8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99"/>
            </a:gs>
            <a:gs pos="100000">
              <a:srgbClr val="00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0"/>
          <p:cNvSpPr txBox="1">
            <a:spLocks noChangeArrowheads="1"/>
          </p:cNvSpPr>
          <p:nvPr userDrawn="1"/>
        </p:nvSpPr>
        <p:spPr bwMode="auto">
          <a:xfrm>
            <a:off x="-4763" y="0"/>
            <a:ext cx="5540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1800" b="1" dirty="0" smtClean="0">
                <a:ea typeface="华文新魏" pitchFamily="2" charset="-122"/>
              </a:rPr>
              <a:t> 机械制图</a:t>
            </a:r>
            <a:r>
              <a:rPr lang="zh-CN" altLang="en-US" dirty="0" smtClean="0">
                <a:ea typeface="宋体" charset="-122"/>
              </a:rPr>
              <a:t>  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第</a:t>
            </a:r>
            <a:r>
              <a:rPr lang="en-US" altLang="zh-CN" sz="1800" dirty="0" smtClean="0">
                <a:latin typeface="仿宋_GB2312" pitchFamily="49" charset="-122"/>
                <a:ea typeface="仿宋_GB2312" pitchFamily="49" charset="-122"/>
              </a:rPr>
              <a:t>1</a:t>
            </a:r>
            <a:r>
              <a:rPr lang="zh-CN" altLang="en-US" sz="1800" dirty="0" smtClean="0">
                <a:latin typeface="仿宋_GB2312" pitchFamily="49" charset="-122"/>
                <a:ea typeface="仿宋_GB2312" pitchFamily="49" charset="-122"/>
              </a:rPr>
              <a:t>章　制图基本知识和基本技能</a:t>
            </a:r>
            <a:r>
              <a:rPr lang="zh-CN" altLang="en-US" dirty="0" smtClean="0">
                <a:ea typeface="宋体" charset="-122"/>
              </a:rPr>
              <a:t>  </a:t>
            </a:r>
            <a:r>
              <a:rPr lang="zh-CN" altLang="en-US" sz="1800" dirty="0" smtClean="0">
                <a:latin typeface="华文新魏" pitchFamily="2" charset="-122"/>
                <a:ea typeface="华文新魏" pitchFamily="2" charset="-122"/>
              </a:rPr>
              <a:t>佛山科学技术学院</a:t>
            </a:r>
            <a:r>
              <a:rPr lang="zh-CN" altLang="en-US" sz="1200" dirty="0" smtClean="0">
                <a:latin typeface="宋体" charset="-122"/>
                <a:ea typeface="宋体" charset="-122"/>
              </a:rPr>
              <a:t> </a:t>
            </a:r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gi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1.png"/><Relationship Id="rId3" Type="http://schemas.openxmlformats.org/officeDocument/2006/relationships/image" Target="../media/image2.gif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9.png"/><Relationship Id="rId1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51.png"/><Relationship Id="rId3" Type="http://schemas.openxmlformats.org/officeDocument/2006/relationships/image" Target="../media/image2.gif"/><Relationship Id="rId7" Type="http://schemas.openxmlformats.org/officeDocument/2006/relationships/image" Target="../media/image48.png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17.bin"/><Relationship Id="rId4" Type="http://schemas.openxmlformats.org/officeDocument/2006/relationships/image" Target="../media/image6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64.png"/><Relationship Id="rId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6147" name="Text Box 52"/>
          <p:cNvSpPr txBox="1">
            <a:spLocks noChangeArrowheads="1"/>
          </p:cNvSpPr>
          <p:nvPr/>
        </p:nvSpPr>
        <p:spPr bwMode="auto">
          <a:xfrm>
            <a:off x="3717925" y="6302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endParaRPr lang="zh-CN" altLang="zh-CN">
              <a:ea typeface="宋体" pitchFamily="2" charset="-122"/>
            </a:endParaRPr>
          </a:p>
        </p:txBody>
      </p:sp>
      <p:sp>
        <p:nvSpPr>
          <p:cNvPr id="5" name="WordArt 53"/>
          <p:cNvSpPr>
            <a:spLocks noChangeArrowheads="1" noChangeShapeType="1" noTextEdit="1"/>
          </p:cNvSpPr>
          <p:nvPr/>
        </p:nvSpPr>
        <p:spPr bwMode="auto">
          <a:xfrm>
            <a:off x="1043608" y="698500"/>
            <a:ext cx="17145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eaLnBrk="1" hangingPunct="1">
              <a:defRPr/>
            </a:pPr>
            <a:r>
              <a:rPr lang="zh-CN" alt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第</a:t>
            </a:r>
            <a:r>
              <a:rPr lang="en-US" altLang="zh-CN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1</a:t>
            </a:r>
            <a:r>
              <a:rPr lang="zh-CN" altLang="en-US" sz="44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隶书"/>
                <a:ea typeface="隶书"/>
              </a:rPr>
              <a:t>章</a:t>
            </a:r>
          </a:p>
        </p:txBody>
      </p:sp>
      <p:sp>
        <p:nvSpPr>
          <p:cNvPr id="6149" name="WordArt 54" descr="白色大理石"/>
          <p:cNvSpPr>
            <a:spLocks noChangeArrowheads="1" noChangeShapeType="1" noTextEdit="1"/>
          </p:cNvSpPr>
          <p:nvPr/>
        </p:nvSpPr>
        <p:spPr bwMode="auto">
          <a:xfrm>
            <a:off x="2987675" y="668338"/>
            <a:ext cx="532923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zh-CN" altLang="en-US" sz="48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隶书"/>
                <a:ea typeface="隶书"/>
              </a:rPr>
              <a:t>制图基本知识和基本技能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本占位符 1"/>
          <p:cNvSpPr txBox="1">
            <a:spLocks/>
          </p:cNvSpPr>
          <p:nvPr/>
        </p:nvSpPr>
        <p:spPr bwMode="auto">
          <a:xfrm>
            <a:off x="684213" y="404813"/>
            <a:ext cx="8231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图纸幅面和格式</a:t>
            </a:r>
            <a:endParaRPr lang="en-US" altLang="zh-CN" sz="36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            （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GB/T 14689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－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2008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</p:txBody>
      </p:sp>
      <p:sp>
        <p:nvSpPr>
          <p:cNvPr id="16388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标题栏格式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52588" y="2135188"/>
            <a:ext cx="6045200" cy="525462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教学中采用的标题栏格式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141663"/>
            <a:ext cx="7924800" cy="24463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1.1.2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比例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11188" y="1341438"/>
            <a:ext cx="8353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　　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图样的比例</a:t>
            </a:r>
            <a:r>
              <a:rPr lang="zh-CN" altLang="en-US" dirty="0" smtClean="0"/>
              <a:t>是指图中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图形</a:t>
            </a:r>
            <a:r>
              <a:rPr lang="zh-CN" altLang="en-US" dirty="0" smtClean="0"/>
              <a:t>与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实物</a:t>
            </a:r>
            <a:r>
              <a:rPr lang="zh-CN" altLang="en-US" dirty="0" smtClean="0"/>
              <a:t>相应要素的线性尺寸之比。</a:t>
            </a: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001713" y="2492375"/>
            <a:ext cx="6954837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与实物同</a:t>
            </a:r>
            <a:r>
              <a:rPr lang="en-US" altLang="zh-CN" dirty="0" smtClean="0"/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原值比例</a:t>
            </a:r>
            <a:r>
              <a:rPr lang="en-US" altLang="zh-CN" dirty="0" smtClean="0"/>
              <a:t>=1)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1︰1</a:t>
            </a:r>
            <a:r>
              <a:rPr lang="zh-CN" altLang="en-US" dirty="0" smtClean="0"/>
              <a:t>；</a:t>
            </a:r>
          </a:p>
          <a:p>
            <a:pPr eaLnBrk="1" hangingPunct="1">
              <a:defRPr/>
            </a:pPr>
            <a:r>
              <a:rPr lang="zh-CN" altLang="en-US" dirty="0" smtClean="0"/>
              <a:t>比实物小</a:t>
            </a:r>
            <a:r>
              <a:rPr lang="en-US" altLang="zh-CN" dirty="0" smtClean="0"/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缩小比例</a:t>
            </a:r>
            <a:r>
              <a:rPr lang="en-US" altLang="zh-CN" dirty="0" smtClean="0"/>
              <a:t>&lt;1)</a:t>
            </a:r>
            <a:r>
              <a:rPr lang="zh-CN" altLang="en-US" dirty="0" smtClean="0"/>
              <a:t>：如</a:t>
            </a:r>
            <a:r>
              <a:rPr lang="en-US" altLang="zh-CN" dirty="0" smtClean="0"/>
              <a:t>1︰1.5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1︰2</a:t>
            </a:r>
            <a:r>
              <a:rPr lang="zh-CN" altLang="en-US" dirty="0" smtClean="0"/>
              <a:t>；</a:t>
            </a:r>
          </a:p>
          <a:p>
            <a:pPr eaLnBrk="1" hangingPunct="1">
              <a:defRPr/>
            </a:pPr>
            <a:r>
              <a:rPr lang="zh-CN" altLang="en-US" dirty="0" smtClean="0"/>
              <a:t>比实物大</a:t>
            </a:r>
            <a:r>
              <a:rPr lang="en-US" altLang="zh-CN" dirty="0" smtClean="0"/>
              <a:t>(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放大比例</a:t>
            </a:r>
            <a:r>
              <a:rPr lang="en-US" altLang="zh-CN" dirty="0" smtClean="0"/>
              <a:t>&gt;1)</a:t>
            </a:r>
            <a:r>
              <a:rPr lang="zh-CN" altLang="en-US" dirty="0" smtClean="0"/>
              <a:t>：如</a:t>
            </a:r>
            <a:r>
              <a:rPr lang="en-US" altLang="zh-CN" dirty="0" smtClean="0"/>
              <a:t>2︰1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2.5︰1</a:t>
            </a:r>
            <a:r>
              <a:rPr lang="zh-CN" altLang="en-US" dirty="0" smtClean="0"/>
              <a:t>；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4508500"/>
            <a:ext cx="3611563" cy="136525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AutoShape 36"/>
          <p:cNvSpPr>
            <a:spLocks noChangeArrowheads="1"/>
          </p:cNvSpPr>
          <p:nvPr/>
        </p:nvSpPr>
        <p:spPr bwMode="auto">
          <a:xfrm>
            <a:off x="4643438" y="4759325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问</a:t>
            </a: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5875338" y="4365625"/>
            <a:ext cx="324643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第一个图如是</a:t>
            </a:r>
            <a:r>
              <a:rPr lang="en-US" altLang="zh-CN" dirty="0" smtClean="0"/>
              <a:t>1:1</a:t>
            </a:r>
            <a:r>
              <a:rPr lang="zh-CN" altLang="en-US" dirty="0" smtClean="0"/>
              <a:t>画的，第二图比例是</a:t>
            </a:r>
            <a:r>
              <a:rPr lang="en-US" altLang="zh-CN" dirty="0" smtClean="0"/>
              <a:t>1:2</a:t>
            </a:r>
            <a:r>
              <a:rPr lang="zh-CN" altLang="en-US" dirty="0" smtClean="0"/>
              <a:t>还是</a:t>
            </a:r>
            <a:r>
              <a:rPr lang="en-US" altLang="zh-CN" dirty="0" smtClean="0"/>
              <a:t>2:1?</a:t>
            </a:r>
          </a:p>
        </p:txBody>
      </p:sp>
      <p:sp>
        <p:nvSpPr>
          <p:cNvPr id="63" name="AutoShape 20"/>
          <p:cNvSpPr>
            <a:spLocks noChangeArrowheads="1"/>
          </p:cNvSpPr>
          <p:nvPr/>
        </p:nvSpPr>
        <p:spPr bwMode="auto">
          <a:xfrm>
            <a:off x="3400425" y="6003925"/>
            <a:ext cx="984250" cy="600075"/>
          </a:xfrm>
          <a:prstGeom prst="wedgeRoundRectCallout">
            <a:avLst>
              <a:gd name="adj1" fmla="val -19156"/>
              <a:gd name="adj2" fmla="val -93296"/>
              <a:gd name="adj3" fmla="val 16667"/>
            </a:avLst>
          </a:prstGeom>
          <a:gradFill rotWithShape="0">
            <a:gsLst>
              <a:gs pos="0">
                <a:srgbClr val="CCFFCC"/>
              </a:gs>
              <a:gs pos="50000">
                <a:srgbClr val="FFFFFF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lang="en-US" altLang="zh-CN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zh-CN" altLang="en-US" sz="2600" b="1" dirty="0"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62" grpId="0"/>
      <p:bldP spid="6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1.1.2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比例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611188" y="1628775"/>
            <a:ext cx="83534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　　绘制图样时，应从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国标规定</a:t>
            </a:r>
            <a:r>
              <a:rPr lang="zh-CN" altLang="en-US" dirty="0" smtClean="0"/>
              <a:t>的系列中选取适当的比例，尽量采用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优先选用系列</a:t>
            </a:r>
            <a:r>
              <a:rPr lang="zh-CN" altLang="en-US" dirty="0" smtClean="0"/>
              <a:t>。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3284538"/>
            <a:ext cx="7524750" cy="241458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692275" y="3573463"/>
            <a:ext cx="2663825" cy="2232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600200" y="2708275"/>
          <a:ext cx="6662738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位图图像" r:id="rId3" imgW="6076190" imgH="3343742" progId="PBrush">
                  <p:embed/>
                </p:oleObj>
              </mc:Choice>
              <mc:Fallback>
                <p:oleObj name="位图图像" r:id="rId3" imgW="6076190" imgH="3343742" progId="PBrush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708275"/>
                        <a:ext cx="6662738" cy="3600450"/>
                      </a:xfrm>
                      <a:prstGeom prst="rect">
                        <a:avLst/>
                      </a:prstGeom>
                      <a:solidFill>
                        <a:srgbClr val="3399FF"/>
                      </a:solidFill>
                      <a:ln w="38100" algn="ctr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59" name="Picture 3" descr="26"/>
          <p:cNvPicPr>
            <a:picLocks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1.1.2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比例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798638" y="1344613"/>
            <a:ext cx="69500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　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　</a:t>
            </a:r>
            <a:r>
              <a:rPr lang="zh-CN" altLang="en-US" dirty="0" smtClean="0"/>
              <a:t>不论采用何种比例，标注尺寸时，均按机件的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实际尺寸</a:t>
            </a:r>
            <a:r>
              <a:rPr lang="zh-CN" altLang="en-US" dirty="0" smtClean="0"/>
              <a:t>大小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注出</a:t>
            </a:r>
            <a:r>
              <a:rPr lang="zh-CN" altLang="en-US" dirty="0" smtClean="0"/>
              <a:t>。</a:t>
            </a:r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auto">
          <a:xfrm>
            <a:off x="684213" y="149383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注意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1.1.3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字体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50925" y="2193925"/>
            <a:ext cx="77787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en-US" altLang="zh-CN" dirty="0" smtClean="0"/>
              <a:t>  </a:t>
            </a:r>
            <a:r>
              <a:rPr lang="zh-CN" altLang="en-US" dirty="0" smtClean="0"/>
              <a:t>　图样中的字体书写必须做到：</a:t>
            </a:r>
          </a:p>
          <a:p>
            <a:pPr eaLnBrk="1" hangingPunct="1"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字体工整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笔画清楚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间隔均匀</a:t>
            </a:r>
            <a:r>
              <a:rPr lang="zh-CN" altLang="en-US" dirty="0" smtClean="0"/>
              <a:t>、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排列整齐</a:t>
            </a:r>
            <a:r>
              <a:rPr lang="zh-CN" altLang="en-US" dirty="0" smtClean="0"/>
              <a:t>。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50938" y="3644900"/>
            <a:ext cx="67056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en-US" altLang="zh-CN" dirty="0" smtClean="0"/>
              <a:t>    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字体号</a:t>
            </a:r>
            <a:r>
              <a:rPr lang="zh-CN" altLang="en-US" dirty="0" smtClean="0"/>
              <a:t>数即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字体高度</a:t>
            </a:r>
            <a:r>
              <a:rPr lang="zh-CN" altLang="en-US" dirty="0" smtClean="0"/>
              <a:t>（用</a:t>
            </a:r>
            <a:r>
              <a:rPr lang="en-US" altLang="zh-CN" dirty="0" smtClean="0"/>
              <a:t>h</a:t>
            </a:r>
            <a:r>
              <a:rPr lang="zh-CN" altLang="zh-CN" dirty="0" smtClean="0"/>
              <a:t>表示，单位为</a:t>
            </a:r>
            <a:r>
              <a:rPr lang="en-US" altLang="zh-CN" dirty="0" smtClean="0"/>
              <a:t>mm</a:t>
            </a:r>
            <a:r>
              <a:rPr lang="zh-CN" altLang="en-US" dirty="0" smtClean="0"/>
              <a:t>），其</a:t>
            </a:r>
            <a:r>
              <a:rPr lang="zh-CN" altLang="zh-CN" dirty="0" smtClean="0"/>
              <a:t>公称尺寸系列为：</a:t>
            </a:r>
            <a:endParaRPr lang="zh-CN" altLang="en-US" dirty="0" smtClean="0"/>
          </a:p>
          <a:p>
            <a:pPr eaLnBrk="1" hangingPunct="1">
              <a:defRPr/>
            </a:pPr>
            <a:r>
              <a:rPr lang="zh-CN" altLang="en-US" dirty="0" smtClean="0"/>
              <a:t>     </a:t>
            </a:r>
            <a:r>
              <a:rPr lang="zh-CN" altLang="zh-CN" dirty="0" smtClean="0"/>
              <a:t>1.8、2.5、</a:t>
            </a:r>
            <a:r>
              <a:rPr lang="zh-CN" alt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3.5</a:t>
            </a:r>
            <a:r>
              <a:rPr lang="zh-CN" altLang="zh-CN" dirty="0" smtClean="0"/>
              <a:t>、</a:t>
            </a:r>
            <a:r>
              <a:rPr lang="zh-CN" alt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5</a:t>
            </a:r>
            <a:r>
              <a:rPr lang="zh-CN" altLang="zh-CN" dirty="0" smtClean="0"/>
              <a:t>、</a:t>
            </a:r>
            <a:r>
              <a:rPr lang="zh-CN" alt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7</a:t>
            </a:r>
            <a:r>
              <a:rPr lang="zh-CN" altLang="zh-CN" dirty="0" smtClean="0"/>
              <a:t>、</a:t>
            </a:r>
            <a:r>
              <a:rPr lang="zh-CN" alt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10</a:t>
            </a:r>
            <a:r>
              <a:rPr lang="zh-CN" altLang="zh-CN" dirty="0" smtClean="0"/>
              <a:t>、14、20</a:t>
            </a:r>
            <a:endParaRPr lang="en-US" altLang="zh-CN" dirty="0" smtClean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725738" y="1473200"/>
            <a:ext cx="3562350" cy="525463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一般规定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0" grpId="0" autoUpdateAnimBg="0"/>
      <p:bldP spid="11" grpId="0" autoUpdateAnimBg="0"/>
      <p:bldP spid="1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1.1.3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字体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09625" y="1844675"/>
            <a:ext cx="7848600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en-US" altLang="zh-CN" dirty="0" smtClean="0"/>
              <a:t>    </a:t>
            </a:r>
            <a:r>
              <a:rPr lang="zh-CN" altLang="en-US" dirty="0" smtClean="0"/>
              <a:t>汉字书写的要点在于横平竖直，注意起落，结构均匀，填满方格。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611188" y="4514850"/>
            <a:ext cx="842486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en-US" altLang="zh-CN" dirty="0" smtClean="0"/>
              <a:t>    </a:t>
            </a:r>
            <a:r>
              <a:rPr lang="zh-CN" altLang="en-US" dirty="0" smtClean="0"/>
              <a:t>汉字应写</a:t>
            </a:r>
            <a:r>
              <a:rPr lang="zh-CN" altLang="en-US" dirty="0"/>
              <a:t>成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长仿宋体</a:t>
            </a:r>
            <a:r>
              <a:rPr lang="zh-CN" altLang="en-US" dirty="0" smtClean="0"/>
              <a:t>字，并应采用国家正式公布的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简化字</a:t>
            </a:r>
            <a:r>
              <a:rPr lang="zh-CN" altLang="en-US" dirty="0" smtClean="0"/>
              <a:t>。汉字的高度</a:t>
            </a:r>
            <a:r>
              <a:rPr lang="en-US" altLang="zh-CN" dirty="0" smtClean="0"/>
              <a:t>h</a:t>
            </a:r>
            <a:r>
              <a:rPr lang="zh-CN" altLang="en-US" dirty="0" smtClean="0"/>
              <a:t>不应小于</a:t>
            </a:r>
            <a:r>
              <a:rPr lang="en-US" altLang="zh-CN" dirty="0" smtClean="0"/>
              <a:t>3.5 mm</a:t>
            </a:r>
            <a:r>
              <a:rPr lang="zh-CN" altLang="en-US" dirty="0" smtClean="0"/>
              <a:t>，其字宽约为字高的</a:t>
            </a:r>
            <a:r>
              <a:rPr lang="en-US" altLang="zh-CN" dirty="0" smtClean="0"/>
              <a:t>0.7</a:t>
            </a:r>
            <a:r>
              <a:rPr lang="zh-CN" altLang="en-US" dirty="0" smtClean="0"/>
              <a:t>倍。</a:t>
            </a:r>
          </a:p>
        </p:txBody>
      </p:sp>
      <p:sp>
        <p:nvSpPr>
          <p:cNvPr id="15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汉字</a:t>
            </a: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154363"/>
            <a:ext cx="6632575" cy="136683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autoUpdateAnimBg="0"/>
      <p:bldP spid="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1.1.3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字体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09625" y="1920875"/>
            <a:ext cx="784860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r>
              <a:rPr lang="en-US" altLang="zh-CN" dirty="0" smtClean="0"/>
              <a:t>    </a:t>
            </a:r>
            <a:r>
              <a:rPr lang="zh-CN" altLang="en-US" dirty="0" smtClean="0"/>
              <a:t>分</a:t>
            </a:r>
            <a:r>
              <a:rPr lang="en-US" alt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A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型</a:t>
            </a:r>
            <a:r>
              <a:rPr lang="zh-CN" altLang="en-US" dirty="0" smtClean="0"/>
              <a:t>（笔画宽度为字高的</a:t>
            </a:r>
            <a:r>
              <a:rPr lang="en-US" altLang="zh-CN" dirty="0" smtClean="0"/>
              <a:t>1/14)</a:t>
            </a:r>
            <a:r>
              <a:rPr lang="zh-CN" altLang="en-US" dirty="0" smtClean="0"/>
              <a:t>和</a:t>
            </a:r>
            <a:r>
              <a:rPr lang="en-US" alt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B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型</a:t>
            </a:r>
            <a:r>
              <a:rPr lang="zh-CN" altLang="en-US" dirty="0" smtClean="0"/>
              <a:t>（笔画宽度为字高的</a:t>
            </a:r>
            <a:r>
              <a:rPr lang="en-US" altLang="zh-CN" dirty="0" smtClean="0"/>
              <a:t>1/10) </a:t>
            </a:r>
            <a:r>
              <a:rPr lang="zh-CN" altLang="en-US" dirty="0" smtClean="0"/>
              <a:t>，可写成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斜体</a:t>
            </a:r>
            <a:r>
              <a:rPr lang="zh-CN" altLang="en-US" dirty="0" smtClean="0"/>
              <a:t>（常用）或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直体</a:t>
            </a:r>
            <a:r>
              <a:rPr lang="zh-CN" altLang="en-US" dirty="0" smtClean="0"/>
              <a:t>，注意全图统一。</a:t>
            </a:r>
          </a:p>
        </p:txBody>
      </p:sp>
      <p:sp>
        <p:nvSpPr>
          <p:cNvPr id="15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字母和数字</a:t>
            </a:r>
          </a:p>
        </p:txBody>
      </p:sp>
      <p:pic>
        <p:nvPicPr>
          <p:cNvPr id="10" name="Picture 8" descr="Animation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6"/>
          <a:stretch>
            <a:fillRect/>
          </a:stretch>
        </p:blipFill>
        <p:spPr bwMode="auto">
          <a:xfrm>
            <a:off x="647700" y="3351213"/>
            <a:ext cx="7899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Animation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4924425"/>
            <a:ext cx="6121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82625" y="5807075"/>
            <a:ext cx="78486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lnSpc>
                <a:spcPct val="100000"/>
              </a:lnSpc>
              <a:defRPr/>
            </a:pPr>
            <a:r>
              <a:rPr lang="zh-CN" altLang="en-US" dirty="0" smtClean="0"/>
              <a:t>    斜体字字头向右倾斜，与水平基准线成</a:t>
            </a:r>
            <a:r>
              <a:rPr lang="en-US" altLang="zh-CN" dirty="0" smtClean="0"/>
              <a:t>75°</a:t>
            </a:r>
            <a:r>
              <a:rPr lang="zh-CN" altLang="en-US" dirty="0" smtClean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15" grpId="0" build="p"/>
      <p:bldP spid="1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图线及其画法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55675" y="1844675"/>
            <a:ext cx="777875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en-US" altLang="zh-CN" dirty="0" smtClean="0"/>
              <a:t>  </a:t>
            </a:r>
            <a:r>
              <a:rPr lang="zh-CN" altLang="en-US" dirty="0" smtClean="0"/>
              <a:t>　国家标准规定了</a:t>
            </a:r>
            <a:r>
              <a:rPr lang="en-US" altLang="zh-CN" dirty="0" smtClean="0"/>
              <a:t>15</a:t>
            </a:r>
            <a:r>
              <a:rPr lang="zh-CN" altLang="en-US" dirty="0" smtClean="0"/>
              <a:t>种基本线型，常用的线型及应用如下：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线型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2300" y="3116263"/>
            <a:ext cx="5903913" cy="318611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0" grpId="0" autoUpdateAnimBg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26"/>
          <p:cNvPicPr>
            <a:picLocks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图线及其画法</a:t>
            </a:r>
          </a:p>
        </p:txBody>
      </p:sp>
      <p:sp>
        <p:nvSpPr>
          <p:cNvPr id="24580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线型</a:t>
            </a:r>
          </a:p>
        </p:txBody>
      </p:sp>
      <p:sp>
        <p:nvSpPr>
          <p:cNvPr id="8" name="Rectangle 112"/>
          <p:cNvSpPr>
            <a:spLocks noChangeArrowheads="1"/>
          </p:cNvSpPr>
          <p:nvPr/>
        </p:nvSpPr>
        <p:spPr bwMode="auto">
          <a:xfrm>
            <a:off x="3128963" y="5867400"/>
            <a:ext cx="2644775" cy="427038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zh-CN" altLang="en-US" dirty="0">
                <a:solidFill>
                  <a:srgbClr val="000066"/>
                </a:solidFill>
                <a:latin typeface="隶书" pitchFamily="49" charset="-122"/>
                <a:ea typeface="隶书" pitchFamily="49" charset="-122"/>
              </a:rPr>
              <a:t>常用图线应用示例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4584" name="ShockwaveFlash1" r:id="rId2" imgW="5760381" imgH="3818038"/>
        </mc:Choice>
        <mc:Fallback>
          <p:control name="ShockwaveFlash1" r:id="rId2" imgW="5760381" imgH="38180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275" y="1916113"/>
                  <a:ext cx="5761038" cy="3817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图线及其画法</a:t>
            </a:r>
          </a:p>
        </p:txBody>
      </p:sp>
      <p:sp>
        <p:nvSpPr>
          <p:cNvPr id="7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图线的画法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11188" y="1843088"/>
            <a:ext cx="83534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1800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 机械图样中采用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粗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细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两种图线宽度，它们的比例关系为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sz="2800" b="1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9750" y="3068638"/>
            <a:ext cx="8353425" cy="1708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indent="-1800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  图线的宽度（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）应按图样的图幅大小，在下列数系中选取：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0.13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0.18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0.25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0.35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0.5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0.7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1.0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1.4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2.0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mm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）；</a:t>
            </a:r>
            <a:endParaRPr lang="en-US" altLang="zh-CN" sz="2800" b="1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11188" y="4760913"/>
            <a:ext cx="83534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179388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  粗线宽度通常采用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d=0.5mm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 或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0.7mm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。为了保证图样清晰，便于复制，图样上应尽量避免出现线宽小于</a:t>
            </a:r>
            <a:r>
              <a:rPr lang="en-US" altLang="zh-CN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0.18mm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的图线。</a:t>
            </a:r>
            <a:endParaRPr lang="en-US" altLang="zh-CN" sz="2800" b="1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7" grpId="0" build="p"/>
      <p:bldP spid="23557" grpId="0"/>
      <p:bldP spid="9" grpId="0"/>
      <p:bldP spid="235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 bwMode="auto">
          <a:xfrm>
            <a:off x="2195513" y="260350"/>
            <a:ext cx="5256212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CN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</a:t>
            </a:r>
            <a:r>
              <a:rPr lang="zh-CN" altLang="en-US" sz="3600" b="1" dirty="0" smtClean="0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制图的基本规定</a:t>
            </a:r>
          </a:p>
        </p:txBody>
      </p:sp>
      <p:pic>
        <p:nvPicPr>
          <p:cNvPr id="8195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71550" y="1230313"/>
            <a:ext cx="7561263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机械图样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是工程界表达和交流技术思想的共同语言。因此图样的绘制必须遵守统一的规范，这个统一的规范就是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国家标准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14650" y="3214688"/>
            <a:ext cx="4608513" cy="4953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宋体" pitchFamily="2" charset="-122"/>
              </a:rPr>
              <a:t>强制性国家标准  代号为</a:t>
            </a:r>
            <a:r>
              <a:rPr lang="zh-CN" altLang="en-US" b="1">
                <a:solidFill>
                  <a:srgbClr val="FF0000"/>
                </a:solidFill>
              </a:rPr>
              <a:t>“</a:t>
            </a:r>
            <a:r>
              <a:rPr lang="en-US" altLang="zh-CN" b="1">
                <a:solidFill>
                  <a:srgbClr val="FF0000"/>
                </a:solidFill>
                <a:latin typeface="宋体" pitchFamily="2" charset="-122"/>
              </a:rPr>
              <a:t>GB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1187450" y="2879725"/>
            <a:ext cx="9239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accent2"/>
                </a:solidFill>
              </a:rPr>
              <a:t>（简称“</a:t>
            </a:r>
            <a:r>
              <a:rPr lang="zh-CN" altLang="en-US" b="1">
                <a:solidFill>
                  <a:srgbClr val="FF3300"/>
                </a:solidFill>
              </a:rPr>
              <a:t>国标</a:t>
            </a:r>
            <a:r>
              <a:rPr lang="zh-CN" altLang="en-US" b="1">
                <a:solidFill>
                  <a:schemeClr val="accent2"/>
                </a:solidFill>
              </a:rPr>
              <a:t>”）</a:t>
            </a:r>
          </a:p>
          <a:p>
            <a:pPr eaLnBrk="1" hangingPunct="1"/>
            <a:r>
              <a:rPr lang="zh-CN" altLang="en-US" b="1">
                <a:solidFill>
                  <a:srgbClr val="FF3300"/>
                </a:solidFill>
              </a:rPr>
              <a:t>国家标准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916238" y="3863975"/>
            <a:ext cx="4608512" cy="4953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宋体" pitchFamily="2" charset="-122"/>
              </a:rPr>
              <a:t>推荐性国家标准  代号为</a:t>
            </a:r>
            <a:r>
              <a:rPr lang="zh-CN" altLang="en-US" b="1">
                <a:solidFill>
                  <a:srgbClr val="FF0000"/>
                </a:solidFill>
              </a:rPr>
              <a:t>“</a:t>
            </a:r>
            <a:r>
              <a:rPr lang="en-US" altLang="zh-CN" b="1">
                <a:solidFill>
                  <a:srgbClr val="FF0000"/>
                </a:solidFill>
                <a:latin typeface="宋体" pitchFamily="2" charset="-122"/>
              </a:rPr>
              <a:t>GB/T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916238" y="4518025"/>
            <a:ext cx="4608512" cy="4953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宋体" pitchFamily="2" charset="-122"/>
              </a:rPr>
              <a:t>指导性国家标准  代号为</a:t>
            </a:r>
            <a:r>
              <a:rPr lang="zh-CN" altLang="en-US" b="1">
                <a:solidFill>
                  <a:srgbClr val="FF0000"/>
                </a:solidFill>
              </a:rPr>
              <a:t>“</a:t>
            </a:r>
            <a:r>
              <a:rPr lang="en-US" altLang="zh-CN" b="1">
                <a:solidFill>
                  <a:srgbClr val="FF0000"/>
                </a:solidFill>
                <a:latin typeface="宋体" pitchFamily="2" charset="-122"/>
              </a:rPr>
              <a:t>GB/Z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2" name="AutoShape 19"/>
          <p:cNvSpPr>
            <a:spLocks/>
          </p:cNvSpPr>
          <p:nvPr/>
        </p:nvSpPr>
        <p:spPr bwMode="auto">
          <a:xfrm>
            <a:off x="2266950" y="3276600"/>
            <a:ext cx="287338" cy="1736725"/>
          </a:xfrm>
          <a:prstGeom prst="leftBrace">
            <a:avLst>
              <a:gd name="adj1" fmla="val 89795"/>
              <a:gd name="adj2" fmla="val 50000"/>
            </a:avLst>
          </a:prstGeom>
          <a:noFill/>
          <a:ln w="381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958850" y="5154613"/>
            <a:ext cx="7716838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　　国家标准</a:t>
            </a:r>
            <a:r>
              <a:rPr lang="en-US" alt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技术制图</a:t>
            </a:r>
            <a:r>
              <a:rPr lang="en-US" alt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》</a:t>
            </a:r>
            <a:r>
              <a:rPr lang="zh-CN" altLang="en-US" dirty="0" smtClean="0"/>
              <a:t>、</a:t>
            </a:r>
            <a:r>
              <a:rPr lang="en-US" alt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《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机械制图</a:t>
            </a:r>
            <a:r>
              <a:rPr lang="en-US" alt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》</a:t>
            </a:r>
            <a:r>
              <a:rPr lang="zh-CN" altLang="en-US" dirty="0" smtClean="0"/>
              <a:t>中</a:t>
            </a:r>
            <a:r>
              <a:rPr lang="zh-CN" altLang="zh-CN" dirty="0" smtClean="0"/>
              <a:t>对如何绘制机械图样，做了很详细的规定</a:t>
            </a:r>
            <a:r>
              <a:rPr lang="zh-CN" altLang="en-US" dirty="0" smtClean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7" grpId="0" animBg="1"/>
      <p:bldP spid="8" grpId="0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图线及其画法</a:t>
            </a:r>
          </a:p>
        </p:txBody>
      </p:sp>
      <p:sp>
        <p:nvSpPr>
          <p:cNvPr id="26628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图线的画法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11188" y="1820863"/>
            <a:ext cx="8353425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179388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　同一图样中，同类图线的宽度应一致，虚线、点画线及双点画线的线段长度和间隔应各自均匀相等，点画线与双点画线的首尾两端应是长画而不是点 。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7300" y="3487738"/>
            <a:ext cx="4383088" cy="274955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图线及其画法</a:t>
            </a:r>
          </a:p>
        </p:txBody>
      </p:sp>
      <p:sp>
        <p:nvSpPr>
          <p:cNvPr id="27652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图线的画法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11188" y="1820863"/>
            <a:ext cx="83534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1800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　画圆的中心线时，圆心应是画的交点，点画线两端应超出轮廓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～</a:t>
            </a:r>
            <a:r>
              <a:rPr lang="en-US" altLang="zh-CN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5mm</a:t>
            </a:r>
            <a:r>
              <a:rPr lang="zh-CN" altLang="en-US" sz="2800" b="1" dirty="0">
                <a:latin typeface="楷体" pitchFamily="49" charset="-122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sz="2800" b="1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5000"/>
              </a:lnSpc>
              <a:buClr>
                <a:srgbClr val="FF0000"/>
              </a:buClr>
              <a:defRPr/>
            </a:pPr>
            <a:endParaRPr lang="zh-CN" altLang="en-US" sz="2800" b="1" dirty="0"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1331913" y="3429000"/>
            <a:ext cx="6696075" cy="2863850"/>
            <a:chOff x="479" y="2387"/>
            <a:chExt cx="4914" cy="1577"/>
          </a:xfrm>
        </p:grpSpPr>
        <p:sp>
          <p:nvSpPr>
            <p:cNvPr id="27657" name="Rectangle 3"/>
            <p:cNvSpPr>
              <a:spLocks noChangeArrowheads="1"/>
            </p:cNvSpPr>
            <p:nvPr/>
          </p:nvSpPr>
          <p:spPr bwMode="auto">
            <a:xfrm>
              <a:off x="479" y="2387"/>
              <a:ext cx="4914" cy="157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/>
            </a:p>
          </p:txBody>
        </p:sp>
        <p:graphicFrame>
          <p:nvGraphicFramePr>
            <p:cNvPr id="27658" name="Object 15"/>
            <p:cNvGraphicFramePr>
              <a:graphicFrameLocks noChangeAspect="1"/>
            </p:cNvGraphicFramePr>
            <p:nvPr/>
          </p:nvGraphicFramePr>
          <p:xfrm>
            <a:off x="534" y="2478"/>
            <a:ext cx="2483" cy="1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8" name="位图图像" r:id="rId4" imgW="6342857" imgH="4638095" progId="Paint.Picture">
                    <p:embed/>
                  </p:oleObj>
                </mc:Choice>
                <mc:Fallback>
                  <p:oleObj name="位图图像" r:id="rId4" imgW="6342857" imgH="4638095" progId="Paint.Picture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" y="2478"/>
                          <a:ext cx="2483" cy="1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14"/>
          <p:cNvGraphicFramePr>
            <a:graphicFrameLocks noChangeAspect="1"/>
          </p:cNvGraphicFramePr>
          <p:nvPr/>
        </p:nvGraphicFramePr>
        <p:xfrm>
          <a:off x="5508625" y="3902075"/>
          <a:ext cx="1943100" cy="191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位图图像" r:id="rId6" imgW="2905531" imgH="2866667" progId="Paint.Picture">
                  <p:embed/>
                </p:oleObj>
              </mc:Choice>
              <mc:Fallback>
                <p:oleObj name="位图图像" r:id="rId6" imgW="2905531" imgH="2866667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902075"/>
                        <a:ext cx="1943100" cy="191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187450" y="2860675"/>
            <a:ext cx="72009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  <a:buClr>
                <a:srgbClr val="FF0000"/>
              </a:buClr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当圆心较小时，允许用细实线代替点画线。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图线及其画法</a:t>
            </a:r>
          </a:p>
        </p:txBody>
      </p:sp>
      <p:sp>
        <p:nvSpPr>
          <p:cNvPr id="28676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图线的画法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11188" y="1820863"/>
            <a:ext cx="83534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179388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　基本线型应恰当交于画线处，而不是点或间隔；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987425" y="2444750"/>
            <a:ext cx="7481888" cy="3856038"/>
            <a:chOff x="622" y="1540"/>
            <a:chExt cx="4713" cy="2429"/>
          </a:xfrm>
        </p:grpSpPr>
        <p:sp>
          <p:nvSpPr>
            <p:cNvPr id="28693" name="Rectangle 31"/>
            <p:cNvSpPr>
              <a:spLocks noChangeArrowheads="1"/>
            </p:cNvSpPr>
            <p:nvPr/>
          </p:nvSpPr>
          <p:spPr bwMode="auto">
            <a:xfrm>
              <a:off x="622" y="1540"/>
              <a:ext cx="4713" cy="24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/>
            </a:p>
          </p:txBody>
        </p:sp>
        <p:graphicFrame>
          <p:nvGraphicFramePr>
            <p:cNvPr id="28694" name="Object 40"/>
            <p:cNvGraphicFramePr>
              <a:graphicFrameLocks noChangeAspect="1"/>
            </p:cNvGraphicFramePr>
            <p:nvPr/>
          </p:nvGraphicFramePr>
          <p:xfrm>
            <a:off x="843" y="1578"/>
            <a:ext cx="678" cy="7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20" name="位图图像" r:id="rId4" imgW="1076475" imgH="1257476" progId="Paint.Picture">
                    <p:embed/>
                  </p:oleObj>
                </mc:Choice>
                <mc:Fallback>
                  <p:oleObj name="位图图像" r:id="rId4" imgW="1076475" imgH="1257476" progId="Paint.Picture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3" y="1578"/>
                          <a:ext cx="678" cy="7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35"/>
          <p:cNvGraphicFramePr>
            <a:graphicFrameLocks noChangeAspect="1"/>
          </p:cNvGraphicFramePr>
          <p:nvPr/>
        </p:nvGraphicFramePr>
        <p:xfrm>
          <a:off x="1462088" y="4343400"/>
          <a:ext cx="100012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位图图像" r:id="rId6" imgW="1000000" imgH="1305107" progId="Paint.Picture">
                  <p:embed/>
                </p:oleObj>
              </mc:Choice>
              <mc:Fallback>
                <p:oleObj name="位图图像" r:id="rId6" imgW="1000000" imgH="1305107" progId="Paint.Picture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4343400"/>
                        <a:ext cx="100012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6"/>
          <p:cNvGraphicFramePr>
            <a:graphicFrameLocks noChangeAspect="1"/>
          </p:cNvGraphicFramePr>
          <p:nvPr/>
        </p:nvGraphicFramePr>
        <p:xfrm>
          <a:off x="4037013" y="4433888"/>
          <a:ext cx="10191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2" name="位图图像" r:id="rId8" imgW="1019048" imgH="1200318" progId="Paint.Picture">
                  <p:embed/>
                </p:oleObj>
              </mc:Choice>
              <mc:Fallback>
                <p:oleObj name="位图图像" r:id="rId8" imgW="1019048" imgH="1200318" progId="Paint.Picture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7013" y="4433888"/>
                        <a:ext cx="1019175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8"/>
          <p:cNvGraphicFramePr>
            <a:graphicFrameLocks noChangeAspect="1"/>
          </p:cNvGraphicFramePr>
          <p:nvPr/>
        </p:nvGraphicFramePr>
        <p:xfrm>
          <a:off x="6523038" y="4457700"/>
          <a:ext cx="12001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位图图像" r:id="rId10" imgW="1200318" imgH="961905" progId="Paint.Picture">
                  <p:embed/>
                </p:oleObj>
              </mc:Choice>
              <mc:Fallback>
                <p:oleObj name="位图图像" r:id="rId10" imgW="1200318" imgH="961905" progId="Paint.Picture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4457700"/>
                        <a:ext cx="12001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1517650" y="5719763"/>
            <a:ext cx="679450" cy="458787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b="1"/>
              <a:t> </a:t>
            </a:r>
            <a:r>
              <a:rPr lang="zh-CN" altLang="en-US" b="1"/>
              <a:t>好 </a:t>
            </a: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1395413" y="3835400"/>
            <a:ext cx="989012" cy="4953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宋体" pitchFamily="2" charset="-122"/>
              </a:rPr>
              <a:t>不 好</a:t>
            </a:r>
            <a:endParaRPr lang="zh-CN" altLang="en-US" b="1">
              <a:solidFill>
                <a:srgbClr val="FF0000"/>
              </a:solidFill>
            </a:endParaRPr>
          </a:p>
        </p:txBody>
      </p:sp>
      <p:graphicFrame>
        <p:nvGraphicFramePr>
          <p:cNvPr id="16" name="Object 43"/>
          <p:cNvGraphicFramePr>
            <a:graphicFrameLocks noChangeAspect="1"/>
          </p:cNvGraphicFramePr>
          <p:nvPr/>
        </p:nvGraphicFramePr>
        <p:xfrm>
          <a:off x="4033838" y="2563813"/>
          <a:ext cx="10572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位图图像" r:id="rId12" imgW="1057423" imgH="1152381" progId="Paint.Picture">
                  <p:embed/>
                </p:oleObj>
              </mc:Choice>
              <mc:Fallback>
                <p:oleObj name="位图图像" r:id="rId12" imgW="1057423" imgH="1152381" progId="Paint.Picture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2563813"/>
                        <a:ext cx="10572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4"/>
          <p:cNvGraphicFramePr>
            <a:graphicFrameLocks noChangeAspect="1"/>
          </p:cNvGraphicFramePr>
          <p:nvPr/>
        </p:nvGraphicFramePr>
        <p:xfrm>
          <a:off x="6426200" y="2562225"/>
          <a:ext cx="124777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5" name="位图图像" r:id="rId14" imgW="1247619" imgH="1038370" progId="Paint.Picture">
                  <p:embed/>
                </p:oleObj>
              </mc:Choice>
              <mc:Fallback>
                <p:oleObj name="位图图像" r:id="rId14" imgW="1247619" imgH="1038370" progId="Paint.Picture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2562225"/>
                        <a:ext cx="124777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3832225" y="5710238"/>
            <a:ext cx="679450" cy="458787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b="1"/>
              <a:t> </a:t>
            </a:r>
            <a:r>
              <a:rPr lang="zh-CN" altLang="en-US" b="1"/>
              <a:t>好 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3709988" y="3825875"/>
            <a:ext cx="989012" cy="4953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宋体" pitchFamily="2" charset="-122"/>
              </a:rPr>
              <a:t>不 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0" name="Text Box 47"/>
          <p:cNvSpPr txBox="1">
            <a:spLocks noChangeArrowheads="1"/>
          </p:cNvSpPr>
          <p:nvPr/>
        </p:nvSpPr>
        <p:spPr bwMode="auto">
          <a:xfrm>
            <a:off x="6654800" y="5700713"/>
            <a:ext cx="679450" cy="458787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b="1"/>
              <a:t> </a:t>
            </a:r>
            <a:r>
              <a:rPr lang="zh-CN" altLang="en-US" b="1"/>
              <a:t>好 </a:t>
            </a: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6532563" y="3844925"/>
            <a:ext cx="989012" cy="4953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宋体" pitchFamily="2" charset="-122"/>
              </a:rPr>
              <a:t>不 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2" name="Line 50"/>
          <p:cNvSpPr>
            <a:spLocks noChangeShapeType="1"/>
          </p:cNvSpPr>
          <p:nvPr/>
        </p:nvSpPr>
        <p:spPr bwMode="auto">
          <a:xfrm flipV="1">
            <a:off x="1958975" y="2655888"/>
            <a:ext cx="319088" cy="3905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sp>
        <p:nvSpPr>
          <p:cNvPr id="23" name="Line 51"/>
          <p:cNvSpPr>
            <a:spLocks noChangeShapeType="1"/>
          </p:cNvSpPr>
          <p:nvPr/>
        </p:nvSpPr>
        <p:spPr bwMode="auto">
          <a:xfrm flipV="1">
            <a:off x="4170363" y="2690813"/>
            <a:ext cx="319087" cy="3905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sp>
        <p:nvSpPr>
          <p:cNvPr id="24" name="Line 52"/>
          <p:cNvSpPr>
            <a:spLocks noChangeShapeType="1"/>
          </p:cNvSpPr>
          <p:nvPr/>
        </p:nvSpPr>
        <p:spPr bwMode="auto">
          <a:xfrm flipV="1">
            <a:off x="7818438" y="3073400"/>
            <a:ext cx="319087" cy="390525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14" grpId="0" animBg="1" autoUpdateAnimBg="0"/>
      <p:bldP spid="15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图线及其画法</a:t>
            </a:r>
          </a:p>
        </p:txBody>
      </p:sp>
      <p:sp>
        <p:nvSpPr>
          <p:cNvPr id="29700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图线的画法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11188" y="1820863"/>
            <a:ext cx="83534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179388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　虚线直接在实线延长线上相接时，虚线应留出间隙；</a:t>
            </a:r>
          </a:p>
        </p:txBody>
      </p:sp>
      <p:grpSp>
        <p:nvGrpSpPr>
          <p:cNvPr id="25" name="Group 46"/>
          <p:cNvGrpSpPr>
            <a:grpSpLocks/>
          </p:cNvGrpSpPr>
          <p:nvPr/>
        </p:nvGrpSpPr>
        <p:grpSpPr bwMode="auto">
          <a:xfrm>
            <a:off x="1282700" y="2901950"/>
            <a:ext cx="7177088" cy="3406775"/>
            <a:chOff x="652" y="1680"/>
            <a:chExt cx="4521" cy="2146"/>
          </a:xfrm>
        </p:grpSpPr>
        <p:sp>
          <p:nvSpPr>
            <p:cNvPr id="29707" name="Rectangle 18"/>
            <p:cNvSpPr>
              <a:spLocks noChangeArrowheads="1"/>
            </p:cNvSpPr>
            <p:nvPr/>
          </p:nvSpPr>
          <p:spPr bwMode="auto">
            <a:xfrm>
              <a:off x="652" y="1680"/>
              <a:ext cx="4521" cy="214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/>
            </a:p>
          </p:txBody>
        </p:sp>
        <p:graphicFrame>
          <p:nvGraphicFramePr>
            <p:cNvPr id="29708" name="Object 39"/>
            <p:cNvGraphicFramePr>
              <a:graphicFrameLocks noChangeAspect="1"/>
            </p:cNvGraphicFramePr>
            <p:nvPr/>
          </p:nvGraphicFramePr>
          <p:xfrm>
            <a:off x="1145" y="1822"/>
            <a:ext cx="1411" cy="1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4" name="位图图像" r:id="rId4" imgW="1295238" imgH="1247619" progId="Paint.Picture">
                    <p:embed/>
                  </p:oleObj>
                </mc:Choice>
                <mc:Fallback>
                  <p:oleObj name="位图图像" r:id="rId4" imgW="1295238" imgH="1247619" progId="Paint.Picture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5" y="1822"/>
                          <a:ext cx="1411" cy="1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6051550" y="5597525"/>
            <a:ext cx="679450" cy="458788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b="1"/>
              <a:t> </a:t>
            </a:r>
            <a:r>
              <a:rPr lang="zh-CN" altLang="en-US" b="1"/>
              <a:t>好 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2533650" y="5568950"/>
            <a:ext cx="989013" cy="4953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宋体" pitchFamily="2" charset="-122"/>
              </a:rPr>
              <a:t>不 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3227388" y="3621088"/>
            <a:ext cx="406400" cy="461962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pic>
        <p:nvPicPr>
          <p:cNvPr id="32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036888"/>
            <a:ext cx="2252662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8" grpId="0" animBg="1" autoUpdateAnimBg="0"/>
      <p:bldP spid="29" grpId="0" animBg="1" autoUpdateAnimBg="0"/>
      <p:bldP spid="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图线及其画法</a:t>
            </a:r>
          </a:p>
        </p:txBody>
      </p:sp>
      <p:sp>
        <p:nvSpPr>
          <p:cNvPr id="30724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图线的画法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11188" y="1820863"/>
            <a:ext cx="83534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179388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>
                <a:latin typeface="楷体" pitchFamily="49" charset="-122"/>
                <a:ea typeface="楷体" pitchFamily="49" charset="-122"/>
                <a:cs typeface="Times New Roman" pitchFamily="18" charset="0"/>
              </a:rPr>
              <a:t>　虚线圆弧与实线相切时，虚线圆弧应留出间隙；</a:t>
            </a:r>
          </a:p>
        </p:txBody>
      </p: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1079500" y="2611438"/>
            <a:ext cx="7481888" cy="3376612"/>
            <a:chOff x="680" y="1645"/>
            <a:chExt cx="4713" cy="2127"/>
          </a:xfrm>
        </p:grpSpPr>
        <p:sp>
          <p:nvSpPr>
            <p:cNvPr id="30732" name="Rectangle 4"/>
            <p:cNvSpPr>
              <a:spLocks noChangeArrowheads="1"/>
            </p:cNvSpPr>
            <p:nvPr/>
          </p:nvSpPr>
          <p:spPr bwMode="auto">
            <a:xfrm>
              <a:off x="680" y="1645"/>
              <a:ext cx="4713" cy="21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/>
            </a:p>
          </p:txBody>
        </p:sp>
        <p:pic>
          <p:nvPicPr>
            <p:cNvPr id="30733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" y="1749"/>
              <a:ext cx="1941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370638" y="5256213"/>
            <a:ext cx="679450" cy="458787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b="1"/>
              <a:t> </a:t>
            </a:r>
            <a:r>
              <a:rPr lang="zh-CN" altLang="en-US" b="1"/>
              <a:t>好 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2097088" y="5214938"/>
            <a:ext cx="989012" cy="4953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  <a:latin typeface="宋体" pitchFamily="2" charset="-122"/>
              </a:rPr>
              <a:t>不 好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2230438" y="4046538"/>
            <a:ext cx="638175" cy="4762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32088"/>
            <a:ext cx="29575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26"/>
          <p:cNvSpPr>
            <a:spLocks noChangeShapeType="1"/>
          </p:cNvSpPr>
          <p:nvPr/>
        </p:nvSpPr>
        <p:spPr bwMode="auto">
          <a:xfrm flipH="1">
            <a:off x="2247900" y="3048000"/>
            <a:ext cx="523875" cy="55245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16" grpId="0" animBg="1" autoUpdateAnimBg="0"/>
      <p:bldP spid="17" grpId="0" animBg="1" autoUpdateAnimBg="0"/>
      <p:bldP spid="1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1.1.4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图线及其画法</a:t>
            </a:r>
          </a:p>
        </p:txBody>
      </p:sp>
      <p:sp>
        <p:nvSpPr>
          <p:cNvPr id="31748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图线的画法</a:t>
            </a:r>
          </a:p>
        </p:txBody>
      </p:sp>
      <p:sp>
        <p:nvSpPr>
          <p:cNvPr id="21" name="AutoShape 36"/>
          <p:cNvSpPr>
            <a:spLocks noChangeArrowheads="1"/>
          </p:cNvSpPr>
          <p:nvPr/>
        </p:nvSpPr>
        <p:spPr bwMode="auto">
          <a:xfrm>
            <a:off x="3852863" y="1341438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例</a:t>
            </a:r>
          </a:p>
        </p:txBody>
      </p:sp>
      <p:pic>
        <p:nvPicPr>
          <p:cNvPr id="22" name="Picture 11" descr="1-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276475"/>
            <a:ext cx="8107362" cy="40020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1.1.5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尺寸注法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41388" y="1412875"/>
            <a:ext cx="77787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lnSpc>
                <a:spcPct val="125000"/>
              </a:lnSpc>
              <a:defRPr/>
            </a:pPr>
            <a:r>
              <a:rPr lang="en-US" altLang="zh-CN" dirty="0" smtClean="0"/>
              <a:t>  </a:t>
            </a:r>
            <a:r>
              <a:rPr lang="zh-CN" altLang="en-US" dirty="0" smtClean="0"/>
              <a:t>　图形只能表达机件的形状，机件的大小则由图样上标注的尺寸来确定。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92275" y="2428875"/>
            <a:ext cx="367188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/>
              <a:t>标注尺寸</a:t>
            </a:r>
            <a:r>
              <a:rPr lang="zh-CN" altLang="en-US" dirty="0" smtClean="0"/>
              <a:t>的基本要求：</a:t>
            </a:r>
            <a:endParaRPr lang="zh-CN" alt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1663" y="2905125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正确：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6425" y="3463925"/>
            <a:ext cx="12668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完整：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8488" y="4508500"/>
            <a:ext cx="1266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清晰：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666875" y="2924175"/>
            <a:ext cx="700881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尺寸标注要符合国家标准的有关规定。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89100" y="4541838"/>
            <a:ext cx="72040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尺寸标注在图形最明显处，布局整齐，便于读图。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666875" y="3484563"/>
            <a:ext cx="72263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尺寸标注要完整，要能完全确定出物体的形状和大小，不遗漏，不重复。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98488" y="5484813"/>
            <a:ext cx="12668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合理：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689100" y="5516563"/>
            <a:ext cx="720407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符合设计要求和加工、测量、装配等生产工艺要求。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0" grpId="0" autoUpdateAnimBg="0"/>
      <p:bldP spid="8" grpId="0" build="p" autoUpdateAnimBg="0"/>
      <p:bldP spid="9" grpId="0" build="p" autoUpdateAnimBg="0"/>
      <p:bldP spid="11" grpId="0" build="p" autoUpdateAnimBg="0"/>
      <p:bldP spid="12" grpId="0" build="p" autoUpdateAnimBg="0"/>
      <p:bldP spid="13" grpId="0" autoUpdateAnimBg="0"/>
      <p:bldP spid="14" grpId="0" autoUpdateAnimBg="0"/>
      <p:bldP spid="15" grpId="0" autoUpdateAnimBg="0"/>
      <p:bldP spid="16" grpId="0" build="p" autoUpdateAnimBg="0"/>
      <p:bldP spid="1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基本原则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4213" y="1412875"/>
            <a:ext cx="8102600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）机件的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真实大小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应以图样上所注的尺寸数值为依据，与图形的比例及绘图的准确度无关。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8550" y="2852738"/>
            <a:ext cx="7272338" cy="294005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基本原则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4213" y="1412875"/>
            <a:ext cx="8102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）图样中的尺寸以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mm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毫米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）为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单位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时，不必标注计量单位，如采用其他单位，则应注明相应的单位符号。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3" y="3106738"/>
            <a:ext cx="8102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）图样中所注尺寸为该图样所示机件的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最后完工尺寸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，否则应另加说明。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4213" y="4365625"/>
            <a:ext cx="81026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）每一尺寸一般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只注一次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，并应标注在表示该结构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最清晰的图形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尺寸的组成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84213" y="1412875"/>
            <a:ext cx="8102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25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一组完整的尺寸由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尺寸数字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尺寸线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尺寸界限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尺寸线的终端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组成。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41613"/>
            <a:ext cx="5067300" cy="30241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"/>
          <p:cNvSpPr txBox="1">
            <a:spLocks/>
          </p:cNvSpPr>
          <p:nvPr/>
        </p:nvSpPr>
        <p:spPr bwMode="auto">
          <a:xfrm>
            <a:off x="684213" y="404813"/>
            <a:ext cx="8231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图纸幅面和格式</a:t>
            </a:r>
            <a:endParaRPr lang="en-US" altLang="zh-CN" sz="36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            （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GB/T 14689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－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2008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</p:txBody>
      </p:sp>
      <p:grpSp>
        <p:nvGrpSpPr>
          <p:cNvPr id="15" name="Group 63"/>
          <p:cNvGrpSpPr>
            <a:grpSpLocks/>
          </p:cNvGrpSpPr>
          <p:nvPr/>
        </p:nvGrpSpPr>
        <p:grpSpPr bwMode="auto">
          <a:xfrm>
            <a:off x="1979613" y="1125538"/>
            <a:ext cx="3095625" cy="792162"/>
            <a:chOff x="1610" y="1298"/>
            <a:chExt cx="1950" cy="499"/>
          </a:xfrm>
        </p:grpSpPr>
        <p:sp>
          <p:nvSpPr>
            <p:cNvPr id="9266" name="Line 47"/>
            <p:cNvSpPr>
              <a:spLocks noChangeShapeType="1"/>
            </p:cNvSpPr>
            <p:nvPr/>
          </p:nvSpPr>
          <p:spPr bwMode="auto">
            <a:xfrm>
              <a:off x="3061" y="1298"/>
              <a:ext cx="49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7" name="AutoShape 48"/>
            <p:cNvSpPr>
              <a:spLocks noChangeArrowheads="1"/>
            </p:cNvSpPr>
            <p:nvPr/>
          </p:nvSpPr>
          <p:spPr bwMode="auto">
            <a:xfrm>
              <a:off x="1610" y="1570"/>
              <a:ext cx="1588" cy="227"/>
            </a:xfrm>
            <a:prstGeom prst="wedgeRoundRectCallout">
              <a:avLst>
                <a:gd name="adj1" fmla="val 56736"/>
                <a:gd name="adj2" fmla="val -168060"/>
                <a:gd name="adj3" fmla="val 16667"/>
              </a:avLst>
            </a:prstGeom>
            <a:solidFill>
              <a:srgbClr val="FFFF99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 altLang="zh-CN" sz="2000">
                  <a:latin typeface="华文中宋" pitchFamily="2" charset="-122"/>
                  <a:ea typeface="华文中宋" pitchFamily="2" charset="-122"/>
                </a:rPr>
                <a:t>  </a:t>
              </a:r>
              <a:r>
                <a:rPr lang="zh-CN" altLang="en-US" sz="2000">
                  <a:latin typeface="华文中宋" pitchFamily="2" charset="-122"/>
                  <a:ea typeface="华文中宋" pitchFamily="2" charset="-122"/>
                </a:rPr>
                <a:t>推荐性国家标准</a:t>
              </a:r>
              <a:endParaRPr lang="zh-CN" altLang="en-US" sz="2000">
                <a:ea typeface="宋体" pitchFamily="2" charset="-122"/>
              </a:endParaRPr>
            </a:p>
          </p:txBody>
        </p:sp>
      </p:grp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4930775" y="1125538"/>
            <a:ext cx="1512888" cy="790575"/>
            <a:chOff x="3288" y="1298"/>
            <a:chExt cx="953" cy="498"/>
          </a:xfrm>
        </p:grpSpPr>
        <p:sp>
          <p:nvSpPr>
            <p:cNvPr id="9264" name="Line 50"/>
            <p:cNvSpPr>
              <a:spLocks noChangeShapeType="1"/>
            </p:cNvSpPr>
            <p:nvPr/>
          </p:nvSpPr>
          <p:spPr bwMode="auto">
            <a:xfrm>
              <a:off x="3606" y="1298"/>
              <a:ext cx="635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5" name="AutoShape 51"/>
            <p:cNvSpPr>
              <a:spLocks noChangeArrowheads="1"/>
            </p:cNvSpPr>
            <p:nvPr/>
          </p:nvSpPr>
          <p:spPr bwMode="auto">
            <a:xfrm>
              <a:off x="3288" y="1570"/>
              <a:ext cx="877" cy="226"/>
            </a:xfrm>
            <a:prstGeom prst="wedgeRoundRectCallout">
              <a:avLst>
                <a:gd name="adj1" fmla="val 39282"/>
                <a:gd name="adj2" fmla="val -172565"/>
                <a:gd name="adj3" fmla="val 16667"/>
              </a:avLst>
            </a:prstGeom>
            <a:solidFill>
              <a:srgbClr val="FFFF99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 altLang="zh-CN" sz="2000">
                  <a:latin typeface="华文中宋" pitchFamily="2" charset="-122"/>
                  <a:ea typeface="华文中宋" pitchFamily="2" charset="-122"/>
                </a:rPr>
                <a:t> </a:t>
              </a:r>
              <a:r>
                <a:rPr lang="zh-CN" altLang="en-US" sz="2000">
                  <a:latin typeface="华文中宋" pitchFamily="2" charset="-122"/>
                  <a:ea typeface="华文中宋" pitchFamily="2" charset="-122"/>
                </a:rPr>
                <a:t>标准编号</a:t>
              </a:r>
            </a:p>
          </p:txBody>
        </p: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6443663" y="1125538"/>
            <a:ext cx="2232025" cy="790575"/>
            <a:chOff x="4241" y="1298"/>
            <a:chExt cx="1406" cy="498"/>
          </a:xfrm>
        </p:grpSpPr>
        <p:sp>
          <p:nvSpPr>
            <p:cNvPr id="9262" name="Line 53"/>
            <p:cNvSpPr>
              <a:spLocks noChangeShapeType="1"/>
            </p:cNvSpPr>
            <p:nvPr/>
          </p:nvSpPr>
          <p:spPr bwMode="auto">
            <a:xfrm>
              <a:off x="4604" y="1298"/>
              <a:ext cx="5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63" name="AutoShape 54"/>
            <p:cNvSpPr>
              <a:spLocks noChangeArrowheads="1"/>
            </p:cNvSpPr>
            <p:nvPr/>
          </p:nvSpPr>
          <p:spPr bwMode="auto">
            <a:xfrm>
              <a:off x="4241" y="1570"/>
              <a:ext cx="1406" cy="226"/>
            </a:xfrm>
            <a:prstGeom prst="wedgeRoundRectCallout">
              <a:avLst>
                <a:gd name="adj1" fmla="val -500"/>
                <a:gd name="adj2" fmla="val -166815"/>
                <a:gd name="adj3" fmla="val 16667"/>
              </a:avLst>
            </a:prstGeom>
            <a:solidFill>
              <a:srgbClr val="FFFF99"/>
            </a:solidFill>
            <a:ln w="9525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 altLang="zh-CN" sz="2000">
                  <a:latin typeface="华文中宋" pitchFamily="2" charset="-122"/>
                  <a:ea typeface="华文中宋" pitchFamily="2" charset="-122"/>
                </a:rPr>
                <a:t> </a:t>
              </a:r>
              <a:r>
                <a:rPr lang="zh-CN" altLang="en-US" sz="2000">
                  <a:latin typeface="华文中宋" pitchFamily="2" charset="-122"/>
                  <a:ea typeface="华文中宋" pitchFamily="2" charset="-122"/>
                </a:rPr>
                <a:t>批准标准的年号</a:t>
              </a:r>
            </a:p>
          </p:txBody>
        </p:sp>
      </p:grpSp>
      <p:sp>
        <p:nvSpPr>
          <p:cNvPr id="25" name="文本占位符 1"/>
          <p:cNvSpPr txBox="1">
            <a:spLocks/>
          </p:cNvSpPr>
          <p:nvPr/>
        </p:nvSpPr>
        <p:spPr bwMode="auto">
          <a:xfrm>
            <a:off x="684213" y="1989138"/>
            <a:ext cx="8015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图纸幅面</a:t>
            </a:r>
          </a:p>
        </p:txBody>
      </p:sp>
      <p:sp>
        <p:nvSpPr>
          <p:cNvPr id="33" name="Rectangle 62"/>
          <p:cNvSpPr>
            <a:spLocks noChangeArrowheads="1"/>
          </p:cNvSpPr>
          <p:nvPr/>
        </p:nvSpPr>
        <p:spPr bwMode="auto">
          <a:xfrm>
            <a:off x="612775" y="2492375"/>
            <a:ext cx="5327650" cy="12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图纸幅面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是指图纸宽度与长度组成的图面。   </a:t>
            </a:r>
          </a:p>
        </p:txBody>
      </p:sp>
      <p:sp>
        <p:nvSpPr>
          <p:cNvPr id="34" name="Rectangle 66"/>
          <p:cNvSpPr>
            <a:spLocks noChangeArrowheads="1"/>
          </p:cNvSpPr>
          <p:nvPr/>
        </p:nvSpPr>
        <p:spPr bwMode="auto">
          <a:xfrm>
            <a:off x="611188" y="3716338"/>
            <a:ext cx="5040312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基本幅面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代号有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A0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A1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A2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A3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A4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五种。</a:t>
            </a:r>
          </a:p>
        </p:txBody>
      </p:sp>
      <p:sp>
        <p:nvSpPr>
          <p:cNvPr id="35" name="Rectangle 70"/>
          <p:cNvSpPr>
            <a:spLocks noChangeArrowheads="1"/>
          </p:cNvSpPr>
          <p:nvPr/>
        </p:nvSpPr>
        <p:spPr bwMode="auto">
          <a:xfrm>
            <a:off x="5942013" y="2616200"/>
            <a:ext cx="2362200" cy="1608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grpSp>
        <p:nvGrpSpPr>
          <p:cNvPr id="36" name="Group 91"/>
          <p:cNvGrpSpPr>
            <a:grpSpLocks/>
          </p:cNvGrpSpPr>
          <p:nvPr/>
        </p:nvGrpSpPr>
        <p:grpSpPr bwMode="auto">
          <a:xfrm>
            <a:off x="8202613" y="2600325"/>
            <a:ext cx="712787" cy="1620838"/>
            <a:chOff x="1855" y="2432"/>
            <a:chExt cx="432" cy="998"/>
          </a:xfrm>
        </p:grpSpPr>
        <p:sp>
          <p:nvSpPr>
            <p:cNvPr id="9258" name="Line 67"/>
            <p:cNvSpPr>
              <a:spLocks noChangeShapeType="1"/>
            </p:cNvSpPr>
            <p:nvPr/>
          </p:nvSpPr>
          <p:spPr bwMode="auto">
            <a:xfrm>
              <a:off x="1856" y="2432"/>
              <a:ext cx="4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9259" name="Line 68"/>
            <p:cNvSpPr>
              <a:spLocks noChangeShapeType="1"/>
            </p:cNvSpPr>
            <p:nvPr/>
          </p:nvSpPr>
          <p:spPr bwMode="auto">
            <a:xfrm>
              <a:off x="1855" y="3430"/>
              <a:ext cx="4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9260" name="Text Box 69"/>
            <p:cNvSpPr txBox="1">
              <a:spLocks noChangeArrowheads="1"/>
            </p:cNvSpPr>
            <p:nvPr/>
          </p:nvSpPr>
          <p:spPr bwMode="auto">
            <a:xfrm rot="-5400000">
              <a:off x="1975" y="2792"/>
              <a:ext cx="1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b="1" i="1">
                  <a:ea typeface="宋体" pitchFamily="2" charset="-122"/>
                </a:rPr>
                <a:t>B</a:t>
              </a:r>
            </a:p>
          </p:txBody>
        </p:sp>
        <p:sp>
          <p:nvSpPr>
            <p:cNvPr id="9261" name="Line 73"/>
            <p:cNvSpPr>
              <a:spLocks noChangeShapeType="1"/>
            </p:cNvSpPr>
            <p:nvPr/>
          </p:nvSpPr>
          <p:spPr bwMode="auto">
            <a:xfrm flipH="1">
              <a:off x="2200" y="2432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41" name="Group 90"/>
          <p:cNvGrpSpPr>
            <a:grpSpLocks/>
          </p:cNvGrpSpPr>
          <p:nvPr/>
        </p:nvGrpSpPr>
        <p:grpSpPr bwMode="auto">
          <a:xfrm>
            <a:off x="5942013" y="4200525"/>
            <a:ext cx="2362200" cy="609600"/>
            <a:chOff x="431" y="3430"/>
            <a:chExt cx="1488" cy="384"/>
          </a:xfrm>
        </p:grpSpPr>
        <p:sp>
          <p:nvSpPr>
            <p:cNvPr id="9254" name="Line 74"/>
            <p:cNvSpPr>
              <a:spLocks noChangeShapeType="1"/>
            </p:cNvSpPr>
            <p:nvPr/>
          </p:nvSpPr>
          <p:spPr bwMode="auto">
            <a:xfrm>
              <a:off x="431" y="343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9255" name="Line 75"/>
            <p:cNvSpPr>
              <a:spLocks noChangeShapeType="1"/>
            </p:cNvSpPr>
            <p:nvPr/>
          </p:nvSpPr>
          <p:spPr bwMode="auto">
            <a:xfrm>
              <a:off x="1919" y="343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9256" name="Line 76"/>
            <p:cNvSpPr>
              <a:spLocks noChangeShapeType="1"/>
            </p:cNvSpPr>
            <p:nvPr/>
          </p:nvSpPr>
          <p:spPr bwMode="auto">
            <a:xfrm>
              <a:off x="431" y="371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zh-CN" altLang="en-US"/>
            </a:p>
          </p:txBody>
        </p:sp>
        <p:sp>
          <p:nvSpPr>
            <p:cNvPr id="9257" name="Text Box 77"/>
            <p:cNvSpPr txBox="1">
              <a:spLocks noChangeArrowheads="1"/>
            </p:cNvSpPr>
            <p:nvPr/>
          </p:nvSpPr>
          <p:spPr bwMode="auto">
            <a:xfrm>
              <a:off x="999" y="3478"/>
              <a:ext cx="4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b="1" i="1">
                  <a:ea typeface="宋体" pitchFamily="2" charset="-122"/>
                </a:rPr>
                <a:t>L</a:t>
              </a:r>
            </a:p>
          </p:txBody>
        </p:sp>
      </p:grpSp>
      <p:graphicFrame>
        <p:nvGraphicFramePr>
          <p:cNvPr id="49" name="表格 6"/>
          <p:cNvGraphicFramePr>
            <a:graphicFrameLocks noGrp="1"/>
          </p:cNvGraphicFramePr>
          <p:nvPr/>
        </p:nvGraphicFramePr>
        <p:xfrm>
          <a:off x="900113" y="5084763"/>
          <a:ext cx="7345362" cy="1079500"/>
        </p:xfrm>
        <a:graphic>
          <a:graphicData uri="http://schemas.openxmlformats.org/drawingml/2006/table">
            <a:tbl>
              <a:tblPr/>
              <a:tblGrid>
                <a:gridCol w="1223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39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幅面代号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A0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A2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A3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A4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B×L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840×1189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594×841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420×594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297×420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210×297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50" name="直接连接符 49"/>
          <p:cNvCxnSpPr>
            <a:cxnSpLocks noChangeShapeType="1"/>
          </p:cNvCxnSpPr>
          <p:nvPr/>
        </p:nvCxnSpPr>
        <p:spPr bwMode="auto">
          <a:xfrm>
            <a:off x="7092950" y="6092825"/>
            <a:ext cx="1008063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右弧形箭头 50"/>
          <p:cNvSpPr/>
          <p:nvPr/>
        </p:nvSpPr>
        <p:spPr>
          <a:xfrm rot="5400000">
            <a:off x="6894513" y="5780088"/>
            <a:ext cx="230187" cy="827087"/>
          </a:xfrm>
          <a:prstGeom prst="curved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5" grpId="0"/>
      <p:bldP spid="33" grpId="0"/>
      <p:bldP spid="34" grpId="0"/>
      <p:bldP spid="35" grpId="0" animBg="1"/>
      <p:bldP spid="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尺寸的组成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863" y="1916113"/>
            <a:ext cx="8102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尺寸线用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细实线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绘制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一端或两端带有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终端符号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箭头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或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斜线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；</a:t>
            </a:r>
          </a:p>
        </p:txBody>
      </p:sp>
      <p:sp>
        <p:nvSpPr>
          <p:cNvPr id="9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尺寸线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0888" y="3141663"/>
            <a:ext cx="5329237" cy="301307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尺寸的组成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863" y="1916113"/>
            <a:ext cx="8102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尺寸线为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独立线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不能用其他图线代替，也不得与其他图线重合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应避免与其他的尺寸线或尺寸界线相交；</a:t>
            </a:r>
          </a:p>
        </p:txBody>
      </p:sp>
      <p:sp>
        <p:nvSpPr>
          <p:cNvPr id="37893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尺寸线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08400"/>
            <a:ext cx="2498725" cy="23399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3681413"/>
            <a:ext cx="2711450" cy="23399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36"/>
          <p:cNvSpPr>
            <a:spLocks noChangeArrowheads="1"/>
          </p:cNvSpPr>
          <p:nvPr/>
        </p:nvSpPr>
        <p:spPr bwMode="auto">
          <a:xfrm>
            <a:off x="677863" y="3549650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例</a:t>
            </a:r>
          </a:p>
        </p:txBody>
      </p: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2724150" y="4221163"/>
            <a:ext cx="1296988" cy="1439862"/>
            <a:chOff x="884" y="2795"/>
            <a:chExt cx="817" cy="907"/>
          </a:xfrm>
        </p:grpSpPr>
        <p:sp>
          <p:nvSpPr>
            <p:cNvPr id="37901" name="Line 41"/>
            <p:cNvSpPr>
              <a:spLocks noChangeShapeType="1"/>
            </p:cNvSpPr>
            <p:nvPr/>
          </p:nvSpPr>
          <p:spPr bwMode="auto">
            <a:xfrm>
              <a:off x="884" y="3339"/>
              <a:ext cx="318" cy="363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2" name="Line 42"/>
            <p:cNvSpPr>
              <a:spLocks noChangeShapeType="1"/>
            </p:cNvSpPr>
            <p:nvPr/>
          </p:nvSpPr>
          <p:spPr bwMode="auto">
            <a:xfrm flipV="1">
              <a:off x="1202" y="2795"/>
              <a:ext cx="499" cy="907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6227763" y="4186238"/>
            <a:ext cx="1008062" cy="1438275"/>
            <a:chOff x="1066" y="1752"/>
            <a:chExt cx="635" cy="907"/>
          </a:xfrm>
        </p:grpSpPr>
        <p:sp>
          <p:nvSpPr>
            <p:cNvPr id="37899" name="Line 44"/>
            <p:cNvSpPr>
              <a:spLocks noChangeShapeType="1"/>
            </p:cNvSpPr>
            <p:nvPr/>
          </p:nvSpPr>
          <p:spPr bwMode="auto">
            <a:xfrm>
              <a:off x="1066" y="1752"/>
              <a:ext cx="635" cy="862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0" name="Line 45"/>
            <p:cNvSpPr>
              <a:spLocks noChangeShapeType="1"/>
            </p:cNvSpPr>
            <p:nvPr/>
          </p:nvSpPr>
          <p:spPr bwMode="auto">
            <a:xfrm flipV="1">
              <a:off x="1066" y="1752"/>
              <a:ext cx="589" cy="907"/>
            </a:xfrm>
            <a:prstGeom prst="line">
              <a:avLst/>
            </a:prstGeom>
            <a:noFill/>
            <a:ln w="76200">
              <a:solidFill>
                <a:srgbClr val="FF3300">
                  <a:alpha val="50195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尺寸的组成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6750" y="1916113"/>
            <a:ext cx="81041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标注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线性尺寸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时尺寸线必须与所标注的线段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平行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相同方向的各尺寸线之间的距离要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均匀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，且大尺寸注在小尺寸外面。</a:t>
            </a:r>
          </a:p>
        </p:txBody>
      </p:sp>
      <p:sp>
        <p:nvSpPr>
          <p:cNvPr id="38917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尺寸线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3532188"/>
            <a:ext cx="4818062" cy="2667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尺寸的组成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6750" y="1916113"/>
            <a:ext cx="8104188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在圆弧上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标注直径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或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半径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时，尺寸线或其延长线应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通过圆心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39941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尺寸线</a:t>
            </a:r>
          </a:p>
        </p:txBody>
      </p:sp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57563"/>
            <a:ext cx="4818062" cy="2667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箭头连接符 10"/>
          <p:cNvCxnSpPr>
            <a:cxnSpLocks noChangeShapeType="1"/>
          </p:cNvCxnSpPr>
          <p:nvPr/>
        </p:nvCxnSpPr>
        <p:spPr bwMode="auto">
          <a:xfrm>
            <a:off x="2271713" y="2901950"/>
            <a:ext cx="1220787" cy="1535113"/>
          </a:xfrm>
          <a:prstGeom prst="straightConnector1">
            <a:avLst/>
          </a:prstGeom>
          <a:noFill/>
          <a:ln w="38100" algn="ctr">
            <a:solidFill>
              <a:srgbClr val="7030A0"/>
            </a:solidFill>
            <a:round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尺寸的组成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863" y="1916113"/>
            <a:ext cx="8102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尺寸界线用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细实线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绘制，并应由轮廓线、轴线或对称中心线处引出，也可用这些线代替；</a:t>
            </a:r>
          </a:p>
        </p:txBody>
      </p:sp>
      <p:sp>
        <p:nvSpPr>
          <p:cNvPr id="9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尺寸界限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1187450" y="3068638"/>
            <a:ext cx="3989388" cy="32813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graphicFrame>
        <p:nvGraphicFramePr>
          <p:cNvPr id="11" name="Object 23"/>
          <p:cNvGraphicFramePr>
            <a:graphicFrameLocks noChangeAspect="1"/>
          </p:cNvGraphicFramePr>
          <p:nvPr/>
        </p:nvGraphicFramePr>
        <p:xfrm>
          <a:off x="1266825" y="3133725"/>
          <a:ext cx="3824288" cy="305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位图图像" r:id="rId4" imgW="4923810" imgH="3657143" progId="Paint.Picture">
                  <p:embed/>
                </p:oleObj>
              </mc:Choice>
              <mc:Fallback>
                <p:oleObj name="位图图像" r:id="rId4" imgW="4923810" imgH="3657143" progId="Paint.Pictur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3133725"/>
                        <a:ext cx="3824288" cy="305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795963" y="3892550"/>
            <a:ext cx="28575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25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en-US" altLang="zh-CN" dirty="0"/>
              <a:t>    </a:t>
            </a:r>
            <a:r>
              <a:rPr lang="zh-CN" altLang="en-US" dirty="0"/>
              <a:t>尺寸界线应超出尺寸</a:t>
            </a:r>
            <a:r>
              <a:rPr lang="zh-CN" altLang="en-US" dirty="0" smtClean="0"/>
              <a:t>线约</a:t>
            </a:r>
            <a:r>
              <a:rPr lang="en-US" altLang="zh-CN" dirty="0" smtClean="0"/>
              <a:t>2mm</a:t>
            </a:r>
            <a:r>
              <a:rPr lang="zh-CN" altLang="en-US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0" grpId="0" animBg="1"/>
      <p:bldP spid="1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尺寸的组成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863" y="1916113"/>
            <a:ext cx="81026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必要时，尺寸界限与尺寸线允许倾斜。</a:t>
            </a:r>
          </a:p>
        </p:txBody>
      </p:sp>
      <p:sp>
        <p:nvSpPr>
          <p:cNvPr id="41989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尺寸界限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4438" y="2636838"/>
            <a:ext cx="3827462" cy="346392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尺寸的组成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863" y="1916113"/>
            <a:ext cx="8102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尺寸线的一端或两端带有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终端符号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，有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箭头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或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斜线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两种形式，机械图一般采用箭头。</a:t>
            </a:r>
          </a:p>
        </p:txBody>
      </p:sp>
      <p:sp>
        <p:nvSpPr>
          <p:cNvPr id="9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尺寸线终端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20888" y="3141663"/>
            <a:ext cx="5329237" cy="3013075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尺寸的组成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863" y="1916113"/>
            <a:ext cx="8102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线性尺寸数字一般注写在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尺寸线的上方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，垂直时，字头朝左，其余字头朝上；</a:t>
            </a:r>
          </a:p>
        </p:txBody>
      </p:sp>
      <p:sp>
        <p:nvSpPr>
          <p:cNvPr id="9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尺寸数字及相关符号</a:t>
            </a: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2370138" y="3833813"/>
            <a:ext cx="1479550" cy="1163637"/>
            <a:chOff x="1431" y="3107"/>
            <a:chExt cx="932" cy="733"/>
          </a:xfrm>
        </p:grpSpPr>
        <p:sp>
          <p:nvSpPr>
            <p:cNvPr id="44043" name="Text Box 12"/>
            <p:cNvSpPr txBox="1">
              <a:spLocks noChangeArrowheads="1"/>
            </p:cNvSpPr>
            <p:nvPr/>
          </p:nvSpPr>
          <p:spPr bwMode="auto">
            <a:xfrm>
              <a:off x="1955" y="3158"/>
              <a:ext cx="408" cy="2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50000">
                  <a:srgbClr val="FFFFFF"/>
                </a:gs>
                <a:gs pos="100000">
                  <a:srgbClr val="3399FF"/>
                </a:gs>
              </a:gsLst>
              <a:lin ang="5400000" scaled="1"/>
            </a:gradFill>
            <a:ln w="12700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b="1">
                  <a:latin typeface="ItalicT" pitchFamily="2" charset="0"/>
                </a:rPr>
                <a:t>78</a:t>
              </a:r>
            </a:p>
          </p:txBody>
        </p:sp>
        <p:sp>
          <p:nvSpPr>
            <p:cNvPr id="44044" name="Text Box 13"/>
            <p:cNvSpPr txBox="1">
              <a:spLocks noChangeArrowheads="1"/>
            </p:cNvSpPr>
            <p:nvPr/>
          </p:nvSpPr>
          <p:spPr bwMode="auto">
            <a:xfrm rot="-5400000">
              <a:off x="1375" y="3163"/>
              <a:ext cx="408" cy="2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50000">
                  <a:srgbClr val="FFFFFF"/>
                </a:gs>
                <a:gs pos="100000">
                  <a:srgbClr val="3399FF"/>
                </a:gs>
              </a:gsLst>
              <a:lin ang="5400000" scaled="1"/>
            </a:gradFill>
            <a:ln w="12700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b="1">
                  <a:latin typeface="ItalicT" pitchFamily="2" charset="0"/>
                </a:rPr>
                <a:t>78</a:t>
              </a:r>
            </a:p>
          </p:txBody>
        </p:sp>
        <p:sp>
          <p:nvSpPr>
            <p:cNvPr id="44045" name="Text Box 14"/>
            <p:cNvSpPr txBox="1">
              <a:spLocks noChangeArrowheads="1"/>
            </p:cNvSpPr>
            <p:nvPr/>
          </p:nvSpPr>
          <p:spPr bwMode="auto">
            <a:xfrm>
              <a:off x="1536" y="3552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zh-CN" altLang="en-US" b="1">
                  <a:solidFill>
                    <a:srgbClr val="FF0000"/>
                  </a:solidFill>
                  <a:latin typeface="ItalicT" pitchFamily="2" charset="0"/>
                </a:rPr>
                <a:t>正确</a:t>
              </a:r>
            </a:p>
          </p:txBody>
        </p:sp>
      </p:grp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5178425" y="3833813"/>
            <a:ext cx="1441450" cy="1163637"/>
            <a:chOff x="3015" y="3107"/>
            <a:chExt cx="908" cy="733"/>
          </a:xfrm>
        </p:grpSpPr>
        <p:sp>
          <p:nvSpPr>
            <p:cNvPr id="44040" name="Text Box 16"/>
            <p:cNvSpPr txBox="1">
              <a:spLocks noChangeArrowheads="1"/>
            </p:cNvSpPr>
            <p:nvPr/>
          </p:nvSpPr>
          <p:spPr bwMode="auto">
            <a:xfrm rot="5400000">
              <a:off x="2959" y="3163"/>
              <a:ext cx="408" cy="2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50000">
                  <a:srgbClr val="FFFFFF"/>
                </a:gs>
                <a:gs pos="100000">
                  <a:srgbClr val="3399FF"/>
                </a:gs>
              </a:gsLst>
              <a:lin ang="5400000" scaled="1"/>
            </a:gradFill>
            <a:ln w="12700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b="1">
                  <a:latin typeface="ItalicT" pitchFamily="2" charset="0"/>
                </a:rPr>
                <a:t>78</a:t>
              </a:r>
            </a:p>
          </p:txBody>
        </p:sp>
        <p:sp>
          <p:nvSpPr>
            <p:cNvPr id="44041" name="Text Box 17"/>
            <p:cNvSpPr txBox="1">
              <a:spLocks noChangeArrowheads="1"/>
            </p:cNvSpPr>
            <p:nvPr/>
          </p:nvSpPr>
          <p:spPr bwMode="auto">
            <a:xfrm rot="10800000">
              <a:off x="3515" y="3163"/>
              <a:ext cx="408" cy="296"/>
            </a:xfrm>
            <a:prstGeom prst="rect">
              <a:avLst/>
            </a:prstGeom>
            <a:gradFill rotWithShape="0">
              <a:gsLst>
                <a:gs pos="0">
                  <a:srgbClr val="3399FF"/>
                </a:gs>
                <a:gs pos="50000">
                  <a:srgbClr val="FFFFFF"/>
                </a:gs>
                <a:gs pos="100000">
                  <a:srgbClr val="3399FF"/>
                </a:gs>
              </a:gsLst>
              <a:lin ang="5400000" scaled="1"/>
            </a:gradFill>
            <a:ln w="12700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b="1">
                  <a:latin typeface="ItalicT" pitchFamily="2" charset="0"/>
                </a:rPr>
                <a:t>78</a:t>
              </a:r>
            </a:p>
          </p:txBody>
        </p:sp>
        <p:sp>
          <p:nvSpPr>
            <p:cNvPr id="44042" name="Text Box 18"/>
            <p:cNvSpPr txBox="1">
              <a:spLocks noChangeArrowheads="1"/>
            </p:cNvSpPr>
            <p:nvPr/>
          </p:nvSpPr>
          <p:spPr bwMode="auto">
            <a:xfrm>
              <a:off x="3072" y="3552"/>
              <a:ext cx="7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zh-CN" altLang="en-US" b="1">
                  <a:latin typeface="ItalicT" pitchFamily="2" charset="0"/>
                </a:rPr>
                <a:t>错误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尺寸的组成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863" y="1916113"/>
            <a:ext cx="81026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尺寸符号</a:t>
            </a:r>
          </a:p>
        </p:txBody>
      </p:sp>
      <p:sp>
        <p:nvSpPr>
          <p:cNvPr id="45061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尺寸数字及相关符号</a:t>
            </a:r>
          </a:p>
        </p:txBody>
      </p:sp>
      <p:pic>
        <p:nvPicPr>
          <p:cNvPr id="13" name="Picture 15" descr="表1－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2636838"/>
            <a:ext cx="5956300" cy="345598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尺寸的组成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863" y="1916113"/>
            <a:ext cx="8102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尽量避免在图中所示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30°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范围内标注尺寸，无法避免时，可按右图的方式标注。 </a:t>
            </a:r>
          </a:p>
        </p:txBody>
      </p:sp>
      <p:sp>
        <p:nvSpPr>
          <p:cNvPr id="46085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尺寸数字及相关符号</a:t>
            </a: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754063" y="3573463"/>
            <a:ext cx="8056562" cy="2322512"/>
            <a:chOff x="475" y="2505"/>
            <a:chExt cx="5075" cy="1463"/>
          </a:xfrm>
        </p:grpSpPr>
        <p:sp>
          <p:nvSpPr>
            <p:cNvPr id="46091" name="Rectangle 16"/>
            <p:cNvSpPr>
              <a:spLocks noChangeArrowheads="1"/>
            </p:cNvSpPr>
            <p:nvPr/>
          </p:nvSpPr>
          <p:spPr bwMode="auto">
            <a:xfrm>
              <a:off x="475" y="2505"/>
              <a:ext cx="5075" cy="1463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>
              <a:spAutoFit/>
            </a:bodyPr>
            <a:lstStyle/>
            <a:p>
              <a:pPr algn="ctr" eaLnBrk="1" hangingPunct="1"/>
              <a:endParaRPr lang="zh-CN" altLang="en-US"/>
            </a:p>
          </p:txBody>
        </p:sp>
        <p:graphicFrame>
          <p:nvGraphicFramePr>
            <p:cNvPr id="46092" name="Object 17"/>
            <p:cNvGraphicFramePr>
              <a:graphicFrameLocks noChangeAspect="1"/>
            </p:cNvGraphicFramePr>
            <p:nvPr/>
          </p:nvGraphicFramePr>
          <p:xfrm>
            <a:off x="567" y="2534"/>
            <a:ext cx="1188" cy="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114" name="位图图像" r:id="rId4" imgW="1886213" imgH="2209524" progId="Paint.Picture">
                    <p:embed/>
                  </p:oleObj>
                </mc:Choice>
                <mc:Fallback>
                  <p:oleObj name="位图图像" r:id="rId4" imgW="1886213" imgH="2209524" progId="Paint.Picture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2534"/>
                          <a:ext cx="1188" cy="1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18"/>
          <p:cNvGraphicFramePr>
            <a:graphicFrameLocks noChangeAspect="1"/>
          </p:cNvGraphicFramePr>
          <p:nvPr/>
        </p:nvGraphicFramePr>
        <p:xfrm>
          <a:off x="3309938" y="3867150"/>
          <a:ext cx="1119187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5" name="位图图像" r:id="rId6" imgW="952633" imgH="1486107" progId="Paint.Picture">
                  <p:embed/>
                </p:oleObj>
              </mc:Choice>
              <mc:Fallback>
                <p:oleObj name="位图图像" r:id="rId6" imgW="952633" imgH="1486107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3867150"/>
                        <a:ext cx="1119187" cy="174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/>
        </p:nvGraphicFramePr>
        <p:xfrm>
          <a:off x="4767263" y="3883025"/>
          <a:ext cx="1111250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6" name="位图图像" r:id="rId8" imgW="971686" imgH="1514686" progId="Paint.Picture">
                  <p:embed/>
                </p:oleObj>
              </mc:Choice>
              <mc:Fallback>
                <p:oleObj name="位图图像" r:id="rId8" imgW="971686" imgH="1514686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3883025"/>
                        <a:ext cx="1111250" cy="173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/>
          <p:cNvGraphicFramePr>
            <a:graphicFrameLocks noChangeAspect="1"/>
          </p:cNvGraphicFramePr>
          <p:nvPr/>
        </p:nvGraphicFramePr>
        <p:xfrm>
          <a:off x="6038850" y="3854450"/>
          <a:ext cx="1244600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位图图像" r:id="rId10" imgW="1066667" imgH="1476190" progId="Paint.Picture">
                  <p:embed/>
                </p:oleObj>
              </mc:Choice>
              <mc:Fallback>
                <p:oleObj name="位图图像" r:id="rId10" imgW="1066667" imgH="1476190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854450"/>
                        <a:ext cx="1244600" cy="172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/>
        </p:nvGraphicFramePr>
        <p:xfrm>
          <a:off x="7594600" y="3860800"/>
          <a:ext cx="1047750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位图图像" r:id="rId12" imgW="914286" imgH="1495634" progId="Paint.Picture">
                  <p:embed/>
                </p:oleObj>
              </mc:Choice>
              <mc:Fallback>
                <p:oleObj name="位图图像" r:id="rId12" imgW="914286" imgH="1495634" progId="Paint.Picture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60800"/>
                        <a:ext cx="1047750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占位符 1"/>
          <p:cNvSpPr txBox="1">
            <a:spLocks/>
          </p:cNvSpPr>
          <p:nvPr/>
        </p:nvSpPr>
        <p:spPr bwMode="auto">
          <a:xfrm>
            <a:off x="684213" y="404813"/>
            <a:ext cx="8231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图纸幅面和格式</a:t>
            </a:r>
            <a:endParaRPr lang="en-US" altLang="zh-CN" sz="36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            （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GB/T 14689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－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2008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</p:txBody>
      </p:sp>
      <p:sp>
        <p:nvSpPr>
          <p:cNvPr id="25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图框格式</a:t>
            </a:r>
          </a:p>
        </p:txBody>
      </p:sp>
      <p:sp>
        <p:nvSpPr>
          <p:cNvPr id="33" name="Rectangle 62"/>
          <p:cNvSpPr>
            <a:spLocks noChangeArrowheads="1"/>
          </p:cNvSpPr>
          <p:nvPr/>
        </p:nvSpPr>
        <p:spPr bwMode="auto">
          <a:xfrm>
            <a:off x="612775" y="1844675"/>
            <a:ext cx="79184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　　图纸上限定绘图区域的线框称为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图框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  </a:t>
            </a:r>
          </a:p>
        </p:txBody>
      </p:sp>
      <p:grpSp>
        <p:nvGrpSpPr>
          <p:cNvPr id="10246" name="Group 34"/>
          <p:cNvGrpSpPr>
            <a:grpSpLocks/>
          </p:cNvGrpSpPr>
          <p:nvPr/>
        </p:nvGrpSpPr>
        <p:grpSpPr bwMode="auto">
          <a:xfrm>
            <a:off x="809625" y="2657475"/>
            <a:ext cx="5410200" cy="3733800"/>
            <a:chOff x="507" y="1578"/>
            <a:chExt cx="3408" cy="2352"/>
          </a:xfrm>
        </p:grpSpPr>
        <p:sp>
          <p:nvSpPr>
            <p:cNvPr id="10264" name="Rectangle 6"/>
            <p:cNvSpPr>
              <a:spLocks noChangeArrowheads="1"/>
            </p:cNvSpPr>
            <p:nvPr/>
          </p:nvSpPr>
          <p:spPr bwMode="auto">
            <a:xfrm>
              <a:off x="507" y="1578"/>
              <a:ext cx="2976" cy="20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/>
            </a:p>
          </p:txBody>
        </p:sp>
        <p:sp>
          <p:nvSpPr>
            <p:cNvPr id="10265" name="Line 18"/>
            <p:cNvSpPr>
              <a:spLocks noChangeShapeType="1"/>
            </p:cNvSpPr>
            <p:nvPr/>
          </p:nvSpPr>
          <p:spPr bwMode="auto">
            <a:xfrm>
              <a:off x="507" y="345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66" name="Line 19"/>
            <p:cNvSpPr>
              <a:spLocks noChangeShapeType="1"/>
            </p:cNvSpPr>
            <p:nvPr/>
          </p:nvSpPr>
          <p:spPr bwMode="auto">
            <a:xfrm>
              <a:off x="3483" y="345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67" name="Line 20"/>
            <p:cNvSpPr>
              <a:spLocks noChangeShapeType="1"/>
            </p:cNvSpPr>
            <p:nvPr/>
          </p:nvSpPr>
          <p:spPr bwMode="auto">
            <a:xfrm>
              <a:off x="507" y="3834"/>
              <a:ext cx="2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0268" name="Text Box 21"/>
            <p:cNvSpPr txBox="1">
              <a:spLocks noChangeArrowheads="1"/>
            </p:cNvSpPr>
            <p:nvPr/>
          </p:nvSpPr>
          <p:spPr bwMode="auto">
            <a:xfrm>
              <a:off x="1882" y="359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b="1" i="1">
                  <a:ea typeface="宋体" pitchFamily="2" charset="-122"/>
                </a:rPr>
                <a:t>L</a:t>
              </a:r>
            </a:p>
          </p:txBody>
        </p:sp>
        <p:sp>
          <p:nvSpPr>
            <p:cNvPr id="10269" name="Line 22"/>
            <p:cNvSpPr>
              <a:spLocks noChangeShapeType="1"/>
            </p:cNvSpPr>
            <p:nvPr/>
          </p:nvSpPr>
          <p:spPr bwMode="auto">
            <a:xfrm>
              <a:off x="3339" y="359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70" name="Line 24"/>
            <p:cNvSpPr>
              <a:spLocks noChangeShapeType="1"/>
            </p:cNvSpPr>
            <p:nvPr/>
          </p:nvSpPr>
          <p:spPr bwMode="auto">
            <a:xfrm>
              <a:off x="3771" y="157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71" name="Text Box 25"/>
            <p:cNvSpPr txBox="1">
              <a:spLocks noChangeArrowheads="1"/>
            </p:cNvSpPr>
            <p:nvPr/>
          </p:nvSpPr>
          <p:spPr bwMode="auto">
            <a:xfrm rot="-5400000">
              <a:off x="3491" y="2411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b="1" i="1">
                  <a:ea typeface="宋体" pitchFamily="2" charset="-122"/>
                </a:rPr>
                <a:t>B</a:t>
              </a:r>
            </a:p>
          </p:txBody>
        </p:sp>
      </p:grp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190625" y="2809875"/>
            <a:ext cx="4191000" cy="2895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10248" name="Line 23"/>
          <p:cNvSpPr>
            <a:spLocks noChangeShapeType="1"/>
          </p:cNvSpPr>
          <p:nvPr/>
        </p:nvSpPr>
        <p:spPr bwMode="auto">
          <a:xfrm>
            <a:off x="5305425" y="265747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grpSp>
        <p:nvGrpSpPr>
          <p:cNvPr id="57" name="Group 35"/>
          <p:cNvGrpSpPr>
            <a:grpSpLocks/>
          </p:cNvGrpSpPr>
          <p:nvPr/>
        </p:nvGrpSpPr>
        <p:grpSpPr bwMode="auto">
          <a:xfrm>
            <a:off x="581025" y="2428875"/>
            <a:ext cx="5257800" cy="3657600"/>
            <a:chOff x="363" y="1434"/>
            <a:chExt cx="3312" cy="2304"/>
          </a:xfrm>
        </p:grpSpPr>
        <p:sp>
          <p:nvSpPr>
            <p:cNvPr id="10252" name="Line 10"/>
            <p:cNvSpPr>
              <a:spLocks noChangeShapeType="1"/>
            </p:cNvSpPr>
            <p:nvPr/>
          </p:nvSpPr>
          <p:spPr bwMode="auto">
            <a:xfrm>
              <a:off x="1755" y="143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3" name="Line 11"/>
            <p:cNvSpPr>
              <a:spLocks noChangeShapeType="1"/>
            </p:cNvSpPr>
            <p:nvPr/>
          </p:nvSpPr>
          <p:spPr bwMode="auto">
            <a:xfrm flipV="1">
              <a:off x="1755" y="167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4" name="Line 12"/>
            <p:cNvSpPr>
              <a:spLocks noChangeShapeType="1"/>
            </p:cNvSpPr>
            <p:nvPr/>
          </p:nvSpPr>
          <p:spPr bwMode="auto">
            <a:xfrm>
              <a:off x="3147" y="238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5" name="Line 13"/>
            <p:cNvSpPr>
              <a:spLocks noChangeShapeType="1"/>
            </p:cNvSpPr>
            <p:nvPr/>
          </p:nvSpPr>
          <p:spPr bwMode="auto">
            <a:xfrm flipH="1">
              <a:off x="3483" y="238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6" name="Line 14"/>
            <p:cNvSpPr>
              <a:spLocks noChangeShapeType="1"/>
            </p:cNvSpPr>
            <p:nvPr/>
          </p:nvSpPr>
          <p:spPr bwMode="auto">
            <a:xfrm>
              <a:off x="1555" y="335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7" name="Line 15"/>
            <p:cNvSpPr>
              <a:spLocks noChangeShapeType="1"/>
            </p:cNvSpPr>
            <p:nvPr/>
          </p:nvSpPr>
          <p:spPr bwMode="auto">
            <a:xfrm flipV="1">
              <a:off x="1555" y="359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8" name="Line 16"/>
            <p:cNvSpPr>
              <a:spLocks noChangeShapeType="1"/>
            </p:cNvSpPr>
            <p:nvPr/>
          </p:nvSpPr>
          <p:spPr bwMode="auto">
            <a:xfrm>
              <a:off x="363" y="241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59" name="Line 17"/>
            <p:cNvSpPr>
              <a:spLocks noChangeShapeType="1"/>
            </p:cNvSpPr>
            <p:nvPr/>
          </p:nvSpPr>
          <p:spPr bwMode="auto">
            <a:xfrm flipH="1">
              <a:off x="747" y="241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10260" name="Text Box 26"/>
            <p:cNvSpPr txBox="1">
              <a:spLocks noChangeArrowheads="1"/>
            </p:cNvSpPr>
            <p:nvPr/>
          </p:nvSpPr>
          <p:spPr bwMode="auto">
            <a:xfrm>
              <a:off x="3099" y="2137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sz="2000" b="1" i="1">
                  <a:ea typeface="宋体" pitchFamily="2" charset="-122"/>
                </a:rPr>
                <a:t>c</a:t>
              </a:r>
            </a:p>
          </p:txBody>
        </p:sp>
        <p:sp>
          <p:nvSpPr>
            <p:cNvPr id="10261" name="Text Box 27"/>
            <p:cNvSpPr txBox="1">
              <a:spLocks noChangeArrowheads="1"/>
            </p:cNvSpPr>
            <p:nvPr/>
          </p:nvSpPr>
          <p:spPr bwMode="auto">
            <a:xfrm rot="-5400000">
              <a:off x="1248" y="3229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sz="2000" b="1" i="1">
                  <a:ea typeface="宋体" pitchFamily="2" charset="-122"/>
                </a:rPr>
                <a:t>  c</a:t>
              </a:r>
            </a:p>
          </p:txBody>
        </p:sp>
        <p:sp>
          <p:nvSpPr>
            <p:cNvPr id="10262" name="Text Box 28"/>
            <p:cNvSpPr txBox="1">
              <a:spLocks noChangeArrowheads="1"/>
            </p:cNvSpPr>
            <p:nvPr/>
          </p:nvSpPr>
          <p:spPr bwMode="auto">
            <a:xfrm>
              <a:off x="428" y="2273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sz="2000" b="1" i="1">
                  <a:ea typeface="宋体" pitchFamily="2" charset="-122"/>
                </a:rPr>
                <a:t> a</a:t>
              </a:r>
            </a:p>
          </p:txBody>
        </p:sp>
        <p:sp>
          <p:nvSpPr>
            <p:cNvPr id="10263" name="Text Box 31"/>
            <p:cNvSpPr txBox="1">
              <a:spLocks noChangeArrowheads="1"/>
            </p:cNvSpPr>
            <p:nvPr/>
          </p:nvSpPr>
          <p:spPr bwMode="auto">
            <a:xfrm rot="-5400000">
              <a:off x="1406" y="1655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1pPr>
              <a:lvl2pPr marL="742950" indent="-28575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2pPr>
              <a:lvl3pPr marL="11430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3pPr>
              <a:lvl4pPr marL="16002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4pPr>
              <a:lvl5pPr marL="2057400" indent="-228600" algn="ctr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楷体_GB2312" pitchFamily="49" charset="-122"/>
                </a:defRPr>
              </a:lvl9pPr>
            </a:lstStyle>
            <a:p>
              <a:r>
                <a:rPr lang="en-US" altLang="zh-CN" sz="2000" b="1" i="1">
                  <a:ea typeface="宋体" pitchFamily="2" charset="-122"/>
                </a:rPr>
                <a:t>  c</a:t>
              </a:r>
            </a:p>
          </p:txBody>
        </p:sp>
      </p:grp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6413500" y="2609850"/>
            <a:ext cx="2376488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图框在图纸上必须用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粗实线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画出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;</a:t>
            </a:r>
          </a:p>
        </p:txBody>
      </p:sp>
      <p:sp>
        <p:nvSpPr>
          <p:cNvPr id="71" name="Rectangle 36"/>
          <p:cNvSpPr>
            <a:spLocks noChangeArrowheads="1"/>
          </p:cNvSpPr>
          <p:nvPr/>
        </p:nvSpPr>
        <p:spPr bwMode="auto">
          <a:xfrm>
            <a:off x="6484938" y="4687888"/>
            <a:ext cx="2376487" cy="128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图样绘制在图框内部。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3" grpId="0"/>
      <p:bldP spid="55" grpId="0" animBg="1"/>
      <p:bldP spid="70" grpId="0"/>
      <p:bldP spid="7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尺寸的组成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77863" y="1916113"/>
            <a:ext cx="81026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marL="457200" indent="-457200" eaLnBrk="1" hangingPunct="1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尺寸数字不可被任何图线通过。不可避免时，需把图线断开。</a:t>
            </a:r>
          </a:p>
        </p:txBody>
      </p:sp>
      <p:sp>
        <p:nvSpPr>
          <p:cNvPr id="47109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尺寸数字及相关符号</a:t>
            </a:r>
          </a:p>
        </p:txBody>
      </p:sp>
      <p:grpSp>
        <p:nvGrpSpPr>
          <p:cNvPr id="13" name="Group 30"/>
          <p:cNvGrpSpPr>
            <a:grpSpLocks/>
          </p:cNvGrpSpPr>
          <p:nvPr/>
        </p:nvGrpSpPr>
        <p:grpSpPr bwMode="auto">
          <a:xfrm>
            <a:off x="1042988" y="3457575"/>
            <a:ext cx="7416800" cy="2663825"/>
            <a:chOff x="657" y="2251"/>
            <a:chExt cx="4672" cy="1678"/>
          </a:xfrm>
        </p:grpSpPr>
        <p:sp>
          <p:nvSpPr>
            <p:cNvPr id="47115" name="Rectangle 19"/>
            <p:cNvSpPr>
              <a:spLocks noChangeArrowheads="1"/>
            </p:cNvSpPr>
            <p:nvPr/>
          </p:nvSpPr>
          <p:spPr bwMode="auto">
            <a:xfrm>
              <a:off x="657" y="2251"/>
              <a:ext cx="4672" cy="167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zh-CN" altLang="en-US"/>
            </a:p>
          </p:txBody>
        </p:sp>
        <p:pic>
          <p:nvPicPr>
            <p:cNvPr id="47116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" y="2296"/>
              <a:ext cx="1306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" y="2296"/>
              <a:ext cx="1435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295400" y="3808413"/>
            <a:ext cx="6477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r>
              <a:rPr lang="zh-CN" altLang="en-US" b="1">
                <a:solidFill>
                  <a:srgbClr val="0000FF"/>
                </a:solidFill>
                <a:latin typeface="楷体_GB2312" pitchFamily="49" charset="-122"/>
              </a:rPr>
              <a:t>轮廓线断开</a:t>
            </a:r>
            <a:endParaRPr lang="zh-CN" altLang="en-US" sz="2000" b="1">
              <a:solidFill>
                <a:srgbClr val="0000FF"/>
              </a:solidFill>
              <a:latin typeface="楷体_GB2312" pitchFamily="49" charset="-122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H="1" flipV="1">
            <a:off x="1908175" y="4321175"/>
            <a:ext cx="1368425" cy="144463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V="1">
            <a:off x="6624638" y="4573588"/>
            <a:ext cx="9350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7596188" y="3781425"/>
            <a:ext cx="6477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r>
              <a:rPr lang="zh-CN" altLang="en-US" b="1">
                <a:solidFill>
                  <a:srgbClr val="0000FF"/>
                </a:solidFill>
                <a:latin typeface="楷体_GB2312" pitchFamily="49" charset="-122"/>
              </a:rPr>
              <a:t>剖面线断开</a:t>
            </a:r>
            <a:endParaRPr lang="zh-CN" altLang="en-US" sz="2000" b="1">
              <a:solidFill>
                <a:srgbClr val="0000FF"/>
              </a:solidFill>
              <a:latin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 animBg="1"/>
      <p:bldP spid="19" grpId="0" animBg="1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标注尺寸的一般原则</a:t>
            </a:r>
          </a:p>
        </p:txBody>
      </p:sp>
      <p:sp>
        <p:nvSpPr>
          <p:cNvPr id="6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直径的注法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23963" y="1989138"/>
            <a:ext cx="73152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直径</a:t>
            </a:r>
            <a:r>
              <a:rPr lang="zh-CN" altLang="en-US" dirty="0"/>
              <a:t>尺寸应在尺寸数字前加注符号</a:t>
            </a:r>
            <a:r>
              <a:rPr lang="zh-CN" altLang="en-US" dirty="0">
                <a:sym typeface="Technic" pitchFamily="2" charset="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Symbol" pitchFamily="18" charset="2"/>
              </a:rPr>
              <a:t></a:t>
            </a:r>
            <a:r>
              <a:rPr lang="zh-CN" altLang="en-US" dirty="0">
                <a:sym typeface="Technic" pitchFamily="2" charset="2"/>
              </a:rPr>
              <a:t>”</a:t>
            </a:r>
            <a:r>
              <a:rPr lang="zh-CN" altLang="en-US" dirty="0">
                <a:sym typeface="Romantic" pitchFamily="2" charset="2"/>
              </a:rPr>
              <a:t>。</a:t>
            </a:r>
            <a:endParaRPr lang="zh-CN" alt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184275" y="2527300"/>
            <a:ext cx="7315200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尺寸</a:t>
            </a:r>
            <a:r>
              <a:rPr lang="zh-CN" altLang="en-US" dirty="0"/>
              <a:t>线通过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圆心</a:t>
            </a:r>
            <a:r>
              <a:rPr lang="zh-CN" altLang="en-US" dirty="0"/>
              <a:t>，尺寸线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终端</a:t>
            </a:r>
            <a:r>
              <a:rPr lang="zh-CN" altLang="en-US" dirty="0"/>
              <a:t>画成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箭头</a:t>
            </a:r>
            <a:r>
              <a:rPr lang="zh-CN" altLang="en-US" dirty="0"/>
              <a:t>。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187450" y="3065463"/>
            <a:ext cx="6781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整圆或大于半圆</a:t>
            </a:r>
            <a:r>
              <a:rPr lang="zh-CN" altLang="en-US" dirty="0"/>
              <a:t>注直径。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871913"/>
            <a:ext cx="6678613" cy="20891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6" grpId="0" build="p"/>
      <p:bldP spid="12" grpId="0" build="p" autoUpdateAnimBg="0"/>
      <p:bldP spid="13" grpId="0" build="p" autoUpdateAnimBg="0"/>
      <p:bldP spid="14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标注尺寸的一般原则</a:t>
            </a:r>
          </a:p>
        </p:txBody>
      </p:sp>
      <p:sp>
        <p:nvSpPr>
          <p:cNvPr id="6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半径的注法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08063" y="1865313"/>
            <a:ext cx="73152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Romantic" pitchFamily="2" charset="2"/>
              </a:rPr>
              <a:t>半圆或小于半圆</a:t>
            </a:r>
            <a:r>
              <a:rPr lang="zh-CN" altLang="en-US" dirty="0" smtClean="0">
                <a:sym typeface="Romantic" pitchFamily="2" charset="2"/>
              </a:rPr>
              <a:t>的圆弧标注半径尺寸；</a:t>
            </a:r>
            <a:endParaRPr lang="zh-CN" altLang="en-US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93775" y="2405063"/>
            <a:ext cx="7315200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半径尺寸数字前加注符号“</a:t>
            </a:r>
            <a:r>
              <a:rPr lang="en-US" alt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R</a:t>
            </a:r>
            <a:r>
              <a:rPr lang="en-US" altLang="zh-CN" dirty="0" smtClean="0"/>
              <a:t>”</a:t>
            </a:r>
            <a:r>
              <a:rPr lang="zh-CN" altLang="en-US" dirty="0" smtClean="0"/>
              <a:t>；</a:t>
            </a:r>
            <a:endParaRPr lang="zh-CN" altLang="en-US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71550" y="2943225"/>
            <a:ext cx="7539038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半径尺寸必须注在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投影为圆弧的图形</a:t>
            </a:r>
            <a:r>
              <a:rPr lang="zh-CN" altLang="en-US" dirty="0" smtClean="0"/>
              <a:t>上</a:t>
            </a:r>
            <a:r>
              <a:rPr lang="en-US" altLang="zh-CN" dirty="0" smtClean="0"/>
              <a:t>,</a:t>
            </a:r>
            <a:r>
              <a:rPr lang="zh-CN" altLang="en-US" dirty="0" smtClean="0"/>
              <a:t>且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尺寸线应通过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圆心</a:t>
            </a:r>
            <a:r>
              <a:rPr lang="zh-CN" altLang="en-US" dirty="0"/>
              <a:t>。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4079875"/>
            <a:ext cx="3287713" cy="215265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720"/>
          <a:stretch>
            <a:fillRect/>
          </a:stretch>
        </p:blipFill>
        <p:spPr bwMode="auto">
          <a:xfrm>
            <a:off x="1724025" y="4164013"/>
            <a:ext cx="1895475" cy="198278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utoUpdateAnimBg="0"/>
      <p:bldP spid="9" grpId="0" build="p" autoUpdateAnimBg="0"/>
      <p:bldP spid="10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标注尺寸的一般原则</a:t>
            </a:r>
          </a:p>
        </p:txBody>
      </p:sp>
      <p:sp>
        <p:nvSpPr>
          <p:cNvPr id="6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球面直径和半径的注法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08063" y="1865313"/>
            <a:ext cx="7315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Romantic" pitchFamily="2" charset="2"/>
              </a:rPr>
              <a:t>标注球面直径或半径时，应在“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Symbol" pitchFamily="18" charset="2"/>
              </a:rPr>
              <a:t>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Romantic" pitchFamily="2" charset="2"/>
              </a:rPr>
              <a:t>”或“</a:t>
            </a:r>
            <a:r>
              <a:rPr lang="en-US" altLang="zh-CN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Romantic" pitchFamily="2" charset="2"/>
              </a:rPr>
              <a:t>R”</a:t>
            </a:r>
            <a:r>
              <a:rPr lang="zh-CN" altLang="en-US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Romantic" pitchFamily="2" charset="2"/>
              </a:rPr>
              <a:t>前面加注符号“</a:t>
            </a:r>
            <a:r>
              <a:rPr lang="en-US" altLang="zh-CN" dirty="0">
                <a:sym typeface="Romantic" pitchFamily="2" charset="2"/>
              </a:rPr>
              <a:t>S</a:t>
            </a:r>
            <a:r>
              <a:rPr lang="en-US" altLang="zh-CN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Romantic" pitchFamily="2" charset="2"/>
              </a:rPr>
              <a:t>”</a:t>
            </a:r>
            <a:r>
              <a:rPr lang="zh-CN" altLang="en-US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Romantic" pitchFamily="2" charset="2"/>
              </a:rPr>
              <a:t>；</a:t>
            </a:r>
            <a:endParaRPr lang="zh-CN" altLang="en-US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580"/>
          <a:stretch>
            <a:fillRect/>
          </a:stretch>
        </p:blipFill>
        <p:spPr bwMode="auto">
          <a:xfrm>
            <a:off x="946150" y="3933825"/>
            <a:ext cx="4284663" cy="1985963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720"/>
          <a:stretch>
            <a:fillRect/>
          </a:stretch>
        </p:blipFill>
        <p:spPr bwMode="auto">
          <a:xfrm>
            <a:off x="6084888" y="3933825"/>
            <a:ext cx="1895475" cy="1982788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/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946150" y="2940050"/>
            <a:ext cx="73152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在不致引起误解时，可省略符号“</a:t>
            </a:r>
            <a:r>
              <a:rPr lang="en-US" altLang="zh-CN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S</a:t>
            </a:r>
            <a:r>
              <a:rPr lang="en-US" altLang="zh-CN" dirty="0" smtClean="0"/>
              <a:t>”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utoUpdateAnimBg="0"/>
      <p:bldP spid="1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标注尺寸的一般原则</a:t>
            </a:r>
          </a:p>
        </p:txBody>
      </p:sp>
      <p:sp>
        <p:nvSpPr>
          <p:cNvPr id="6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角度的注法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08063" y="1865313"/>
            <a:ext cx="7315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>
                <a:sym typeface="Romantic" pitchFamily="2" charset="2"/>
              </a:rPr>
              <a:t>尺寸界限从径向引出，尺寸线用圆弧，圆心是角的顶点；</a:t>
            </a:r>
            <a:endParaRPr lang="zh-CN" altLang="en-US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86213"/>
            <a:ext cx="2232025" cy="21066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19" name="Group 9"/>
          <p:cNvGrpSpPr>
            <a:grpSpLocks/>
          </p:cNvGrpSpPr>
          <p:nvPr/>
        </p:nvGrpSpPr>
        <p:grpSpPr bwMode="auto">
          <a:xfrm>
            <a:off x="1790700" y="4487863"/>
            <a:ext cx="1895475" cy="290512"/>
            <a:chOff x="1083" y="2249"/>
            <a:chExt cx="1194" cy="183"/>
          </a:xfrm>
        </p:grpSpPr>
        <p:sp>
          <p:nvSpPr>
            <p:cNvPr id="20" name="Line 7"/>
            <p:cNvSpPr>
              <a:spLocks noChangeShapeType="1"/>
            </p:cNvSpPr>
            <p:nvPr/>
          </p:nvSpPr>
          <p:spPr bwMode="auto">
            <a:xfrm rot="60000">
              <a:off x="1083" y="2249"/>
              <a:ext cx="120" cy="18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2164" y="2251"/>
              <a:ext cx="113" cy="18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1789113" y="3843338"/>
            <a:ext cx="431800" cy="503237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946150" y="2940050"/>
            <a:ext cx="73152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角度数字水平注写，并标注单位“</a:t>
            </a:r>
            <a:r>
              <a:rPr lang="en-US" altLang="zh-CN" dirty="0" smtClean="0"/>
              <a:t>°”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3500438"/>
            <a:ext cx="3546475" cy="2700337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utoUpdateAnimBg="0"/>
      <p:bldP spid="23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标注尺寸的一般原则</a:t>
            </a:r>
          </a:p>
        </p:txBody>
      </p:sp>
      <p:sp>
        <p:nvSpPr>
          <p:cNvPr id="6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5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狭小部位的尺寸注法</a:t>
            </a:r>
          </a:p>
        </p:txBody>
      </p:sp>
      <p:pic>
        <p:nvPicPr>
          <p:cNvPr id="26" name="Picture 10" descr="表1－5小尺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2656" b="11415"/>
          <a:stretch>
            <a:fillRect/>
          </a:stretch>
        </p:blipFill>
        <p:spPr bwMode="auto">
          <a:xfrm>
            <a:off x="739775" y="2135188"/>
            <a:ext cx="8001000" cy="4071937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Object 15"/>
          <p:cNvGraphicFramePr>
            <a:graphicFrameLocks noChangeAspect="1"/>
          </p:cNvGraphicFramePr>
          <p:nvPr/>
        </p:nvGraphicFramePr>
        <p:xfrm>
          <a:off x="2409825" y="4133850"/>
          <a:ext cx="24098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位图图像" r:id="rId5" imgW="2409524" imgH="361809" progId="Paint.Picture">
                  <p:embed/>
                </p:oleObj>
              </mc:Choice>
              <mc:Fallback>
                <p:oleObj name="位图图像" r:id="rId5" imgW="2409524" imgH="361809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4133850"/>
                        <a:ext cx="24098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标注尺寸的一般原则</a:t>
            </a:r>
          </a:p>
        </p:txBody>
      </p:sp>
      <p:sp>
        <p:nvSpPr>
          <p:cNvPr id="6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对称机件的标注</a:t>
            </a:r>
          </a:p>
          <a:p>
            <a:pPr algn="l">
              <a:spcBef>
                <a:spcPct val="20000"/>
              </a:spcBef>
            </a:pPr>
            <a:endParaRPr lang="zh-CN" altLang="en-US" sz="32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08063" y="1865313"/>
            <a:ext cx="7315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>
                <a:sym typeface="Romantic" pitchFamily="2" charset="2"/>
              </a:rPr>
              <a:t>分布在对称线两侧的相同结构，仅标柱其一侧的结构尺寸；</a:t>
            </a:r>
          </a:p>
          <a:p>
            <a:pPr eaLnBrk="1" hangingPunct="1">
              <a:defRPr/>
            </a:pPr>
            <a:endParaRPr lang="zh-CN" alt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3167063"/>
            <a:ext cx="3744913" cy="28495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标注尺寸的一般原则</a:t>
            </a:r>
          </a:p>
        </p:txBody>
      </p:sp>
      <p:sp>
        <p:nvSpPr>
          <p:cNvPr id="54276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对称机件的标注</a:t>
            </a:r>
          </a:p>
          <a:p>
            <a:pPr algn="l">
              <a:spcBef>
                <a:spcPct val="20000"/>
              </a:spcBef>
            </a:pPr>
            <a:endParaRPr lang="zh-CN" altLang="en-US" sz="32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958850" y="1916113"/>
            <a:ext cx="7945438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当对称机件的图形只画一半或略大于一半时，尺寸线应略超过对称中心或断裂处的边界线，并在尺寸线一端画出箭头。</a:t>
            </a:r>
            <a:endParaRPr lang="zh-CN" altLang="en-US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44900"/>
            <a:ext cx="3241675" cy="265906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标注尺寸的一般原则</a:t>
            </a:r>
          </a:p>
        </p:txBody>
      </p:sp>
      <p:sp>
        <p:nvSpPr>
          <p:cNvPr id="6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尺寸相同的孔、圆弧等要素标注</a:t>
            </a:r>
          </a:p>
          <a:p>
            <a:pPr algn="l">
              <a:spcBef>
                <a:spcPct val="20000"/>
              </a:spcBef>
            </a:pPr>
            <a:endParaRPr lang="zh-CN" altLang="en-US" sz="32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08063" y="1865313"/>
            <a:ext cx="7315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Romantic" pitchFamily="2" charset="2"/>
              </a:rPr>
              <a:t>相同直径的圆孔</a:t>
            </a:r>
            <a:r>
              <a:rPr lang="zh-CN" altLang="en-US" dirty="0" smtClean="0">
                <a:sym typeface="Romantic" pitchFamily="2" charset="2"/>
              </a:rPr>
              <a:t>只需在一个圆孔上标注直径，并在尺寸前加注“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Romantic" pitchFamily="2" charset="2"/>
              </a:rPr>
              <a:t>个数</a:t>
            </a:r>
            <a:r>
              <a:rPr lang="en-US" altLang="zh-CN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Romantic" pitchFamily="2" charset="2"/>
              </a:rPr>
              <a:t>×</a:t>
            </a:r>
            <a:r>
              <a:rPr lang="en-US" altLang="zh-CN" dirty="0" smtClean="0">
                <a:sym typeface="Romantic" pitchFamily="2" charset="2"/>
              </a:rPr>
              <a:t>”</a:t>
            </a:r>
            <a:r>
              <a:rPr lang="zh-CN" altLang="en-US" dirty="0" smtClean="0">
                <a:sym typeface="Romantic" pitchFamily="2" charset="2"/>
              </a:rPr>
              <a:t>；</a:t>
            </a:r>
            <a:endParaRPr lang="zh-CN" altLang="en-US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98538" y="2868613"/>
            <a:ext cx="7315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marL="457200" indent="-457200" algn="l">
              <a:lnSpc>
                <a:spcPct val="125000"/>
              </a:lnSpc>
              <a:buClr>
                <a:srgbClr val="FF0000"/>
              </a:buClr>
              <a:buFont typeface="Wingdings" pitchFamily="2" charset="2"/>
              <a:buChar char="Ø"/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Romantic" pitchFamily="2" charset="2"/>
              </a:rPr>
              <a:t>相同半径的圆弧</a:t>
            </a:r>
            <a:r>
              <a:rPr lang="zh-CN" altLang="en-US" dirty="0" smtClean="0">
                <a:sym typeface="Romantic" pitchFamily="2" charset="2"/>
              </a:rPr>
              <a:t>只需在一个圆弧上标注半径，</a:t>
            </a:r>
            <a:r>
              <a:rPr lang="zh-CN" altLang="en-US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  <a:sym typeface="Romantic" pitchFamily="2" charset="2"/>
              </a:rPr>
              <a:t>无需加注个数</a:t>
            </a:r>
            <a:r>
              <a:rPr lang="zh-CN" altLang="en-US" dirty="0" smtClean="0">
                <a:sym typeface="Romantic" pitchFamily="2" charset="2"/>
              </a:rPr>
              <a:t>。</a:t>
            </a:r>
            <a:endParaRPr lang="zh-CN" altLang="en-U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14788"/>
            <a:ext cx="4044950" cy="2654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419475" y="6183313"/>
            <a:ext cx="865188" cy="288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643438" y="6175375"/>
            <a:ext cx="865187" cy="288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 autoUpdateAnimBg="0"/>
      <p:bldP spid="11" grpId="0" build="p" autoUpdateAnimBg="0"/>
      <p:bldP spid="20" grpId="0" animBg="1"/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26"/>
          <p:cNvPicPr>
            <a:picLocks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文本占位符 1"/>
          <p:cNvSpPr txBox="1">
            <a:spLocks/>
          </p:cNvSpPr>
          <p:nvPr/>
        </p:nvSpPr>
        <p:spPr bwMode="auto">
          <a:xfrm>
            <a:off x="971550" y="260350"/>
            <a:ext cx="52562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标注尺寸的一般原则</a:t>
            </a:r>
          </a:p>
        </p:txBody>
      </p:sp>
      <p:sp>
        <p:nvSpPr>
          <p:cNvPr id="6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7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　相同结构均匀分布</a:t>
            </a:r>
          </a:p>
          <a:p>
            <a:pPr algn="l">
              <a:spcBef>
                <a:spcPct val="20000"/>
              </a:spcBef>
            </a:pPr>
            <a:endParaRPr lang="zh-CN" altLang="en-US" sz="32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133475" y="2565400"/>
            <a:ext cx="6819900" cy="2932113"/>
            <a:chOff x="714" y="1480"/>
            <a:chExt cx="4296" cy="1847"/>
          </a:xfrm>
        </p:grpSpPr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714" y="1480"/>
              <a:ext cx="4296" cy="1847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anchor="ctr">
              <a:spAutoFit/>
            </a:bodyPr>
            <a:lstStyle/>
            <a:p>
              <a:pPr algn="ctr" eaLnBrk="1" hangingPunct="1"/>
              <a:endParaRPr lang="zh-CN" altLang="en-US"/>
            </a:p>
          </p:txBody>
        </p:sp>
        <p:graphicFrame>
          <p:nvGraphicFramePr>
            <p:cNvPr id="56328" name="Object 12"/>
            <p:cNvGraphicFramePr>
              <a:graphicFrameLocks noChangeAspect="1"/>
            </p:cNvGraphicFramePr>
            <p:nvPr/>
          </p:nvGraphicFramePr>
          <p:xfrm>
            <a:off x="882" y="1561"/>
            <a:ext cx="1682" cy="1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8" name="位图图像" r:id="rId4" imgW="2161905" imgH="2161905" progId="Paint.Picture">
                    <p:embed/>
                  </p:oleObj>
                </mc:Choice>
                <mc:Fallback>
                  <p:oleObj name="位图图像" r:id="rId4" imgW="2161905" imgH="2161905" progId="Paint.Picture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2" y="1561"/>
                          <a:ext cx="1682" cy="16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4749800" y="3446463"/>
          <a:ext cx="24812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位图图像" r:id="rId6" imgW="1704762" imgH="571731" progId="Paint.Picture">
                  <p:embed/>
                </p:oleObj>
              </mc:Choice>
              <mc:Fallback>
                <p:oleObj name="位图图像" r:id="rId6" imgW="1704762" imgH="571731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3446463"/>
                        <a:ext cx="24812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文本占位符 1"/>
          <p:cNvSpPr txBox="1">
            <a:spLocks/>
          </p:cNvSpPr>
          <p:nvPr/>
        </p:nvSpPr>
        <p:spPr bwMode="auto">
          <a:xfrm>
            <a:off x="684213" y="404813"/>
            <a:ext cx="8231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图纸幅面和格式</a:t>
            </a:r>
            <a:endParaRPr lang="en-US" altLang="zh-CN" sz="36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            （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GB/T 14689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－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2008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</p:txBody>
      </p:sp>
      <p:sp>
        <p:nvSpPr>
          <p:cNvPr id="11268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图框格式</a:t>
            </a:r>
          </a:p>
        </p:txBody>
      </p:sp>
      <p:sp>
        <p:nvSpPr>
          <p:cNvPr id="34" name="Text Box 1027"/>
          <p:cNvSpPr txBox="1">
            <a:spLocks noChangeArrowheads="1"/>
          </p:cNvSpPr>
          <p:nvPr/>
        </p:nvSpPr>
        <p:spPr bwMode="auto">
          <a:xfrm>
            <a:off x="935038" y="1773238"/>
            <a:ext cx="70929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en-US" altLang="zh-CN" dirty="0" smtClean="0"/>
              <a:t>    </a:t>
            </a:r>
            <a:r>
              <a:rPr lang="zh-CN" altLang="en-US" dirty="0" smtClean="0"/>
              <a:t>格式分为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留装订边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不留装订边</a:t>
            </a:r>
            <a:r>
              <a:rPr lang="zh-CN" altLang="en-US" dirty="0" smtClean="0"/>
              <a:t>两种。</a:t>
            </a:r>
          </a:p>
        </p:txBody>
      </p:sp>
      <p:graphicFrame>
        <p:nvGraphicFramePr>
          <p:cNvPr id="39" name="Group 4"/>
          <p:cNvGraphicFramePr>
            <a:graphicFrameLocks noGrp="1"/>
          </p:cNvGraphicFramePr>
          <p:nvPr/>
        </p:nvGraphicFramePr>
        <p:xfrm>
          <a:off x="1312863" y="5516563"/>
          <a:ext cx="6715127" cy="792352"/>
        </p:xfrm>
        <a:graphic>
          <a:graphicData uri="http://schemas.openxmlformats.org/drawingml/2006/table">
            <a:tbl>
              <a:tblPr/>
              <a:tblGrid>
                <a:gridCol w="1288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45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6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60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6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45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幅面代号</a:t>
                      </a:r>
                    </a:p>
                  </a:txBody>
                  <a:tcPr marL="91430" marR="91430" marT="45688" marB="4568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A0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marL="91430" marR="91430" marT="45688" marB="4568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A1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marL="91430" marR="91430" marT="45688" marB="4568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A2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marL="91430" marR="91430" marT="45688" marB="4568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A3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marL="91430" marR="91430" marT="45688" marB="4568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A4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marL="91430" marR="91430" marT="45688" marB="4568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e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marL="91430" marR="91430" marT="45688" marB="4568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20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marL="91430" marR="91430" marT="45688" marB="4568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10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marL="91430" marR="91430" marT="45688" marB="4568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t="10812" r="22913" b="23425"/>
          <a:stretch>
            <a:fillRect/>
          </a:stretch>
        </p:blipFill>
        <p:spPr bwMode="auto">
          <a:xfrm>
            <a:off x="2986088" y="2492375"/>
            <a:ext cx="5041900" cy="280828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809625" y="2847975"/>
            <a:ext cx="1836738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不留装订边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的图框格式：</a:t>
            </a:r>
            <a:r>
              <a:rPr lang="zh-CN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utoUpdateAnimBg="0" advAuto="0"/>
      <p:bldP spid="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113"/>
          <p:cNvSpPr>
            <a:spLocks noChangeArrowheads="1"/>
          </p:cNvSpPr>
          <p:nvPr/>
        </p:nvSpPr>
        <p:spPr bwMode="auto">
          <a:xfrm>
            <a:off x="1979613" y="322263"/>
            <a:ext cx="646271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分析下图中尺寸标注的错误。</a:t>
            </a:r>
          </a:p>
        </p:txBody>
      </p:sp>
      <p:sp>
        <p:nvSpPr>
          <p:cNvPr id="57348" name="AutoShape 36"/>
          <p:cNvSpPr>
            <a:spLocks noChangeArrowheads="1"/>
          </p:cNvSpPr>
          <p:nvPr/>
        </p:nvSpPr>
        <p:spPr bwMode="auto">
          <a:xfrm>
            <a:off x="792163" y="322263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例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2176463"/>
            <a:ext cx="3600450" cy="3556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92663" y="2176463"/>
            <a:ext cx="3962400" cy="35560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ChangeArrowheads="1"/>
          </p:cNvSpPr>
          <p:nvPr/>
        </p:nvSpPr>
        <p:spPr bwMode="auto">
          <a:xfrm>
            <a:off x="1144588" y="1847726"/>
            <a:ext cx="34274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zh-CN" altLang="en-US" sz="3600" b="1">
                <a:solidFill>
                  <a:srgbClr val="FFFF66"/>
                </a:solidFill>
                <a:latin typeface="楷体_GB2312" pitchFamily="49" charset="-122"/>
              </a:rPr>
              <a:t>第一次课作业：</a:t>
            </a:r>
          </a:p>
        </p:txBody>
      </p:sp>
      <p:sp>
        <p:nvSpPr>
          <p:cNvPr id="118787" name="Rectangle 5"/>
          <p:cNvSpPr>
            <a:spLocks noChangeArrowheads="1"/>
          </p:cNvSpPr>
          <p:nvPr/>
        </p:nvSpPr>
        <p:spPr bwMode="auto">
          <a:xfrm>
            <a:off x="1730375" y="2854896"/>
            <a:ext cx="203993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altLang="zh-CN" sz="3600" b="1">
                <a:solidFill>
                  <a:srgbClr val="0000FF"/>
                </a:solidFill>
                <a:latin typeface="楷体_GB2312" pitchFamily="49" charset="-122"/>
              </a:rPr>
              <a:t>P2</a:t>
            </a:r>
            <a:r>
              <a:rPr lang="zh-CN" altLang="en-US" sz="3600" b="1">
                <a:solidFill>
                  <a:srgbClr val="0000FF"/>
                </a:solidFill>
                <a:latin typeface="楷体_GB2312" pitchFamily="49" charset="-122"/>
              </a:rPr>
              <a:t>：</a:t>
            </a:r>
            <a:r>
              <a:rPr lang="en-US" altLang="zh-CN" sz="3600" b="1">
                <a:solidFill>
                  <a:srgbClr val="0000FF"/>
                </a:solidFill>
                <a:latin typeface="楷体_GB2312" pitchFamily="49" charset="-122"/>
              </a:rPr>
              <a:t>2</a:t>
            </a:r>
            <a:r>
              <a:rPr lang="zh-CN" altLang="en-US" sz="3600" b="1">
                <a:solidFill>
                  <a:srgbClr val="0000FF"/>
                </a:solidFill>
                <a:latin typeface="楷体_GB2312" pitchFamily="49" charset="-122"/>
              </a:rPr>
              <a:t>，</a:t>
            </a:r>
            <a:r>
              <a:rPr lang="en-US" altLang="zh-CN" sz="3600" b="1">
                <a:solidFill>
                  <a:srgbClr val="0000FF"/>
                </a:solidFill>
                <a:latin typeface="楷体_GB2312" pitchFamily="49" charset="-122"/>
              </a:rPr>
              <a:t>3</a:t>
            </a:r>
          </a:p>
        </p:txBody>
      </p:sp>
      <p:pic>
        <p:nvPicPr>
          <p:cNvPr id="118789" name="Picture 2" descr="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50950"/>
            <a:ext cx="6858000" cy="1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0" name="文本占位符 1"/>
          <p:cNvSpPr txBox="1">
            <a:spLocks/>
          </p:cNvSpPr>
          <p:nvPr/>
        </p:nvSpPr>
        <p:spPr bwMode="auto">
          <a:xfrm>
            <a:off x="1335088" y="260350"/>
            <a:ext cx="3168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作　　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占位符 1"/>
          <p:cNvSpPr txBox="1">
            <a:spLocks/>
          </p:cNvSpPr>
          <p:nvPr/>
        </p:nvSpPr>
        <p:spPr bwMode="auto">
          <a:xfrm>
            <a:off x="684213" y="404813"/>
            <a:ext cx="8231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图纸幅面和格式</a:t>
            </a:r>
            <a:endParaRPr lang="en-US" altLang="zh-CN" sz="36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            （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GB/T 14689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－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2008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</p:txBody>
      </p:sp>
      <p:sp>
        <p:nvSpPr>
          <p:cNvPr id="12292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图框格式</a:t>
            </a:r>
          </a:p>
        </p:txBody>
      </p:sp>
      <p:sp>
        <p:nvSpPr>
          <p:cNvPr id="34" name="Text Box 1027"/>
          <p:cNvSpPr txBox="1">
            <a:spLocks noChangeArrowheads="1"/>
          </p:cNvSpPr>
          <p:nvPr/>
        </p:nvSpPr>
        <p:spPr bwMode="auto">
          <a:xfrm>
            <a:off x="935038" y="1773238"/>
            <a:ext cx="70929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en-US" altLang="zh-CN" dirty="0" smtClean="0"/>
              <a:t>    </a:t>
            </a:r>
            <a:r>
              <a:rPr lang="zh-CN" altLang="en-US" dirty="0" smtClean="0"/>
              <a:t>格式分为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留装订边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不留装订边</a:t>
            </a:r>
            <a:r>
              <a:rPr lang="zh-CN" altLang="en-US" dirty="0" smtClean="0"/>
              <a:t>两种。</a:t>
            </a: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954088" y="2708275"/>
            <a:ext cx="183515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留装订边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的图框格式：</a:t>
            </a:r>
            <a:r>
              <a:rPr lang="zh-CN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</a:p>
        </p:txBody>
      </p:sp>
      <p:graphicFrame>
        <p:nvGraphicFramePr>
          <p:cNvPr id="15" name="表格 12"/>
          <p:cNvGraphicFramePr>
            <a:graphicFrameLocks noGrp="1"/>
          </p:cNvGraphicFramePr>
          <p:nvPr/>
        </p:nvGraphicFramePr>
        <p:xfrm>
          <a:off x="971550" y="5229225"/>
          <a:ext cx="7272337" cy="1112838"/>
        </p:xfrm>
        <a:graphic>
          <a:graphicData uri="http://schemas.openxmlformats.org/drawingml/2006/table">
            <a:tbl>
              <a:tblPr/>
              <a:tblGrid>
                <a:gridCol w="1212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12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1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1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幅面代号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A0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A1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A2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A3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A4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8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c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10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5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a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仿宋" pitchFamily="49" charset="-122"/>
                          <a:ea typeface="仿宋" pitchFamily="49" charset="-122"/>
                        </a:rPr>
                        <a:t>25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仿宋" pitchFamily="49" charset="-122"/>
                        <a:ea typeface="仿宋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0" t="19371" r="18250" b="22974"/>
          <a:stretch>
            <a:fillRect/>
          </a:stretch>
        </p:blipFill>
        <p:spPr bwMode="auto">
          <a:xfrm>
            <a:off x="3348038" y="2435225"/>
            <a:ext cx="4875212" cy="26765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占位符 1"/>
          <p:cNvSpPr txBox="1">
            <a:spLocks/>
          </p:cNvSpPr>
          <p:nvPr/>
        </p:nvSpPr>
        <p:spPr bwMode="auto">
          <a:xfrm>
            <a:off x="684213" y="404813"/>
            <a:ext cx="8231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图纸幅面和格式</a:t>
            </a:r>
            <a:endParaRPr lang="en-US" altLang="zh-CN" sz="36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            （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GB/T 14689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－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2008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</p:txBody>
      </p:sp>
      <p:sp>
        <p:nvSpPr>
          <p:cNvPr id="13316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图框格式</a:t>
            </a:r>
          </a:p>
        </p:txBody>
      </p:sp>
      <p:sp>
        <p:nvSpPr>
          <p:cNvPr id="34" name="Text Box 1027"/>
          <p:cNvSpPr txBox="1">
            <a:spLocks noChangeArrowheads="1"/>
          </p:cNvSpPr>
          <p:nvPr/>
        </p:nvSpPr>
        <p:spPr bwMode="auto">
          <a:xfrm>
            <a:off x="1978025" y="2076450"/>
            <a:ext cx="2160588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algn="ctr" eaLnBrk="1" hangingPunct="1"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不留装订边</a:t>
            </a:r>
            <a:endParaRPr lang="zh-CN" altLang="en-US" dirty="0" smtClean="0"/>
          </a:p>
        </p:txBody>
      </p:sp>
      <p:sp>
        <p:nvSpPr>
          <p:cNvPr id="9" name="AutoShape 36"/>
          <p:cNvSpPr>
            <a:spLocks noChangeArrowheads="1"/>
          </p:cNvSpPr>
          <p:nvPr/>
        </p:nvSpPr>
        <p:spPr bwMode="auto">
          <a:xfrm>
            <a:off x="711200" y="1916113"/>
            <a:ext cx="1079500" cy="863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zh-CN" altLang="en-US" b="1">
                <a:solidFill>
                  <a:srgbClr val="FFFF66"/>
                </a:solidFill>
                <a:ea typeface="华文行楷" pitchFamily="2" charset="-122"/>
              </a:rPr>
              <a:t>例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79713"/>
            <a:ext cx="260667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135188"/>
            <a:ext cx="3776663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1027"/>
          <p:cNvSpPr txBox="1">
            <a:spLocks noChangeArrowheads="1"/>
          </p:cNvSpPr>
          <p:nvPr/>
        </p:nvSpPr>
        <p:spPr bwMode="auto">
          <a:xfrm>
            <a:off x="6065838" y="1492250"/>
            <a:ext cx="1584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留装订边</a:t>
            </a:r>
            <a:endParaRPr lang="zh-CN" altLang="en-US" dirty="0" smtClean="0"/>
          </a:p>
        </p:txBody>
      </p:sp>
      <p:sp>
        <p:nvSpPr>
          <p:cNvPr id="14" name="Text Box 1104"/>
          <p:cNvSpPr txBox="1">
            <a:spLocks noChangeArrowheads="1"/>
          </p:cNvSpPr>
          <p:nvPr/>
        </p:nvSpPr>
        <p:spPr bwMode="auto">
          <a:xfrm>
            <a:off x="4618038" y="5013325"/>
            <a:ext cx="41989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>
            <a:defPPr>
              <a:defRPr lang="zh-CN"/>
            </a:defPPr>
            <a:lvl1pPr algn="l">
              <a:lnSpc>
                <a:spcPct val="150000"/>
              </a:lnSpc>
              <a:defRPr sz="28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defRPr>
            </a:lvl1pPr>
          </a:lstStyle>
          <a:p>
            <a:pPr eaLnBrk="1" hangingPunct="1">
              <a:defRPr/>
            </a:pPr>
            <a:r>
              <a:rPr lang="zh-CN" altLang="en-US" dirty="0" smtClean="0"/>
              <a:t>    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同一产品</a:t>
            </a:r>
            <a:r>
              <a:rPr lang="zh-CN" altLang="en-US" dirty="0" smtClean="0"/>
              <a:t>的图样只能</a:t>
            </a:r>
            <a:r>
              <a:rPr lang="zh-CN" altLang="en-US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采用一种</a:t>
            </a:r>
            <a:r>
              <a:rPr lang="zh-CN" altLang="en-US" dirty="0" smtClean="0"/>
              <a:t>图框格式。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617788" y="5921375"/>
            <a:ext cx="1520825" cy="4683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019925" y="4213225"/>
            <a:ext cx="1520825" cy="46831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800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3" grpId="0"/>
      <p:bldP spid="14" grpId="0" build="p" autoUpdateAnimBg="0" advAuto="0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文本占位符 1"/>
          <p:cNvSpPr txBox="1">
            <a:spLocks/>
          </p:cNvSpPr>
          <p:nvPr/>
        </p:nvSpPr>
        <p:spPr bwMode="auto">
          <a:xfrm>
            <a:off x="684213" y="404813"/>
            <a:ext cx="8231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图纸幅面和格式</a:t>
            </a:r>
            <a:endParaRPr lang="en-US" altLang="zh-CN" sz="36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            （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GB/T 14689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－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2008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</p:txBody>
      </p:sp>
      <p:sp>
        <p:nvSpPr>
          <p:cNvPr id="25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标题栏格式</a:t>
            </a:r>
          </a:p>
        </p:txBody>
      </p:sp>
      <p:sp>
        <p:nvSpPr>
          <p:cNvPr id="34" name="Rectangle 74"/>
          <p:cNvSpPr>
            <a:spLocks noChangeArrowheads="1"/>
          </p:cNvSpPr>
          <p:nvPr/>
        </p:nvSpPr>
        <p:spPr bwMode="auto">
          <a:xfrm>
            <a:off x="736600" y="1844675"/>
            <a:ext cx="806291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bIns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标题栏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位于图纸的右下角</a:t>
            </a:r>
            <a:r>
              <a:rPr lang="en-US" altLang="zh-CN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其外框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用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粗实线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绘制，文字方向通常为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看图方向</a:t>
            </a:r>
            <a:r>
              <a:rPr lang="zh-CN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3114675"/>
            <a:ext cx="6750050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77"/>
          <p:cNvSpPr>
            <a:spLocks noChangeArrowheads="1"/>
          </p:cNvSpPr>
          <p:nvPr/>
        </p:nvSpPr>
        <p:spPr bwMode="auto">
          <a:xfrm>
            <a:off x="6443663" y="5300663"/>
            <a:ext cx="1081087" cy="349250"/>
          </a:xfrm>
          <a:prstGeom prst="rect">
            <a:avLst/>
          </a:prstGeom>
          <a:solidFill>
            <a:srgbClr val="FFFFCC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ea typeface="宋体" pitchFamily="2" charset="-122"/>
              </a:rPr>
              <a:t>标 题 栏</a:t>
            </a:r>
          </a:p>
        </p:txBody>
      </p:sp>
      <p:sp>
        <p:nvSpPr>
          <p:cNvPr id="152" name="Rectangle 77"/>
          <p:cNvSpPr>
            <a:spLocks noChangeArrowheads="1"/>
          </p:cNvSpPr>
          <p:nvPr/>
        </p:nvSpPr>
        <p:spPr bwMode="auto">
          <a:xfrm>
            <a:off x="3995738" y="5300663"/>
            <a:ext cx="1081087" cy="349250"/>
          </a:xfrm>
          <a:prstGeom prst="rect">
            <a:avLst/>
          </a:prstGeom>
          <a:solidFill>
            <a:srgbClr val="FFFFCC"/>
          </a:solidFill>
          <a:ln w="444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>
                <a:ea typeface="宋体" pitchFamily="2" charset="-122"/>
              </a:rPr>
              <a:t>标 题 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34" grpId="0"/>
      <p:bldP spid="151" grpId="0" animBg="1"/>
      <p:bldP spid="1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26"/>
          <p:cNvPicPr>
            <a:picLocks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7199312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占位符 1"/>
          <p:cNvSpPr txBox="1">
            <a:spLocks/>
          </p:cNvSpPr>
          <p:nvPr/>
        </p:nvSpPr>
        <p:spPr bwMode="auto">
          <a:xfrm>
            <a:off x="684213" y="404813"/>
            <a:ext cx="82311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1.1.1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图纸幅面和格式</a:t>
            </a:r>
            <a:endParaRPr lang="en-US" altLang="zh-CN" sz="3600" b="1">
              <a:solidFill>
                <a:schemeClr val="accent2"/>
              </a:solidFill>
              <a:latin typeface="隶书" pitchFamily="49" charset="-122"/>
              <a:ea typeface="隶书" pitchFamily="49" charset="-122"/>
            </a:endParaRPr>
          </a:p>
          <a:p>
            <a:pPr algn="l">
              <a:lnSpc>
                <a:spcPts val="2000"/>
              </a:lnSpc>
              <a:spcBef>
                <a:spcPct val="20000"/>
              </a:spcBef>
            </a:pP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             （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GB/T 14689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－</a:t>
            </a:r>
            <a:r>
              <a:rPr lang="en-US" altLang="zh-CN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2008</a:t>
            </a:r>
            <a:r>
              <a:rPr lang="zh-CN" altLang="en-US" sz="36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）</a:t>
            </a:r>
          </a:p>
        </p:txBody>
      </p:sp>
      <p:sp>
        <p:nvSpPr>
          <p:cNvPr id="15364" name="文本占位符 1"/>
          <p:cNvSpPr txBox="1">
            <a:spLocks/>
          </p:cNvSpPr>
          <p:nvPr/>
        </p:nvSpPr>
        <p:spPr bwMode="auto">
          <a:xfrm>
            <a:off x="711200" y="1343025"/>
            <a:ext cx="80152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zh-CN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3.</a:t>
            </a:r>
            <a:r>
              <a:rPr lang="zh-CN" altLang="en-US" sz="3200" b="1">
                <a:solidFill>
                  <a:schemeClr val="accent2"/>
                </a:solidFill>
                <a:latin typeface="隶书" pitchFamily="49" charset="-122"/>
                <a:ea typeface="隶书" pitchFamily="49" charset="-122"/>
              </a:rPr>
              <a:t>　标题栏格式</a:t>
            </a:r>
          </a:p>
        </p:txBody>
      </p:sp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1652588" y="1989138"/>
            <a:ext cx="6045200" cy="525462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50000">
                <a:srgbClr val="FFFFFF"/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国家标准规定的标题栏格式</a:t>
            </a:r>
          </a:p>
        </p:txBody>
      </p:sp>
      <p:pic>
        <p:nvPicPr>
          <p:cNvPr id="22" name="Picture 61" descr="图1-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t="19061"/>
          <a:stretch>
            <a:fillRect/>
          </a:stretch>
        </p:blipFill>
        <p:spPr bwMode="auto">
          <a:xfrm>
            <a:off x="639763" y="2781300"/>
            <a:ext cx="8275637" cy="3549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4962</TotalTime>
  <Words>1410</Words>
  <Application>Microsoft Office PowerPoint</Application>
  <PresentationFormat>全屏显示(4:3)</PresentationFormat>
  <Paragraphs>262</Paragraphs>
  <Slides>52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54" baseType="lpstr">
      <vt:lpstr>默认设计模板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888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</dc:creator>
  <cp:lastModifiedBy>Admin</cp:lastModifiedBy>
  <cp:revision>162</cp:revision>
  <dcterms:created xsi:type="dcterms:W3CDTF">2003-08-24T06:37:01Z</dcterms:created>
  <dcterms:modified xsi:type="dcterms:W3CDTF">2017-12-28T03:10:02Z</dcterms:modified>
</cp:coreProperties>
</file>