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ppt/activeX/activeX5.xml" ContentType="application/vnd.ms-office.activeX+xml"/>
  <Override PartName="/ppt/activeX/activeX5.bin" ContentType="application/vnd.ms-office.activeX"/>
  <Override PartName="/ppt/activeX/activeX6.xml" ContentType="application/vnd.ms-office.activeX+xml"/>
  <Override PartName="/ppt/activeX/activeX6.bin" ContentType="application/vnd.ms-office.activeX"/>
  <Override PartName="/ppt/activeX/activeX7.xml" ContentType="application/vnd.ms-office.activeX+xml"/>
  <Override PartName="/ppt/activeX/activeX7.bin" ContentType="application/vnd.ms-office.activeX"/>
  <Override PartName="/ppt/activeX/activeX8.xml" ContentType="application/vnd.ms-office.activeX+xml"/>
  <Override PartName="/ppt/activeX/activeX8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326" r:id="rId3"/>
    <p:sldId id="328" r:id="rId4"/>
    <p:sldId id="345" r:id="rId5"/>
    <p:sldId id="330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1" r:id="rId15"/>
    <p:sldId id="340" r:id="rId16"/>
    <p:sldId id="342" r:id="rId17"/>
    <p:sldId id="343" r:id="rId18"/>
    <p:sldId id="268" r:id="rId1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9933"/>
    <a:srgbClr val="00CCFF"/>
    <a:srgbClr val="00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4" autoAdjust="0"/>
  </p:normalViewPr>
  <p:slideViewPr>
    <p:cSldViewPr>
      <p:cViewPr varScale="1">
        <p:scale>
          <a:sx n="79" d="100"/>
          <a:sy n="79" d="100"/>
        </p:scale>
        <p:origin x="-106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FFF473-01D6-42DA-92A1-1478A32F8CDC}" type="datetimeFigureOut">
              <a:rPr lang="zh-CN" altLang="en-US"/>
              <a:pPr>
                <a:defRPr/>
              </a:pPr>
              <a:t>2017/12/28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CE540E2-FC6E-4457-B99E-7E452074C1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344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EF666E23-6997-4BA0-8557-59F390A0154C}" type="slidenum">
              <a:rPr lang="zh-CN" altLang="en-US">
                <a:latin typeface="Times New Roman" pitchFamily="18" charset="0"/>
                <a:ea typeface="楷体_GB2312" pitchFamily="49" charset="-122"/>
              </a:rPr>
              <a:pPr/>
              <a:t>1</a:t>
            </a:fld>
            <a:endParaRPr lang="zh-CN" altLang="en-US">
              <a:latin typeface="Times New Roman" pitchFamily="18" charset="0"/>
              <a:ea typeface="楷体_GB2312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uchio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39975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26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1600200" y="4038600"/>
            <a:ext cx="2362200" cy="1905000"/>
            <a:chOff x="960" y="2640"/>
            <a:chExt cx="1488" cy="1200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1344" y="2976"/>
              <a:ext cx="672" cy="67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728" y="3360"/>
              <a:ext cx="720" cy="480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960" y="2640"/>
              <a:ext cx="720" cy="672"/>
            </a:xfrm>
            <a:prstGeom prst="triangle">
              <a:avLst>
                <a:gd name="adj" fmla="val 50000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WordArt 17"/>
          <p:cNvSpPr>
            <a:spLocks noChangeArrowheads="1" noChangeShapeType="1" noTextEdit="1"/>
          </p:cNvSpPr>
          <p:nvPr userDrawn="1"/>
        </p:nvSpPr>
        <p:spPr bwMode="auto">
          <a:xfrm>
            <a:off x="4283075" y="5283200"/>
            <a:ext cx="3325813" cy="536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机械设计制造及其自动化</a:t>
            </a:r>
          </a:p>
        </p:txBody>
      </p:sp>
      <p:sp>
        <p:nvSpPr>
          <p:cNvPr id="9" name="WordArt 18"/>
          <p:cNvSpPr>
            <a:spLocks noChangeArrowheads="1" noChangeShapeType="1" noTextEdit="1"/>
          </p:cNvSpPr>
          <p:nvPr userDrawn="1"/>
        </p:nvSpPr>
        <p:spPr bwMode="auto">
          <a:xfrm>
            <a:off x="7783513" y="5292725"/>
            <a:ext cx="771525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专业</a:t>
            </a:r>
          </a:p>
        </p:txBody>
      </p:sp>
    </p:spTree>
    <p:extLst>
      <p:ext uri="{BB962C8B-B14F-4D97-AF65-F5344CB8AC3E}">
        <p14:creationId xmlns:p14="http://schemas.microsoft.com/office/powerpoint/2010/main" val="205548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下一页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2" descr="目录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3" descr="上一页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76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403350" y="549275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zh-CN" altLang="en-US" sz="54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本  章  结  束</a:t>
            </a:r>
          </a:p>
        </p:txBody>
      </p:sp>
      <p:pic>
        <p:nvPicPr>
          <p:cNvPr id="3" name="Picture 4" descr="26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chio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2860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275263"/>
            <a:ext cx="41767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 userDrawn="1"/>
        </p:nvSpPr>
        <p:spPr bwMode="auto">
          <a:xfrm>
            <a:off x="5853113" y="5516563"/>
            <a:ext cx="2376487" cy="26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zh-CN" alt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latin typeface="宋体"/>
                <a:ea typeface="宋体"/>
              </a:rPr>
              <a:t>机电工程学院</a:t>
            </a:r>
          </a:p>
        </p:txBody>
      </p:sp>
    </p:spTree>
    <p:extLst>
      <p:ext uri="{BB962C8B-B14F-4D97-AF65-F5344CB8AC3E}">
        <p14:creationId xmlns:p14="http://schemas.microsoft.com/office/powerpoint/2010/main" val="230119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00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0"/>
          <p:cNvSpPr txBox="1">
            <a:spLocks noChangeArrowheads="1"/>
          </p:cNvSpPr>
          <p:nvPr userDrawn="1"/>
        </p:nvSpPr>
        <p:spPr bwMode="auto">
          <a:xfrm>
            <a:off x="-4763" y="0"/>
            <a:ext cx="554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1800" b="1" dirty="0" smtClean="0">
                <a:ea typeface="华文新魏" pitchFamily="2" charset="-122"/>
              </a:rPr>
              <a:t> 机械制图</a:t>
            </a:r>
            <a:r>
              <a:rPr lang="zh-CN" altLang="en-US" dirty="0" smtClean="0">
                <a:ea typeface="宋体" charset="-122"/>
              </a:rPr>
              <a:t>  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第</a:t>
            </a:r>
            <a:r>
              <a:rPr lang="en-US" altLang="zh-CN" sz="1800" dirty="0" smtClean="0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章　制图基本知识和基本技能</a:t>
            </a:r>
            <a:r>
              <a:rPr lang="zh-CN" altLang="en-US" dirty="0" smtClean="0">
                <a:ea typeface="宋体" charset="-122"/>
              </a:rPr>
              <a:t>  </a:t>
            </a:r>
            <a:r>
              <a:rPr lang="zh-CN" altLang="en-US" sz="1800" dirty="0" smtClean="0">
                <a:latin typeface="华文新魏" pitchFamily="2" charset="-122"/>
                <a:ea typeface="华文新魏" pitchFamily="2" charset="-122"/>
              </a:rPr>
              <a:t>佛山科学技术学院</a:t>
            </a:r>
            <a:r>
              <a:rPr lang="zh-CN" altLang="en-US" sz="1200" dirty="0" smtClean="0">
                <a:latin typeface="宋体" charset="-122"/>
                <a:ea typeface="宋体" charset="-122"/>
              </a:rPr>
              <a:t> </a:t>
            </a: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pn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1.pn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3.pn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5.pn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gi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 eaLnBrk="1" hangingPunct="1"/>
            <a:endParaRPr lang="zh-CN" altLang="zh-CN">
              <a:ea typeface="宋体" pitchFamily="2" charset="-122"/>
            </a:endParaRPr>
          </a:p>
        </p:txBody>
      </p:sp>
      <p:sp>
        <p:nvSpPr>
          <p:cNvPr id="6147" name="Text Box 52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zh-CN">
              <a:ea typeface="宋体" pitchFamily="2" charset="-122"/>
            </a:endParaRPr>
          </a:p>
        </p:txBody>
      </p:sp>
      <p:sp>
        <p:nvSpPr>
          <p:cNvPr id="5" name="WordArt 53"/>
          <p:cNvSpPr>
            <a:spLocks noChangeArrowheads="1" noChangeShapeType="1" noTextEdit="1"/>
          </p:cNvSpPr>
          <p:nvPr/>
        </p:nvSpPr>
        <p:spPr bwMode="auto">
          <a:xfrm>
            <a:off x="1043608" y="698500"/>
            <a:ext cx="17145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eaLnBrk="1" hangingPunct="1">
              <a:defRPr/>
            </a:pPr>
            <a:r>
              <a:rPr lang="zh-CN" altLang="en-US" sz="4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第</a:t>
            </a:r>
            <a:r>
              <a:rPr lang="en-US" altLang="zh-CN" sz="4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1</a:t>
            </a:r>
            <a:r>
              <a:rPr lang="zh-CN" altLang="en-US" sz="4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章</a:t>
            </a:r>
          </a:p>
        </p:txBody>
      </p:sp>
      <p:sp>
        <p:nvSpPr>
          <p:cNvPr id="6149" name="WordArt 54" descr="白色大理石"/>
          <p:cNvSpPr>
            <a:spLocks noChangeArrowheads="1" noChangeShapeType="1" noTextEdit="1"/>
          </p:cNvSpPr>
          <p:nvPr/>
        </p:nvSpPr>
        <p:spPr bwMode="auto">
          <a:xfrm>
            <a:off x="2987675" y="668338"/>
            <a:ext cx="532923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8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隶书"/>
                <a:ea typeface="隶书"/>
              </a:rPr>
              <a:t>制图基本知识和基本技能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文本占位符 1"/>
          <p:cNvSpPr txBox="1">
            <a:spLocks/>
          </p:cNvSpPr>
          <p:nvPr/>
        </p:nvSpPr>
        <p:spPr bwMode="auto">
          <a:xfrm>
            <a:off x="971550" y="260350"/>
            <a:ext cx="6048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1.2.4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圆弧连接的作图</a:t>
            </a:r>
          </a:p>
        </p:txBody>
      </p:sp>
      <p:sp>
        <p:nvSpPr>
          <p:cNvPr id="96" name="Text Box 2"/>
          <p:cNvSpPr txBox="1">
            <a:spLocks noChangeArrowheads="1"/>
          </p:cNvSpPr>
          <p:nvPr/>
        </p:nvSpPr>
        <p:spPr bwMode="auto">
          <a:xfrm>
            <a:off x="971550" y="1989138"/>
            <a:ext cx="734536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① 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找</a:t>
            </a:r>
            <a:r>
              <a:rPr lang="zh-CN" altLang="en-US" dirty="0"/>
              <a:t>连接弧的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圆心</a:t>
            </a:r>
            <a:r>
              <a:rPr lang="zh-CN" altLang="en-US" dirty="0" smtClean="0"/>
              <a:t>；</a:t>
            </a:r>
            <a:endParaRPr lang="en-US" altLang="zh-CN" dirty="0"/>
          </a:p>
          <a:p>
            <a:pPr eaLnBrk="1" hangingPunct="1">
              <a:defRPr/>
            </a:pPr>
            <a:r>
              <a:rPr lang="zh-CN" altLang="en-US" dirty="0" smtClean="0"/>
              <a:t>② 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找</a:t>
            </a:r>
            <a:r>
              <a:rPr lang="zh-CN" altLang="en-US" dirty="0"/>
              <a:t>连接弧和已知线段的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切点</a:t>
            </a:r>
            <a:r>
              <a:rPr lang="zh-CN" altLang="en-US" dirty="0"/>
              <a:t>。</a:t>
            </a:r>
          </a:p>
        </p:txBody>
      </p:sp>
      <p:sp>
        <p:nvSpPr>
          <p:cNvPr id="97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5650" y="1447800"/>
            <a:ext cx="2446338" cy="461963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作图方法</a:t>
            </a:r>
            <a:endParaRPr kumimoji="0" lang="zh-CN" altLang="en-US" b="1" kern="0" dirty="0">
              <a:solidFill>
                <a:srgbClr val="FF0000"/>
              </a:solidFill>
              <a:ea typeface="楷体_GB2312"/>
              <a:cs typeface="楷体_GB2312"/>
            </a:endParaRPr>
          </a:p>
        </p:txBody>
      </p:sp>
      <p:sp>
        <p:nvSpPr>
          <p:cNvPr id="99" name="Rectangle 2"/>
          <p:cNvSpPr>
            <a:spLocks noChangeArrowheads="1"/>
          </p:cNvSpPr>
          <p:nvPr/>
        </p:nvSpPr>
        <p:spPr bwMode="auto">
          <a:xfrm flipV="1">
            <a:off x="2227263" y="4400550"/>
            <a:ext cx="5030787" cy="1908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126" name="Text Box 117"/>
          <p:cNvSpPr txBox="1">
            <a:spLocks noChangeArrowheads="1"/>
          </p:cNvSpPr>
          <p:nvPr/>
        </p:nvSpPr>
        <p:spPr bwMode="auto">
          <a:xfrm>
            <a:off x="1204913" y="3429000"/>
            <a:ext cx="74533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sz="2400" dirty="0"/>
              <a:t>圆弧的</a:t>
            </a:r>
            <a:r>
              <a:rPr lang="zh-CN" altLang="en-US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圆心</a:t>
            </a:r>
            <a:r>
              <a:rPr lang="zh-CN" altLang="en-US" sz="2400" dirty="0"/>
              <a:t>轨迹：与直线相距</a:t>
            </a:r>
            <a:r>
              <a:rPr lang="en-US" altLang="zh-CN" sz="2400" dirty="0"/>
              <a:t>R</a:t>
            </a:r>
            <a:r>
              <a:rPr lang="zh-CN" altLang="en-US" sz="2400" dirty="0"/>
              <a:t>的平行直线。</a:t>
            </a:r>
          </a:p>
        </p:txBody>
      </p:sp>
      <p:graphicFrame>
        <p:nvGraphicFramePr>
          <p:cNvPr id="127" name="Object 2"/>
          <p:cNvGraphicFramePr>
            <a:graphicFrameLocks noChangeAspect="1"/>
          </p:cNvGraphicFramePr>
          <p:nvPr/>
        </p:nvGraphicFramePr>
        <p:xfrm>
          <a:off x="2938463" y="4298950"/>
          <a:ext cx="4441825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6" name="AutoCAD Drawing" r:id="rId4" imgW="8801100" imgH="4724400" progId="">
                  <p:embed/>
                </p:oleObj>
              </mc:Choice>
              <mc:Fallback>
                <p:oleObj name="AutoCAD Drawing" r:id="rId4" imgW="8801100" imgH="4724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083" t="63513" r="64380" b="15607"/>
                      <a:stretch>
                        <a:fillRect/>
                      </a:stretch>
                    </p:blipFill>
                    <p:spPr bwMode="auto">
                      <a:xfrm>
                        <a:off x="2938463" y="4298950"/>
                        <a:ext cx="4441825" cy="176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Text Box 119"/>
          <p:cNvSpPr txBox="1">
            <a:spLocks noChangeArrowheads="1"/>
          </p:cNvSpPr>
          <p:nvPr/>
        </p:nvSpPr>
        <p:spPr bwMode="auto">
          <a:xfrm>
            <a:off x="1187450" y="3830638"/>
            <a:ext cx="5688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切点</a:t>
            </a:r>
            <a:r>
              <a:rPr lang="zh-CN" altLang="en-US" dirty="0"/>
              <a:t>：圆心向直线作垂线的交点。</a:t>
            </a:r>
            <a:endParaRPr lang="en-US" altLang="zh-CN" dirty="0"/>
          </a:p>
        </p:txBody>
      </p:sp>
      <p:sp>
        <p:nvSpPr>
          <p:cNvPr id="129" name="Line 120"/>
          <p:cNvSpPr>
            <a:spLocks noChangeShapeType="1"/>
          </p:cNvSpPr>
          <p:nvPr/>
        </p:nvSpPr>
        <p:spPr bwMode="auto">
          <a:xfrm flipV="1">
            <a:off x="3586163" y="5235575"/>
            <a:ext cx="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" name="Line 121"/>
          <p:cNvSpPr>
            <a:spLocks noChangeShapeType="1"/>
          </p:cNvSpPr>
          <p:nvPr/>
        </p:nvSpPr>
        <p:spPr bwMode="auto">
          <a:xfrm>
            <a:off x="2651125" y="5235575"/>
            <a:ext cx="4248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1" name="Text Box 122"/>
          <p:cNvSpPr txBox="1">
            <a:spLocks noChangeArrowheads="1"/>
          </p:cNvSpPr>
          <p:nvPr/>
        </p:nvSpPr>
        <p:spPr bwMode="auto">
          <a:xfrm>
            <a:off x="3370263" y="5883275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i="1">
                <a:solidFill>
                  <a:schemeClr val="accent2"/>
                </a:solidFill>
                <a:latin typeface="楷体_GB2312" pitchFamily="49" charset="-122"/>
              </a:rPr>
              <a:t>T</a:t>
            </a:r>
          </a:p>
        </p:txBody>
      </p:sp>
      <p:sp>
        <p:nvSpPr>
          <p:cNvPr id="132" name="AutoShape 123"/>
          <p:cNvSpPr>
            <a:spLocks/>
          </p:cNvSpPr>
          <p:nvPr/>
        </p:nvSpPr>
        <p:spPr bwMode="auto">
          <a:xfrm>
            <a:off x="2722563" y="5307013"/>
            <a:ext cx="73025" cy="504825"/>
          </a:xfrm>
          <a:prstGeom prst="leftBrace">
            <a:avLst>
              <a:gd name="adj1" fmla="val 57609"/>
              <a:gd name="adj2" fmla="val 50000"/>
            </a:avLst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>
              <a:latin typeface="Calibri" pitchFamily="34" charset="0"/>
            </a:endParaRPr>
          </a:p>
        </p:txBody>
      </p:sp>
      <p:sp>
        <p:nvSpPr>
          <p:cNvPr id="133" name="Text Box 124"/>
          <p:cNvSpPr txBox="1">
            <a:spLocks noChangeArrowheads="1"/>
          </p:cNvSpPr>
          <p:nvPr/>
        </p:nvSpPr>
        <p:spPr bwMode="auto">
          <a:xfrm>
            <a:off x="2217738" y="5380038"/>
            <a:ext cx="361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i="1">
                <a:solidFill>
                  <a:schemeClr val="accent2"/>
                </a:solidFill>
                <a:latin typeface="楷体_GB2312" pitchFamily="49" charset="-122"/>
              </a:rPr>
              <a:t>R</a:t>
            </a:r>
          </a:p>
        </p:txBody>
      </p:sp>
      <p:sp>
        <p:nvSpPr>
          <p:cNvPr id="134" name="Oval 125"/>
          <p:cNvSpPr>
            <a:spLocks noChangeArrowheads="1"/>
          </p:cNvSpPr>
          <p:nvPr/>
        </p:nvSpPr>
        <p:spPr bwMode="auto">
          <a:xfrm>
            <a:off x="3514725" y="5773738"/>
            <a:ext cx="144463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CN" altLang="en-US">
              <a:latin typeface="Calibri" pitchFamily="34" charset="0"/>
            </a:endParaRPr>
          </a:p>
        </p:txBody>
      </p:sp>
      <p:grpSp>
        <p:nvGrpSpPr>
          <p:cNvPr id="135" name="Group 131"/>
          <p:cNvGrpSpPr>
            <a:grpSpLocks/>
          </p:cNvGrpSpPr>
          <p:nvPr/>
        </p:nvGrpSpPr>
        <p:grpSpPr bwMode="auto">
          <a:xfrm>
            <a:off x="3514725" y="5162550"/>
            <a:ext cx="2374900" cy="134938"/>
            <a:chOff x="1973" y="2976"/>
            <a:chExt cx="1496" cy="85"/>
          </a:xfrm>
        </p:grpSpPr>
        <p:sp>
          <p:nvSpPr>
            <p:cNvPr id="66578" name="Oval 127"/>
            <p:cNvSpPr>
              <a:spLocks noChangeArrowheads="1"/>
            </p:cNvSpPr>
            <p:nvPr/>
          </p:nvSpPr>
          <p:spPr bwMode="auto">
            <a:xfrm>
              <a:off x="1973" y="2976"/>
              <a:ext cx="90" cy="8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66579" name="Oval 128"/>
            <p:cNvSpPr>
              <a:spLocks noChangeArrowheads="1"/>
            </p:cNvSpPr>
            <p:nvPr/>
          </p:nvSpPr>
          <p:spPr bwMode="auto">
            <a:xfrm>
              <a:off x="2472" y="2976"/>
              <a:ext cx="90" cy="8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66580" name="Oval 129"/>
            <p:cNvSpPr>
              <a:spLocks noChangeArrowheads="1"/>
            </p:cNvSpPr>
            <p:nvPr/>
          </p:nvSpPr>
          <p:spPr bwMode="auto">
            <a:xfrm>
              <a:off x="2880" y="2976"/>
              <a:ext cx="90" cy="8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66581" name="Oval 130"/>
            <p:cNvSpPr>
              <a:spLocks noChangeArrowheads="1"/>
            </p:cNvSpPr>
            <p:nvPr/>
          </p:nvSpPr>
          <p:spPr bwMode="auto">
            <a:xfrm>
              <a:off x="3379" y="2976"/>
              <a:ext cx="90" cy="8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zh-CN" altLang="en-US">
                <a:latin typeface="Calibri" pitchFamily="34" charset="0"/>
              </a:endParaRPr>
            </a:p>
          </p:txBody>
        </p:sp>
      </p:grpSp>
      <p:sp>
        <p:nvSpPr>
          <p:cNvPr id="141" name="Text Box 9"/>
          <p:cNvSpPr txBox="1">
            <a:spLocks noChangeArrowheads="1"/>
          </p:cNvSpPr>
          <p:nvPr/>
        </p:nvSpPr>
        <p:spPr bwMode="auto">
          <a:xfrm>
            <a:off x="714375" y="2962275"/>
            <a:ext cx="30876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Romantic" pitchFamily="2" charset="2"/>
              </a:rPr>
              <a:t>圆弧</a:t>
            </a:r>
            <a:r>
              <a:rPr lang="zh-CN" altLang="en-US" dirty="0">
                <a:latin typeface="隶书" pitchFamily="49" charset="-122"/>
                <a:ea typeface="隶书" pitchFamily="49" charset="-122"/>
                <a:sym typeface="Romantic" pitchFamily="2" charset="2"/>
              </a:rPr>
              <a:t>与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Romantic" pitchFamily="2" charset="2"/>
              </a:rPr>
              <a:t>直线</a:t>
            </a:r>
            <a:r>
              <a:rPr lang="zh-CN" altLang="en-US" dirty="0">
                <a:latin typeface="隶书" pitchFamily="49" charset="-122"/>
                <a:ea typeface="隶书" pitchFamily="49" charset="-122"/>
                <a:sym typeface="Romantic" pitchFamily="2" charset="2"/>
              </a:rPr>
              <a:t>连接</a:t>
            </a:r>
            <a:endParaRPr lang="zh-CN" altLang="en-US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 animBg="1"/>
      <p:bldP spid="99" grpId="0" animBg="1"/>
      <p:bldP spid="126" grpId="0"/>
      <p:bldP spid="129" grpId="0" animBg="1"/>
      <p:bldP spid="130" grpId="0" animBg="1"/>
      <p:bldP spid="131" grpId="0"/>
      <p:bldP spid="132" grpId="0" animBg="1"/>
      <p:bldP spid="133" grpId="0"/>
      <p:bldP spid="134" grpId="0" animBg="1"/>
      <p:bldP spid="14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文本占位符 1"/>
          <p:cNvSpPr txBox="1">
            <a:spLocks/>
          </p:cNvSpPr>
          <p:nvPr/>
        </p:nvSpPr>
        <p:spPr bwMode="auto">
          <a:xfrm>
            <a:off x="971550" y="260350"/>
            <a:ext cx="6048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1.2.4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圆弧连接的作图</a:t>
            </a: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auto">
          <a:xfrm>
            <a:off x="755650" y="1404938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例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7591" name="ShockwaveFlash1" r:id="rId2" imgW="6625066" imgH="3889831"/>
        </mc:Choice>
        <mc:Fallback>
          <p:control name="ShockwaveFlash1" r:id="rId2" imgW="6625066" imgH="388983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6375" y="2349500"/>
                  <a:ext cx="6624638" cy="38893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文本占位符 1"/>
          <p:cNvSpPr txBox="1">
            <a:spLocks/>
          </p:cNvSpPr>
          <p:nvPr/>
        </p:nvSpPr>
        <p:spPr bwMode="auto">
          <a:xfrm>
            <a:off x="971550" y="260350"/>
            <a:ext cx="6048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1.2.4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圆弧连接的作图</a:t>
            </a:r>
          </a:p>
        </p:txBody>
      </p:sp>
      <p:sp>
        <p:nvSpPr>
          <p:cNvPr id="99" name="Rectangle 2"/>
          <p:cNvSpPr>
            <a:spLocks noChangeArrowheads="1"/>
          </p:cNvSpPr>
          <p:nvPr/>
        </p:nvSpPr>
        <p:spPr bwMode="auto">
          <a:xfrm flipV="1">
            <a:off x="4733925" y="1989138"/>
            <a:ext cx="3798888" cy="34559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141" name="Text Box 9"/>
          <p:cNvSpPr txBox="1">
            <a:spLocks noChangeArrowheads="1"/>
          </p:cNvSpPr>
          <p:nvPr/>
        </p:nvSpPr>
        <p:spPr bwMode="auto">
          <a:xfrm>
            <a:off x="809625" y="1389063"/>
            <a:ext cx="50323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Romantic" pitchFamily="2" charset="2"/>
              </a:rPr>
              <a:t>圆弧</a:t>
            </a:r>
            <a:r>
              <a:rPr lang="zh-CN" altLang="en-US" dirty="0">
                <a:latin typeface="隶书" pitchFamily="49" charset="-122"/>
                <a:ea typeface="隶书" pitchFamily="49" charset="-122"/>
                <a:sym typeface="Romantic" pitchFamily="2" charset="2"/>
              </a:rPr>
              <a:t>与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Romantic" pitchFamily="2" charset="2"/>
              </a:rPr>
              <a:t>圆弧外连接</a:t>
            </a:r>
            <a:endParaRPr lang="zh-CN" altLang="en-US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5022850" y="2095500"/>
          <a:ext cx="3509963" cy="324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6" name="AutoCAD Drawing" r:id="rId4" imgW="12753975" imgH="5534025" progId="">
                  <p:embed/>
                </p:oleObj>
              </mc:Choice>
              <mc:Fallback>
                <p:oleObj name="AutoCAD Drawing" r:id="rId4" imgW="12753975" imgH="553402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864" t="29924" r="51103" b="18968"/>
                      <a:stretch>
                        <a:fillRect/>
                      </a:stretch>
                    </p:blipFill>
                    <p:spPr bwMode="auto">
                      <a:xfrm>
                        <a:off x="5022850" y="2095500"/>
                        <a:ext cx="3509963" cy="324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809625" y="1992313"/>
            <a:ext cx="37623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    圆弧</a:t>
            </a:r>
            <a:r>
              <a:rPr lang="en-US" altLang="zh-CN" dirty="0"/>
              <a:t>R5</a:t>
            </a:r>
            <a:r>
              <a:rPr lang="zh-CN" altLang="en-US" dirty="0"/>
              <a:t>与</a:t>
            </a:r>
            <a:r>
              <a:rPr lang="en-US" altLang="zh-CN" dirty="0"/>
              <a:t>R7</a:t>
            </a:r>
            <a:r>
              <a:rPr lang="zh-CN" altLang="en-US" dirty="0"/>
              <a:t>外切的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圆心</a:t>
            </a:r>
            <a:r>
              <a:rPr lang="zh-CN" altLang="en-US" dirty="0"/>
              <a:t>轨迹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809625" y="4906963"/>
            <a:ext cx="136842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切点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6364288" y="3400425"/>
            <a:ext cx="1441450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6851650" y="3616325"/>
            <a:ext cx="144463" cy="142875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CN" altLang="en-US">
              <a:latin typeface="Calibri" pitchFamily="34" charset="0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7291388" y="3473450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CN" altLang="en-US">
              <a:latin typeface="Calibri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809625" y="3109913"/>
            <a:ext cx="3762375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    半径</a:t>
            </a:r>
            <a:r>
              <a:rPr lang="zh-CN" altLang="en-US" dirty="0"/>
              <a:t>为两圆弧的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半径之和</a:t>
            </a:r>
            <a:r>
              <a:rPr lang="en-US" altLang="zh-CN" dirty="0"/>
              <a:t>R12</a:t>
            </a:r>
            <a:r>
              <a:rPr lang="zh-CN" altLang="en-US" dirty="0"/>
              <a:t>（</a:t>
            </a:r>
            <a:r>
              <a:rPr lang="en-US" altLang="zh-CN" dirty="0"/>
              <a:t>R5+R7</a:t>
            </a:r>
            <a:r>
              <a:rPr lang="zh-CN" altLang="en-US" dirty="0"/>
              <a:t>）的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同心圆</a:t>
            </a:r>
            <a:r>
              <a:rPr lang="zh-CN" altLang="en-US" dirty="0"/>
              <a:t>。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773113" y="5495925"/>
            <a:ext cx="55435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    两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圆心连线</a:t>
            </a:r>
            <a:r>
              <a:rPr lang="zh-CN" altLang="en-US" dirty="0"/>
              <a:t>与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弧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内交点</a:t>
            </a:r>
            <a:r>
              <a:rPr lang="zh-CN" altLang="en-US" dirty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41" grpId="0" build="p" autoUpdateAnimBg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文本占位符 1"/>
          <p:cNvSpPr txBox="1">
            <a:spLocks/>
          </p:cNvSpPr>
          <p:nvPr/>
        </p:nvSpPr>
        <p:spPr bwMode="auto">
          <a:xfrm>
            <a:off x="971550" y="260350"/>
            <a:ext cx="6048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1.2.4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圆弧连接的作图</a:t>
            </a: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auto">
          <a:xfrm>
            <a:off x="755650" y="1404938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例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9639" name="ShockwaveFlash1" r:id="rId2" imgW="6769638" imgH="4176533"/>
        </mc:Choice>
        <mc:Fallback>
          <p:control name="ShockwaveFlash1" r:id="rId2" imgW="6769638" imgH="417653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5150" y="2133600"/>
                  <a:ext cx="6769100" cy="417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文本占位符 1"/>
          <p:cNvSpPr txBox="1">
            <a:spLocks/>
          </p:cNvSpPr>
          <p:nvPr/>
        </p:nvSpPr>
        <p:spPr bwMode="auto">
          <a:xfrm>
            <a:off x="971550" y="260350"/>
            <a:ext cx="6048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1.2.4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圆弧连接的作图</a:t>
            </a:r>
          </a:p>
        </p:txBody>
      </p:sp>
      <p:sp>
        <p:nvSpPr>
          <p:cNvPr id="99" name="Rectangle 2"/>
          <p:cNvSpPr>
            <a:spLocks noChangeArrowheads="1"/>
          </p:cNvSpPr>
          <p:nvPr/>
        </p:nvSpPr>
        <p:spPr bwMode="auto">
          <a:xfrm flipV="1">
            <a:off x="4733925" y="1989138"/>
            <a:ext cx="3798888" cy="34559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141" name="Text Box 9"/>
          <p:cNvSpPr txBox="1">
            <a:spLocks noChangeArrowheads="1"/>
          </p:cNvSpPr>
          <p:nvPr/>
        </p:nvSpPr>
        <p:spPr bwMode="auto">
          <a:xfrm>
            <a:off x="809625" y="1389063"/>
            <a:ext cx="503237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Romantic" pitchFamily="2" charset="2"/>
              </a:rPr>
              <a:t>圆弧</a:t>
            </a:r>
            <a:r>
              <a:rPr lang="zh-CN" altLang="en-US" dirty="0">
                <a:latin typeface="隶书" pitchFamily="49" charset="-122"/>
                <a:ea typeface="隶书" pitchFamily="49" charset="-122"/>
                <a:sym typeface="Romantic" pitchFamily="2" charset="2"/>
              </a:rPr>
              <a:t>与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Romantic" pitchFamily="2" charset="2"/>
              </a:rPr>
              <a:t>圆弧内连接</a:t>
            </a:r>
            <a:endParaRPr lang="zh-CN" altLang="en-US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809625" y="1992313"/>
            <a:ext cx="37623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    圆弧</a:t>
            </a:r>
            <a:r>
              <a:rPr lang="en-US" altLang="zh-CN" dirty="0" smtClean="0"/>
              <a:t>R7</a:t>
            </a:r>
            <a:r>
              <a:rPr lang="zh-CN" altLang="en-US" dirty="0" smtClean="0"/>
              <a:t>与</a:t>
            </a:r>
            <a:r>
              <a:rPr lang="en-US" altLang="zh-CN" dirty="0" smtClean="0"/>
              <a:t>R10</a:t>
            </a:r>
            <a:r>
              <a:rPr lang="zh-CN" altLang="en-US" dirty="0" smtClean="0"/>
              <a:t>内切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圆心</a:t>
            </a:r>
            <a:r>
              <a:rPr lang="zh-CN" altLang="en-US" dirty="0"/>
              <a:t>轨迹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809625" y="4906963"/>
            <a:ext cx="136842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切点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809625" y="3109913"/>
            <a:ext cx="3762375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    半径</a:t>
            </a:r>
            <a:r>
              <a:rPr lang="zh-CN" altLang="en-US" dirty="0"/>
              <a:t>为两圆弧的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半径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之差</a:t>
            </a:r>
            <a:r>
              <a:rPr lang="en-US" altLang="zh-CN" dirty="0" smtClean="0"/>
              <a:t>R3</a:t>
            </a:r>
            <a:r>
              <a:rPr lang="zh-CN" altLang="en-US" dirty="0" smtClean="0"/>
              <a:t>（</a:t>
            </a:r>
            <a:r>
              <a:rPr lang="en-US" altLang="zh-CN" dirty="0" smtClean="0"/>
              <a:t>R10-R7</a:t>
            </a:r>
            <a:r>
              <a:rPr lang="zh-CN" altLang="en-US" dirty="0"/>
              <a:t>）的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同心圆</a:t>
            </a:r>
            <a:r>
              <a:rPr lang="zh-CN" altLang="en-US" dirty="0"/>
              <a:t>。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773113" y="5495925"/>
            <a:ext cx="55435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    两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圆心连线</a:t>
            </a:r>
            <a:r>
              <a:rPr lang="zh-CN" altLang="en-US" dirty="0"/>
              <a:t>与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弧</a:t>
            </a:r>
            <a:r>
              <a:rPr lang="zh-CN" altLang="en-US" dirty="0" smtClean="0"/>
              <a:t>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外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交点</a:t>
            </a:r>
            <a:r>
              <a:rPr lang="zh-CN" altLang="en-US" dirty="0"/>
              <a:t>。</a:t>
            </a:r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6046788" y="3236913"/>
            <a:ext cx="1079500" cy="1081087"/>
            <a:chOff x="1727" y="1262"/>
            <a:chExt cx="680" cy="681"/>
          </a:xfrm>
        </p:grpSpPr>
        <p:sp>
          <p:nvSpPr>
            <p:cNvPr id="70694" name="Oval 11"/>
            <p:cNvSpPr>
              <a:spLocks noChangeArrowheads="1"/>
            </p:cNvSpPr>
            <p:nvPr/>
          </p:nvSpPr>
          <p:spPr bwMode="auto">
            <a:xfrm>
              <a:off x="1727" y="1262"/>
              <a:ext cx="680" cy="68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70695" name="Text Box 12"/>
            <p:cNvSpPr txBox="1">
              <a:spLocks noChangeArrowheads="1"/>
            </p:cNvSpPr>
            <p:nvPr/>
          </p:nvSpPr>
          <p:spPr bwMode="auto">
            <a:xfrm>
              <a:off x="1843" y="1422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1400">
                  <a:solidFill>
                    <a:schemeClr val="accent2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R7</a:t>
              </a:r>
            </a:p>
          </p:txBody>
        </p:sp>
        <p:sp>
          <p:nvSpPr>
            <p:cNvPr id="70696" name="Line 13"/>
            <p:cNvSpPr>
              <a:spLocks noChangeShapeType="1"/>
            </p:cNvSpPr>
            <p:nvPr/>
          </p:nvSpPr>
          <p:spPr bwMode="auto">
            <a:xfrm flipH="1" flipV="1">
              <a:off x="1746" y="1525"/>
              <a:ext cx="318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6216650" y="3429000"/>
            <a:ext cx="749300" cy="719138"/>
            <a:chOff x="1834" y="1383"/>
            <a:chExt cx="472" cy="453"/>
          </a:xfrm>
        </p:grpSpPr>
        <p:grpSp>
          <p:nvGrpSpPr>
            <p:cNvPr id="70689" name="Group 15"/>
            <p:cNvGrpSpPr>
              <a:grpSpLocks/>
            </p:cNvGrpSpPr>
            <p:nvPr/>
          </p:nvGrpSpPr>
          <p:grpSpPr bwMode="auto">
            <a:xfrm>
              <a:off x="1834" y="1383"/>
              <a:ext cx="453" cy="453"/>
              <a:chOff x="1834" y="1383"/>
              <a:chExt cx="453" cy="453"/>
            </a:xfrm>
          </p:grpSpPr>
          <p:sp>
            <p:nvSpPr>
              <p:cNvPr id="70692" name="Oval 16"/>
              <p:cNvSpPr>
                <a:spLocks noChangeArrowheads="1"/>
              </p:cNvSpPr>
              <p:nvPr/>
            </p:nvSpPr>
            <p:spPr bwMode="auto">
              <a:xfrm>
                <a:off x="1834" y="1383"/>
                <a:ext cx="453" cy="453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1" hangingPunct="1"/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70693" name="Oval 17"/>
              <p:cNvSpPr>
                <a:spLocks noChangeArrowheads="1"/>
              </p:cNvSpPr>
              <p:nvPr/>
            </p:nvSpPr>
            <p:spPr bwMode="auto">
              <a:xfrm>
                <a:off x="2042" y="1592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70690" name="Line 18"/>
            <p:cNvSpPr>
              <a:spLocks noChangeShapeType="1"/>
            </p:cNvSpPr>
            <p:nvPr/>
          </p:nvSpPr>
          <p:spPr bwMode="auto">
            <a:xfrm flipV="1">
              <a:off x="2064" y="1570"/>
              <a:ext cx="226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70691" name="Text Box 19"/>
            <p:cNvSpPr txBox="1">
              <a:spLocks noChangeArrowheads="1"/>
            </p:cNvSpPr>
            <p:nvPr/>
          </p:nvSpPr>
          <p:spPr bwMode="auto">
            <a:xfrm>
              <a:off x="2022" y="1432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zh-CN" sz="1400">
                  <a:solidFill>
                    <a:srgbClr val="FF33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R3</a:t>
              </a:r>
            </a:p>
          </p:txBody>
        </p:sp>
      </p:grpSp>
      <p:grpSp>
        <p:nvGrpSpPr>
          <p:cNvPr id="32" name="Group 20"/>
          <p:cNvGrpSpPr>
            <a:grpSpLocks/>
          </p:cNvGrpSpPr>
          <p:nvPr/>
        </p:nvGrpSpPr>
        <p:grpSpPr bwMode="auto">
          <a:xfrm>
            <a:off x="5416550" y="2368550"/>
            <a:ext cx="1800225" cy="2074863"/>
            <a:chOff x="1330" y="715"/>
            <a:chExt cx="1134" cy="1307"/>
          </a:xfrm>
        </p:grpSpPr>
        <p:grpSp>
          <p:nvGrpSpPr>
            <p:cNvPr id="70683" name="Group 21"/>
            <p:cNvGrpSpPr>
              <a:grpSpLocks/>
            </p:cNvGrpSpPr>
            <p:nvPr/>
          </p:nvGrpSpPr>
          <p:grpSpPr bwMode="auto">
            <a:xfrm>
              <a:off x="1330" y="715"/>
              <a:ext cx="1134" cy="1307"/>
              <a:chOff x="1330" y="715"/>
              <a:chExt cx="1134" cy="1307"/>
            </a:xfrm>
          </p:grpSpPr>
          <p:grpSp>
            <p:nvGrpSpPr>
              <p:cNvPr id="70685" name="Group 22"/>
              <p:cNvGrpSpPr>
                <a:grpSpLocks/>
              </p:cNvGrpSpPr>
              <p:nvPr/>
            </p:nvGrpSpPr>
            <p:grpSpPr bwMode="auto">
              <a:xfrm>
                <a:off x="1330" y="888"/>
                <a:ext cx="1134" cy="1134"/>
                <a:chOff x="1330" y="888"/>
                <a:chExt cx="1134" cy="1134"/>
              </a:xfrm>
            </p:grpSpPr>
            <p:sp>
              <p:nvSpPr>
                <p:cNvPr id="70687" name="Oval 23"/>
                <p:cNvSpPr>
                  <a:spLocks noChangeArrowheads="1"/>
                </p:cNvSpPr>
                <p:nvPr/>
              </p:nvSpPr>
              <p:spPr bwMode="auto">
                <a:xfrm>
                  <a:off x="1330" y="888"/>
                  <a:ext cx="1134" cy="1134"/>
                </a:xfrm>
                <a:prstGeom prst="ellipse">
                  <a:avLst/>
                </a:prstGeom>
                <a:noFill/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eaLnBrk="1" hangingPunct="1"/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70688" name="Oval 24"/>
                <p:cNvSpPr>
                  <a:spLocks noChangeArrowheads="1"/>
                </p:cNvSpPr>
                <p:nvPr/>
              </p:nvSpPr>
              <p:spPr bwMode="auto">
                <a:xfrm>
                  <a:off x="1857" y="1443"/>
                  <a:ext cx="46" cy="45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1" hangingPunct="1"/>
                  <a:endParaRPr lang="zh-CN" alt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70686" name="Text Box 25"/>
              <p:cNvSpPr txBox="1">
                <a:spLocks noChangeArrowheads="1"/>
              </p:cNvSpPr>
              <p:nvPr/>
            </p:nvSpPr>
            <p:spPr bwMode="auto">
              <a:xfrm>
                <a:off x="1475" y="715"/>
                <a:ext cx="45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algn="ctr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algn="ctr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algn="ctr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algn="ctr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itchFamily="34" charset="0"/>
                  <a:buNone/>
                </a:pPr>
                <a:r>
                  <a:rPr lang="en-US" altLang="zh-CN" sz="1400">
                    <a:solidFill>
                      <a:schemeClr val="accent2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R10</a:t>
                </a:r>
              </a:p>
            </p:txBody>
          </p:sp>
        </p:grpSp>
        <p:sp>
          <p:nvSpPr>
            <p:cNvPr id="70684" name="Line 26"/>
            <p:cNvSpPr>
              <a:spLocks noChangeShapeType="1"/>
            </p:cNvSpPr>
            <p:nvPr/>
          </p:nvSpPr>
          <p:spPr bwMode="auto">
            <a:xfrm flipH="1" flipV="1">
              <a:off x="1882" y="1480"/>
              <a:ext cx="454" cy="317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9" name="Group 27"/>
          <p:cNvGrpSpPr>
            <a:grpSpLocks/>
          </p:cNvGrpSpPr>
          <p:nvPr/>
        </p:nvGrpSpPr>
        <p:grpSpPr bwMode="auto">
          <a:xfrm>
            <a:off x="5956300" y="2643188"/>
            <a:ext cx="1800225" cy="1800225"/>
            <a:chOff x="1670" y="888"/>
            <a:chExt cx="1134" cy="1134"/>
          </a:xfrm>
        </p:grpSpPr>
        <p:grpSp>
          <p:nvGrpSpPr>
            <p:cNvPr id="70679" name="Group 28"/>
            <p:cNvGrpSpPr>
              <a:grpSpLocks/>
            </p:cNvGrpSpPr>
            <p:nvPr/>
          </p:nvGrpSpPr>
          <p:grpSpPr bwMode="auto">
            <a:xfrm>
              <a:off x="1670" y="888"/>
              <a:ext cx="1134" cy="1134"/>
              <a:chOff x="1670" y="888"/>
              <a:chExt cx="1134" cy="1134"/>
            </a:xfrm>
          </p:grpSpPr>
          <p:sp>
            <p:nvSpPr>
              <p:cNvPr id="70681" name="Oval 29"/>
              <p:cNvSpPr>
                <a:spLocks noChangeArrowheads="1"/>
              </p:cNvSpPr>
              <p:nvPr/>
            </p:nvSpPr>
            <p:spPr bwMode="auto">
              <a:xfrm>
                <a:off x="1670" y="888"/>
                <a:ext cx="1134" cy="1134"/>
              </a:xfrm>
              <a:prstGeom prst="ellipse">
                <a:avLst/>
              </a:prstGeom>
              <a:noFill/>
              <a:ln w="9525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1" hangingPunct="1"/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70682" name="Oval 30"/>
              <p:cNvSpPr>
                <a:spLocks noChangeArrowheads="1"/>
              </p:cNvSpPr>
              <p:nvPr/>
            </p:nvSpPr>
            <p:spPr bwMode="auto">
              <a:xfrm>
                <a:off x="2224" y="1446"/>
                <a:ext cx="46" cy="45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70680" name="Line 31"/>
            <p:cNvSpPr>
              <a:spLocks noChangeShapeType="1"/>
            </p:cNvSpPr>
            <p:nvPr/>
          </p:nvSpPr>
          <p:spPr bwMode="auto">
            <a:xfrm flipV="1">
              <a:off x="1825" y="1474"/>
              <a:ext cx="408" cy="36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4" name="Group 32"/>
          <p:cNvGrpSpPr>
            <a:grpSpLocks/>
          </p:cNvGrpSpPr>
          <p:nvPr/>
        </p:nvGrpSpPr>
        <p:grpSpPr bwMode="auto">
          <a:xfrm>
            <a:off x="5705475" y="3236913"/>
            <a:ext cx="1800225" cy="1800225"/>
            <a:chOff x="1512" y="1262"/>
            <a:chExt cx="1134" cy="1134"/>
          </a:xfrm>
        </p:grpSpPr>
        <p:grpSp>
          <p:nvGrpSpPr>
            <p:cNvPr id="70675" name="Group 33"/>
            <p:cNvGrpSpPr>
              <a:grpSpLocks/>
            </p:cNvGrpSpPr>
            <p:nvPr/>
          </p:nvGrpSpPr>
          <p:grpSpPr bwMode="auto">
            <a:xfrm>
              <a:off x="1512" y="1262"/>
              <a:ext cx="1134" cy="1134"/>
              <a:chOff x="1512" y="1262"/>
              <a:chExt cx="1134" cy="1134"/>
            </a:xfrm>
          </p:grpSpPr>
          <p:sp>
            <p:nvSpPr>
              <p:cNvPr id="70677" name="Oval 34"/>
              <p:cNvSpPr>
                <a:spLocks noChangeArrowheads="1"/>
              </p:cNvSpPr>
              <p:nvPr/>
            </p:nvSpPr>
            <p:spPr bwMode="auto">
              <a:xfrm>
                <a:off x="1512" y="1262"/>
                <a:ext cx="1134" cy="1134"/>
              </a:xfrm>
              <a:prstGeom prst="ellipse">
                <a:avLst/>
              </a:prstGeom>
              <a:noFill/>
              <a:ln w="9525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1" hangingPunct="1"/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70678" name="Oval 35"/>
              <p:cNvSpPr>
                <a:spLocks noChangeArrowheads="1"/>
              </p:cNvSpPr>
              <p:nvPr/>
            </p:nvSpPr>
            <p:spPr bwMode="auto">
              <a:xfrm>
                <a:off x="2054" y="1809"/>
                <a:ext cx="46" cy="45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70676" name="Line 36"/>
            <p:cNvSpPr>
              <a:spLocks noChangeShapeType="1"/>
            </p:cNvSpPr>
            <p:nvPr/>
          </p:nvSpPr>
          <p:spPr bwMode="auto">
            <a:xfrm>
              <a:off x="2050" y="1265"/>
              <a:ext cx="24" cy="577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49" name="Oval 37"/>
          <p:cNvSpPr>
            <a:spLocks noChangeArrowheads="1"/>
          </p:cNvSpPr>
          <p:nvPr/>
        </p:nvSpPr>
        <p:spPr bwMode="auto">
          <a:xfrm>
            <a:off x="6565900" y="3770313"/>
            <a:ext cx="36513" cy="3651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endParaRPr lang="zh-CN" altLang="en-US">
              <a:latin typeface="Calibri" pitchFamily="34" charset="0"/>
            </a:endParaRPr>
          </a:p>
        </p:txBody>
      </p:sp>
      <p:sp>
        <p:nvSpPr>
          <p:cNvPr id="50" name="Oval 38"/>
          <p:cNvSpPr>
            <a:spLocks noChangeArrowheads="1"/>
          </p:cNvSpPr>
          <p:nvPr/>
        </p:nvSpPr>
        <p:spPr bwMode="auto">
          <a:xfrm>
            <a:off x="6989763" y="40560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endParaRPr lang="zh-CN" altLang="en-US">
              <a:latin typeface="Calibri" pitchFamily="34" charset="0"/>
            </a:endParaRPr>
          </a:p>
        </p:txBody>
      </p:sp>
      <p:sp>
        <p:nvSpPr>
          <p:cNvPr id="51" name="Line 36"/>
          <p:cNvSpPr>
            <a:spLocks noChangeShapeType="1"/>
          </p:cNvSpPr>
          <p:nvPr/>
        </p:nvSpPr>
        <p:spPr bwMode="auto">
          <a:xfrm>
            <a:off x="6278563" y="3570288"/>
            <a:ext cx="719137" cy="504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6357938" y="3770313"/>
            <a:ext cx="504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 b="1">
                <a:latin typeface="Arial" pitchFamily="34" charset="0"/>
                <a:ea typeface="宋体" pitchFamily="2" charset="-122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41" grpId="0" build="p" autoUpdateAnimBg="0"/>
      <p:bldP spid="23" grpId="0"/>
      <p:bldP spid="24" grpId="0"/>
      <p:bldP spid="28" grpId="0"/>
      <p:bldP spid="29" grpId="0"/>
      <p:bldP spid="49" grpId="0" animBg="1"/>
      <p:bldP spid="50" grpId="0" animBg="1"/>
      <p:bldP spid="51" grpId="0" animBg="1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文本占位符 1"/>
          <p:cNvSpPr txBox="1">
            <a:spLocks/>
          </p:cNvSpPr>
          <p:nvPr/>
        </p:nvSpPr>
        <p:spPr bwMode="auto">
          <a:xfrm>
            <a:off x="971550" y="260350"/>
            <a:ext cx="6048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1.2.4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圆弧连接的作图</a:t>
            </a: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auto">
          <a:xfrm>
            <a:off x="755650" y="1404938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例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687" name="ShockwaveFlash1" r:id="rId2" imgW="6839905" imgH="4247619"/>
        </mc:Choice>
        <mc:Fallback>
          <p:control name="ShockwaveFlash1" r:id="rId2" imgW="6839905" imgH="42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5150" y="2060575"/>
                  <a:ext cx="6840538" cy="4248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文本占位符 1"/>
          <p:cNvSpPr txBox="1">
            <a:spLocks/>
          </p:cNvSpPr>
          <p:nvPr/>
        </p:nvSpPr>
        <p:spPr bwMode="auto">
          <a:xfrm>
            <a:off x="971550" y="260350"/>
            <a:ext cx="6048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1.2.4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圆弧连接的作图</a:t>
            </a: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auto">
          <a:xfrm>
            <a:off x="755650" y="1404938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例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2711" name="ShockwaveFlash1" r:id="rId2" imgW="6839905" imgH="4247619"/>
        </mc:Choice>
        <mc:Fallback>
          <p:control name="ShockwaveFlash1" r:id="rId2" imgW="6839905" imgH="42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713" y="2060575"/>
                  <a:ext cx="6840537" cy="4248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文本占位符 1"/>
          <p:cNvSpPr txBox="1">
            <a:spLocks/>
          </p:cNvSpPr>
          <p:nvPr/>
        </p:nvSpPr>
        <p:spPr bwMode="auto">
          <a:xfrm>
            <a:off x="971550" y="260350"/>
            <a:ext cx="6048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1.2.4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圆弧连接的作图</a:t>
            </a: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auto">
          <a:xfrm>
            <a:off x="755650" y="1404938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例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3735" name="ShockwaveFlash1" r:id="rId2" imgW="6984648" imgH="4321523"/>
        </mc:Choice>
        <mc:Fallback>
          <p:control name="ShockwaveFlash1" r:id="rId2" imgW="6984648" imgH="432152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713" y="1989138"/>
                  <a:ext cx="6985000" cy="4321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2195513" y="260350"/>
            <a:ext cx="525621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3600" b="1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1.2</a:t>
            </a:r>
            <a:r>
              <a:rPr lang="zh-CN" altLang="en-US" sz="3600" b="1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几何作图</a:t>
            </a:r>
          </a:p>
        </p:txBody>
      </p:sp>
      <p:pic>
        <p:nvPicPr>
          <p:cNvPr id="583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28675" y="1341438"/>
            <a:ext cx="7561263" cy="15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　　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机件的轮廓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形状是多样的，但基本上都是由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直线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正多边形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圆弧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、以及其他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一些曲线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组成的几何图形。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8563" y="2997200"/>
            <a:ext cx="2617787" cy="329247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2967038"/>
            <a:ext cx="3827462" cy="332263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1"/>
          <p:cNvSpPr txBox="1">
            <a:spLocks/>
          </p:cNvSpPr>
          <p:nvPr/>
        </p:nvSpPr>
        <p:spPr bwMode="auto">
          <a:xfrm>
            <a:off x="971550" y="260350"/>
            <a:ext cx="6048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1.2.1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正多边形的作图</a:t>
            </a:r>
          </a:p>
        </p:txBody>
      </p:sp>
      <p:pic>
        <p:nvPicPr>
          <p:cNvPr id="59395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文本占位符 1"/>
          <p:cNvSpPr txBox="1">
            <a:spLocks/>
          </p:cNvSpPr>
          <p:nvPr/>
        </p:nvSpPr>
        <p:spPr bwMode="auto">
          <a:xfrm>
            <a:off x="711200" y="1343025"/>
            <a:ext cx="27813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作已知圆的内接正六边形</a:t>
            </a:r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 flipV="1">
            <a:off x="3635375" y="1412875"/>
            <a:ext cx="5041900" cy="48244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73" name="Freeform 5"/>
          <p:cNvSpPr>
            <a:spLocks/>
          </p:cNvSpPr>
          <p:nvPr/>
        </p:nvSpPr>
        <p:spPr bwMode="auto">
          <a:xfrm flipH="1">
            <a:off x="5337175" y="2239963"/>
            <a:ext cx="774700" cy="1562100"/>
          </a:xfrm>
          <a:custGeom>
            <a:avLst/>
            <a:gdLst>
              <a:gd name="T0" fmla="*/ 0 w 488"/>
              <a:gd name="T1" fmla="*/ 2147483646 h 984"/>
              <a:gd name="T2" fmla="*/ 2147483646 w 488"/>
              <a:gd name="T3" fmla="*/ 2147483646 h 984"/>
              <a:gd name="T4" fmla="*/ 2147483646 w 488"/>
              <a:gd name="T5" fmla="*/ 2147483646 h 984"/>
              <a:gd name="T6" fmla="*/ 2147483646 w 488"/>
              <a:gd name="T7" fmla="*/ 2147483646 h 984"/>
              <a:gd name="T8" fmla="*/ 2147483646 w 488"/>
              <a:gd name="T9" fmla="*/ 2147483646 h 984"/>
              <a:gd name="T10" fmla="*/ 2147483646 w 488"/>
              <a:gd name="T11" fmla="*/ 2147483646 h 984"/>
              <a:gd name="T12" fmla="*/ 2147483646 w 488"/>
              <a:gd name="T13" fmla="*/ 2147483646 h 984"/>
              <a:gd name="T14" fmla="*/ 2147483646 w 488"/>
              <a:gd name="T15" fmla="*/ 2147483646 h 984"/>
              <a:gd name="T16" fmla="*/ 2147483646 w 488"/>
              <a:gd name="T17" fmla="*/ 2147483646 h 984"/>
              <a:gd name="T18" fmla="*/ 2147483646 w 488"/>
              <a:gd name="T19" fmla="*/ 2147483646 h 984"/>
              <a:gd name="T20" fmla="*/ 2147483646 w 488"/>
              <a:gd name="T21" fmla="*/ 2147483646 h 984"/>
              <a:gd name="T22" fmla="*/ 2147483646 w 488"/>
              <a:gd name="T23" fmla="*/ 0 h 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8"/>
              <a:gd name="T37" fmla="*/ 0 h 984"/>
              <a:gd name="T38" fmla="*/ 488 w 488"/>
              <a:gd name="T39" fmla="*/ 984 h 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8" h="984">
                <a:moveTo>
                  <a:pt x="0" y="984"/>
                </a:moveTo>
                <a:lnTo>
                  <a:pt x="8" y="868"/>
                </a:lnTo>
                <a:lnTo>
                  <a:pt x="28" y="760"/>
                </a:lnTo>
                <a:lnTo>
                  <a:pt x="48" y="656"/>
                </a:lnTo>
                <a:lnTo>
                  <a:pt x="80" y="540"/>
                </a:lnTo>
                <a:lnTo>
                  <a:pt x="120" y="452"/>
                </a:lnTo>
                <a:lnTo>
                  <a:pt x="168" y="368"/>
                </a:lnTo>
                <a:lnTo>
                  <a:pt x="224" y="276"/>
                </a:lnTo>
                <a:lnTo>
                  <a:pt x="288" y="196"/>
                </a:lnTo>
                <a:lnTo>
                  <a:pt x="340" y="136"/>
                </a:lnTo>
                <a:lnTo>
                  <a:pt x="392" y="80"/>
                </a:lnTo>
                <a:lnTo>
                  <a:pt x="488" y="0"/>
                </a:lnTo>
              </a:path>
            </a:pathLst>
          </a:custGeom>
          <a:noFill/>
          <a:ln w="19050" cap="flat" cmpd="sng">
            <a:solidFill>
              <a:srgbClr val="0066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" name="Freeform 6"/>
          <p:cNvSpPr>
            <a:spLocks/>
          </p:cNvSpPr>
          <p:nvPr/>
        </p:nvSpPr>
        <p:spPr bwMode="auto">
          <a:xfrm flipH="1">
            <a:off x="4854575" y="1966913"/>
            <a:ext cx="482600" cy="273050"/>
          </a:xfrm>
          <a:custGeom>
            <a:avLst/>
            <a:gdLst>
              <a:gd name="T0" fmla="*/ 0 w 304"/>
              <a:gd name="T1" fmla="*/ 2147483646 h 172"/>
              <a:gd name="T2" fmla="*/ 2147483646 w 304"/>
              <a:gd name="T3" fmla="*/ 2147483646 h 172"/>
              <a:gd name="T4" fmla="*/ 2147483646 w 304"/>
              <a:gd name="T5" fmla="*/ 2147483646 h 172"/>
              <a:gd name="T6" fmla="*/ 2147483646 w 304"/>
              <a:gd name="T7" fmla="*/ 2147483646 h 172"/>
              <a:gd name="T8" fmla="*/ 2147483646 w 304"/>
              <a:gd name="T9" fmla="*/ 2147483646 h 172"/>
              <a:gd name="T10" fmla="*/ 2147483646 w 304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4"/>
              <a:gd name="T19" fmla="*/ 0 h 172"/>
              <a:gd name="T20" fmla="*/ 304 w 304"/>
              <a:gd name="T21" fmla="*/ 172 h 1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4" h="172">
                <a:moveTo>
                  <a:pt x="0" y="172"/>
                </a:moveTo>
                <a:lnTo>
                  <a:pt x="48" y="132"/>
                </a:lnTo>
                <a:lnTo>
                  <a:pt x="112" y="92"/>
                </a:lnTo>
                <a:lnTo>
                  <a:pt x="168" y="60"/>
                </a:lnTo>
                <a:lnTo>
                  <a:pt x="252" y="20"/>
                </a:lnTo>
                <a:lnTo>
                  <a:pt x="304" y="0"/>
                </a:lnTo>
              </a:path>
            </a:pathLst>
          </a:custGeom>
          <a:noFill/>
          <a:ln w="19050" cap="flat" cmpd="sng">
            <a:solidFill>
              <a:srgbClr val="0066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" name="Freeform 7"/>
          <p:cNvSpPr>
            <a:spLocks/>
          </p:cNvSpPr>
          <p:nvPr/>
        </p:nvSpPr>
        <p:spPr bwMode="auto">
          <a:xfrm flipH="1" flipV="1">
            <a:off x="5337175" y="3808413"/>
            <a:ext cx="774700" cy="1562100"/>
          </a:xfrm>
          <a:custGeom>
            <a:avLst/>
            <a:gdLst>
              <a:gd name="T0" fmla="*/ 0 w 488"/>
              <a:gd name="T1" fmla="*/ 2147483646 h 984"/>
              <a:gd name="T2" fmla="*/ 2147483646 w 488"/>
              <a:gd name="T3" fmla="*/ 2147483646 h 984"/>
              <a:gd name="T4" fmla="*/ 2147483646 w 488"/>
              <a:gd name="T5" fmla="*/ 2147483646 h 984"/>
              <a:gd name="T6" fmla="*/ 2147483646 w 488"/>
              <a:gd name="T7" fmla="*/ 2147483646 h 984"/>
              <a:gd name="T8" fmla="*/ 2147483646 w 488"/>
              <a:gd name="T9" fmla="*/ 2147483646 h 984"/>
              <a:gd name="T10" fmla="*/ 2147483646 w 488"/>
              <a:gd name="T11" fmla="*/ 2147483646 h 984"/>
              <a:gd name="T12" fmla="*/ 2147483646 w 488"/>
              <a:gd name="T13" fmla="*/ 2147483646 h 984"/>
              <a:gd name="T14" fmla="*/ 2147483646 w 488"/>
              <a:gd name="T15" fmla="*/ 2147483646 h 984"/>
              <a:gd name="T16" fmla="*/ 2147483646 w 488"/>
              <a:gd name="T17" fmla="*/ 2147483646 h 984"/>
              <a:gd name="T18" fmla="*/ 2147483646 w 488"/>
              <a:gd name="T19" fmla="*/ 2147483646 h 984"/>
              <a:gd name="T20" fmla="*/ 2147483646 w 488"/>
              <a:gd name="T21" fmla="*/ 2147483646 h 984"/>
              <a:gd name="T22" fmla="*/ 2147483646 w 488"/>
              <a:gd name="T23" fmla="*/ 0 h 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8"/>
              <a:gd name="T37" fmla="*/ 0 h 984"/>
              <a:gd name="T38" fmla="*/ 488 w 488"/>
              <a:gd name="T39" fmla="*/ 984 h 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8" h="984">
                <a:moveTo>
                  <a:pt x="0" y="984"/>
                </a:moveTo>
                <a:lnTo>
                  <a:pt x="8" y="868"/>
                </a:lnTo>
                <a:lnTo>
                  <a:pt x="28" y="760"/>
                </a:lnTo>
                <a:lnTo>
                  <a:pt x="48" y="656"/>
                </a:lnTo>
                <a:lnTo>
                  <a:pt x="80" y="540"/>
                </a:lnTo>
                <a:lnTo>
                  <a:pt x="120" y="452"/>
                </a:lnTo>
                <a:lnTo>
                  <a:pt x="168" y="368"/>
                </a:lnTo>
                <a:lnTo>
                  <a:pt x="224" y="276"/>
                </a:lnTo>
                <a:lnTo>
                  <a:pt x="288" y="196"/>
                </a:lnTo>
                <a:lnTo>
                  <a:pt x="340" y="136"/>
                </a:lnTo>
                <a:lnTo>
                  <a:pt x="392" y="80"/>
                </a:lnTo>
                <a:lnTo>
                  <a:pt x="488" y="0"/>
                </a:lnTo>
              </a:path>
            </a:pathLst>
          </a:custGeom>
          <a:noFill/>
          <a:ln w="19050" cap="flat" cmpd="sng">
            <a:solidFill>
              <a:srgbClr val="0066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" name="Freeform 8"/>
          <p:cNvSpPr>
            <a:spLocks/>
          </p:cNvSpPr>
          <p:nvPr/>
        </p:nvSpPr>
        <p:spPr bwMode="auto">
          <a:xfrm flipH="1" flipV="1">
            <a:off x="4854575" y="5370513"/>
            <a:ext cx="482600" cy="273050"/>
          </a:xfrm>
          <a:custGeom>
            <a:avLst/>
            <a:gdLst>
              <a:gd name="T0" fmla="*/ 0 w 304"/>
              <a:gd name="T1" fmla="*/ 2147483646 h 172"/>
              <a:gd name="T2" fmla="*/ 2147483646 w 304"/>
              <a:gd name="T3" fmla="*/ 2147483646 h 172"/>
              <a:gd name="T4" fmla="*/ 2147483646 w 304"/>
              <a:gd name="T5" fmla="*/ 2147483646 h 172"/>
              <a:gd name="T6" fmla="*/ 2147483646 w 304"/>
              <a:gd name="T7" fmla="*/ 2147483646 h 172"/>
              <a:gd name="T8" fmla="*/ 2147483646 w 304"/>
              <a:gd name="T9" fmla="*/ 2147483646 h 172"/>
              <a:gd name="T10" fmla="*/ 2147483646 w 304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4"/>
              <a:gd name="T19" fmla="*/ 0 h 172"/>
              <a:gd name="T20" fmla="*/ 304 w 304"/>
              <a:gd name="T21" fmla="*/ 172 h 1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4" h="172">
                <a:moveTo>
                  <a:pt x="0" y="172"/>
                </a:moveTo>
                <a:lnTo>
                  <a:pt x="48" y="132"/>
                </a:lnTo>
                <a:lnTo>
                  <a:pt x="112" y="92"/>
                </a:lnTo>
                <a:lnTo>
                  <a:pt x="168" y="60"/>
                </a:lnTo>
                <a:lnTo>
                  <a:pt x="252" y="20"/>
                </a:lnTo>
                <a:lnTo>
                  <a:pt x="304" y="0"/>
                </a:lnTo>
              </a:path>
            </a:pathLst>
          </a:custGeom>
          <a:noFill/>
          <a:ln w="19050" cap="flat" cmpd="sng">
            <a:solidFill>
              <a:srgbClr val="0066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7" name="Group 9"/>
          <p:cNvGrpSpPr>
            <a:grpSpLocks/>
          </p:cNvGrpSpPr>
          <p:nvPr/>
        </p:nvGrpSpPr>
        <p:grpSpPr bwMode="auto">
          <a:xfrm>
            <a:off x="3787775" y="3808413"/>
            <a:ext cx="4646613" cy="3175"/>
            <a:chOff x="1392" y="2232"/>
            <a:chExt cx="2927" cy="2"/>
          </a:xfrm>
        </p:grpSpPr>
        <p:sp>
          <p:nvSpPr>
            <p:cNvPr id="59438" name="Line 10"/>
            <p:cNvSpPr>
              <a:spLocks noChangeShapeType="1"/>
            </p:cNvSpPr>
            <p:nvPr/>
          </p:nvSpPr>
          <p:spPr bwMode="auto">
            <a:xfrm>
              <a:off x="1392" y="2232"/>
              <a:ext cx="268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39" name="Line 11"/>
            <p:cNvSpPr>
              <a:spLocks noChangeShapeType="1"/>
            </p:cNvSpPr>
            <p:nvPr/>
          </p:nvSpPr>
          <p:spPr bwMode="auto">
            <a:xfrm>
              <a:off x="1738" y="2232"/>
              <a:ext cx="80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0" name="Line 12"/>
            <p:cNvSpPr>
              <a:spLocks noChangeShapeType="1"/>
            </p:cNvSpPr>
            <p:nvPr/>
          </p:nvSpPr>
          <p:spPr bwMode="auto">
            <a:xfrm>
              <a:off x="1897" y="2232"/>
              <a:ext cx="480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1" name="Line 13"/>
            <p:cNvSpPr>
              <a:spLocks noChangeShapeType="1"/>
            </p:cNvSpPr>
            <p:nvPr/>
          </p:nvSpPr>
          <p:spPr bwMode="auto">
            <a:xfrm>
              <a:off x="2457" y="2232"/>
              <a:ext cx="80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2" name="Line 14"/>
            <p:cNvSpPr>
              <a:spLocks noChangeShapeType="1"/>
            </p:cNvSpPr>
            <p:nvPr/>
          </p:nvSpPr>
          <p:spPr bwMode="auto">
            <a:xfrm>
              <a:off x="2617" y="2232"/>
              <a:ext cx="47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3" name="Line 15"/>
            <p:cNvSpPr>
              <a:spLocks noChangeShapeType="1"/>
            </p:cNvSpPr>
            <p:nvPr/>
          </p:nvSpPr>
          <p:spPr bwMode="auto">
            <a:xfrm>
              <a:off x="3174" y="2232"/>
              <a:ext cx="80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4" name="Line 16"/>
            <p:cNvSpPr>
              <a:spLocks noChangeShapeType="1"/>
            </p:cNvSpPr>
            <p:nvPr/>
          </p:nvSpPr>
          <p:spPr bwMode="auto">
            <a:xfrm>
              <a:off x="3334" y="2232"/>
              <a:ext cx="480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5" name="Line 17"/>
            <p:cNvSpPr>
              <a:spLocks noChangeShapeType="1"/>
            </p:cNvSpPr>
            <p:nvPr/>
          </p:nvSpPr>
          <p:spPr bwMode="auto">
            <a:xfrm>
              <a:off x="3893" y="2232"/>
              <a:ext cx="80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46" name="Line 18"/>
            <p:cNvSpPr>
              <a:spLocks noChangeShapeType="1"/>
            </p:cNvSpPr>
            <p:nvPr/>
          </p:nvSpPr>
          <p:spPr bwMode="auto">
            <a:xfrm>
              <a:off x="4053" y="2232"/>
              <a:ext cx="266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7" name="Group 19"/>
          <p:cNvGrpSpPr>
            <a:grpSpLocks/>
          </p:cNvGrpSpPr>
          <p:nvPr/>
        </p:nvGrpSpPr>
        <p:grpSpPr bwMode="auto">
          <a:xfrm>
            <a:off x="6111875" y="1484313"/>
            <a:ext cx="3175" cy="4646612"/>
            <a:chOff x="2856" y="768"/>
            <a:chExt cx="2" cy="2927"/>
          </a:xfrm>
        </p:grpSpPr>
        <p:sp>
          <p:nvSpPr>
            <p:cNvPr id="59429" name="Line 20"/>
            <p:cNvSpPr>
              <a:spLocks noChangeShapeType="1"/>
            </p:cNvSpPr>
            <p:nvPr/>
          </p:nvSpPr>
          <p:spPr bwMode="auto">
            <a:xfrm flipV="1">
              <a:off x="2856" y="3431"/>
              <a:ext cx="2" cy="2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30" name="Line 21"/>
            <p:cNvSpPr>
              <a:spLocks noChangeShapeType="1"/>
            </p:cNvSpPr>
            <p:nvPr/>
          </p:nvSpPr>
          <p:spPr bwMode="auto">
            <a:xfrm flipV="1">
              <a:off x="2856" y="3271"/>
              <a:ext cx="2" cy="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31" name="Line 22"/>
            <p:cNvSpPr>
              <a:spLocks noChangeShapeType="1"/>
            </p:cNvSpPr>
            <p:nvPr/>
          </p:nvSpPr>
          <p:spPr bwMode="auto">
            <a:xfrm flipV="1">
              <a:off x="2856" y="2714"/>
              <a:ext cx="2" cy="4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32" name="Line 23"/>
            <p:cNvSpPr>
              <a:spLocks noChangeShapeType="1"/>
            </p:cNvSpPr>
            <p:nvPr/>
          </p:nvSpPr>
          <p:spPr bwMode="auto">
            <a:xfrm flipV="1">
              <a:off x="2856" y="2550"/>
              <a:ext cx="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33" name="Line 24"/>
            <p:cNvSpPr>
              <a:spLocks noChangeShapeType="1"/>
            </p:cNvSpPr>
            <p:nvPr/>
          </p:nvSpPr>
          <p:spPr bwMode="auto">
            <a:xfrm flipV="1">
              <a:off x="2856" y="1993"/>
              <a:ext cx="2" cy="4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34" name="Line 25"/>
            <p:cNvSpPr>
              <a:spLocks noChangeShapeType="1"/>
            </p:cNvSpPr>
            <p:nvPr/>
          </p:nvSpPr>
          <p:spPr bwMode="auto">
            <a:xfrm flipV="1">
              <a:off x="2856" y="1833"/>
              <a:ext cx="2" cy="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35" name="Line 26"/>
            <p:cNvSpPr>
              <a:spLocks noChangeShapeType="1"/>
            </p:cNvSpPr>
            <p:nvPr/>
          </p:nvSpPr>
          <p:spPr bwMode="auto">
            <a:xfrm flipV="1">
              <a:off x="2856" y="1273"/>
              <a:ext cx="2" cy="4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36" name="Line 27"/>
            <p:cNvSpPr>
              <a:spLocks noChangeShapeType="1"/>
            </p:cNvSpPr>
            <p:nvPr/>
          </p:nvSpPr>
          <p:spPr bwMode="auto">
            <a:xfrm flipV="1">
              <a:off x="2856" y="1114"/>
              <a:ext cx="2" cy="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37" name="Line 28"/>
            <p:cNvSpPr>
              <a:spLocks noChangeShapeType="1"/>
            </p:cNvSpPr>
            <p:nvPr/>
          </p:nvSpPr>
          <p:spPr bwMode="auto">
            <a:xfrm flipV="1">
              <a:off x="2856" y="768"/>
              <a:ext cx="2" cy="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Line 29"/>
          <p:cNvSpPr>
            <a:spLocks noChangeShapeType="1"/>
          </p:cNvSpPr>
          <p:nvPr/>
        </p:nvSpPr>
        <p:spPr bwMode="auto">
          <a:xfrm>
            <a:off x="5116513" y="2081213"/>
            <a:ext cx="1992312" cy="635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" name="Line 30"/>
          <p:cNvSpPr>
            <a:spLocks noChangeShapeType="1"/>
          </p:cNvSpPr>
          <p:nvPr/>
        </p:nvSpPr>
        <p:spPr bwMode="auto">
          <a:xfrm>
            <a:off x="7108825" y="2081213"/>
            <a:ext cx="992188" cy="17272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" name="Line 31"/>
          <p:cNvSpPr>
            <a:spLocks noChangeShapeType="1"/>
          </p:cNvSpPr>
          <p:nvPr/>
        </p:nvSpPr>
        <p:spPr bwMode="auto">
          <a:xfrm flipH="1">
            <a:off x="7108825" y="3808413"/>
            <a:ext cx="992188" cy="1725612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0" name="Line 32"/>
          <p:cNvSpPr>
            <a:spLocks noChangeShapeType="1"/>
          </p:cNvSpPr>
          <p:nvPr/>
        </p:nvSpPr>
        <p:spPr bwMode="auto">
          <a:xfrm flipH="1">
            <a:off x="5116513" y="5534025"/>
            <a:ext cx="1992312" cy="3175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" name="Line 33"/>
          <p:cNvSpPr>
            <a:spLocks noChangeShapeType="1"/>
          </p:cNvSpPr>
          <p:nvPr/>
        </p:nvSpPr>
        <p:spPr bwMode="auto">
          <a:xfrm flipH="1" flipV="1">
            <a:off x="4121150" y="3808413"/>
            <a:ext cx="995363" cy="1725612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" name="Line 34"/>
          <p:cNvSpPr>
            <a:spLocks noChangeShapeType="1"/>
          </p:cNvSpPr>
          <p:nvPr/>
        </p:nvSpPr>
        <p:spPr bwMode="auto">
          <a:xfrm flipV="1">
            <a:off x="4121150" y="2081213"/>
            <a:ext cx="995363" cy="17272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3" name="Group 35"/>
          <p:cNvGrpSpPr>
            <a:grpSpLocks/>
          </p:cNvGrpSpPr>
          <p:nvPr/>
        </p:nvGrpSpPr>
        <p:grpSpPr bwMode="auto">
          <a:xfrm>
            <a:off x="6100763" y="3122613"/>
            <a:ext cx="1992312" cy="631825"/>
            <a:chOff x="2849" y="1800"/>
            <a:chExt cx="1255" cy="398"/>
          </a:xfrm>
        </p:grpSpPr>
        <p:sp>
          <p:nvSpPr>
            <p:cNvPr id="59427" name="AutoShape 36"/>
            <p:cNvSpPr>
              <a:spLocks/>
            </p:cNvSpPr>
            <p:nvPr/>
          </p:nvSpPr>
          <p:spPr bwMode="auto">
            <a:xfrm rot="16200000" flipV="1">
              <a:off x="3398" y="1491"/>
              <a:ext cx="158" cy="1255"/>
            </a:xfrm>
            <a:prstGeom prst="rightBrace">
              <a:avLst>
                <a:gd name="adj1" fmla="val 66192"/>
                <a:gd name="adj2" fmla="val 50000"/>
              </a:avLst>
            </a:prstGeom>
            <a:noFill/>
            <a:ln w="127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59428" name="Text Box 37"/>
            <p:cNvSpPr txBox="1">
              <a:spLocks noChangeArrowheads="1"/>
            </p:cNvSpPr>
            <p:nvPr/>
          </p:nvSpPr>
          <p:spPr bwMode="auto">
            <a:xfrm>
              <a:off x="3168" y="18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i="1">
                  <a:latin typeface="Calibri" pitchFamily="34" charset="0"/>
                  <a:ea typeface="宋体" pitchFamily="2" charset="-122"/>
                </a:rPr>
                <a:t>R</a:t>
              </a:r>
            </a:p>
          </p:txBody>
        </p:sp>
      </p:grpSp>
      <p:sp>
        <p:nvSpPr>
          <p:cNvPr id="106" name="Oval 38"/>
          <p:cNvSpPr>
            <a:spLocks noChangeArrowheads="1"/>
          </p:cNvSpPr>
          <p:nvPr/>
        </p:nvSpPr>
        <p:spPr bwMode="auto">
          <a:xfrm>
            <a:off x="4121150" y="1817688"/>
            <a:ext cx="3984625" cy="3984625"/>
          </a:xfrm>
          <a:prstGeom prst="ellipse">
            <a:avLst/>
          </a:prstGeom>
          <a:noFill/>
          <a:ln w="1905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>
              <a:latin typeface="Calibri" pitchFamily="34" charset="0"/>
            </a:endParaRPr>
          </a:p>
        </p:txBody>
      </p:sp>
      <p:sp>
        <p:nvSpPr>
          <p:cNvPr id="107" name="Freeform 39"/>
          <p:cNvSpPr>
            <a:spLocks/>
          </p:cNvSpPr>
          <p:nvPr/>
        </p:nvSpPr>
        <p:spPr bwMode="auto">
          <a:xfrm>
            <a:off x="6118225" y="2239963"/>
            <a:ext cx="774700" cy="1562100"/>
          </a:xfrm>
          <a:custGeom>
            <a:avLst/>
            <a:gdLst>
              <a:gd name="T0" fmla="*/ 0 w 488"/>
              <a:gd name="T1" fmla="*/ 2147483646 h 984"/>
              <a:gd name="T2" fmla="*/ 2147483646 w 488"/>
              <a:gd name="T3" fmla="*/ 2147483646 h 984"/>
              <a:gd name="T4" fmla="*/ 2147483646 w 488"/>
              <a:gd name="T5" fmla="*/ 2147483646 h 984"/>
              <a:gd name="T6" fmla="*/ 2147483646 w 488"/>
              <a:gd name="T7" fmla="*/ 2147483646 h 984"/>
              <a:gd name="T8" fmla="*/ 2147483646 w 488"/>
              <a:gd name="T9" fmla="*/ 2147483646 h 984"/>
              <a:gd name="T10" fmla="*/ 2147483646 w 488"/>
              <a:gd name="T11" fmla="*/ 2147483646 h 984"/>
              <a:gd name="T12" fmla="*/ 2147483646 w 488"/>
              <a:gd name="T13" fmla="*/ 2147483646 h 984"/>
              <a:gd name="T14" fmla="*/ 2147483646 w 488"/>
              <a:gd name="T15" fmla="*/ 2147483646 h 984"/>
              <a:gd name="T16" fmla="*/ 2147483646 w 488"/>
              <a:gd name="T17" fmla="*/ 2147483646 h 984"/>
              <a:gd name="T18" fmla="*/ 2147483646 w 488"/>
              <a:gd name="T19" fmla="*/ 2147483646 h 984"/>
              <a:gd name="T20" fmla="*/ 2147483646 w 488"/>
              <a:gd name="T21" fmla="*/ 2147483646 h 984"/>
              <a:gd name="T22" fmla="*/ 2147483646 w 488"/>
              <a:gd name="T23" fmla="*/ 0 h 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8"/>
              <a:gd name="T37" fmla="*/ 0 h 984"/>
              <a:gd name="T38" fmla="*/ 488 w 488"/>
              <a:gd name="T39" fmla="*/ 984 h 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8" h="984">
                <a:moveTo>
                  <a:pt x="0" y="984"/>
                </a:moveTo>
                <a:lnTo>
                  <a:pt x="8" y="868"/>
                </a:lnTo>
                <a:lnTo>
                  <a:pt x="28" y="760"/>
                </a:lnTo>
                <a:lnTo>
                  <a:pt x="48" y="656"/>
                </a:lnTo>
                <a:lnTo>
                  <a:pt x="80" y="540"/>
                </a:lnTo>
                <a:lnTo>
                  <a:pt x="120" y="452"/>
                </a:lnTo>
                <a:lnTo>
                  <a:pt x="168" y="368"/>
                </a:lnTo>
                <a:lnTo>
                  <a:pt x="224" y="276"/>
                </a:lnTo>
                <a:lnTo>
                  <a:pt x="288" y="196"/>
                </a:lnTo>
                <a:lnTo>
                  <a:pt x="340" y="136"/>
                </a:lnTo>
                <a:lnTo>
                  <a:pt x="392" y="80"/>
                </a:lnTo>
                <a:lnTo>
                  <a:pt x="488" y="0"/>
                </a:lnTo>
              </a:path>
            </a:pathLst>
          </a:custGeom>
          <a:noFill/>
          <a:ln w="19050" cap="flat" cmpd="sng">
            <a:solidFill>
              <a:srgbClr val="0066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Freeform 40"/>
          <p:cNvSpPr>
            <a:spLocks/>
          </p:cNvSpPr>
          <p:nvPr/>
        </p:nvSpPr>
        <p:spPr bwMode="auto">
          <a:xfrm>
            <a:off x="6892925" y="1966913"/>
            <a:ext cx="482600" cy="273050"/>
          </a:xfrm>
          <a:custGeom>
            <a:avLst/>
            <a:gdLst>
              <a:gd name="T0" fmla="*/ 0 w 304"/>
              <a:gd name="T1" fmla="*/ 2147483646 h 172"/>
              <a:gd name="T2" fmla="*/ 2147483646 w 304"/>
              <a:gd name="T3" fmla="*/ 2147483646 h 172"/>
              <a:gd name="T4" fmla="*/ 2147483646 w 304"/>
              <a:gd name="T5" fmla="*/ 2147483646 h 172"/>
              <a:gd name="T6" fmla="*/ 2147483646 w 304"/>
              <a:gd name="T7" fmla="*/ 2147483646 h 172"/>
              <a:gd name="T8" fmla="*/ 2147483646 w 304"/>
              <a:gd name="T9" fmla="*/ 2147483646 h 172"/>
              <a:gd name="T10" fmla="*/ 2147483646 w 304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4"/>
              <a:gd name="T19" fmla="*/ 0 h 172"/>
              <a:gd name="T20" fmla="*/ 304 w 304"/>
              <a:gd name="T21" fmla="*/ 172 h 1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4" h="172">
                <a:moveTo>
                  <a:pt x="0" y="172"/>
                </a:moveTo>
                <a:lnTo>
                  <a:pt x="48" y="132"/>
                </a:lnTo>
                <a:lnTo>
                  <a:pt x="112" y="92"/>
                </a:lnTo>
                <a:lnTo>
                  <a:pt x="168" y="60"/>
                </a:lnTo>
                <a:lnTo>
                  <a:pt x="252" y="20"/>
                </a:lnTo>
                <a:lnTo>
                  <a:pt x="304" y="0"/>
                </a:lnTo>
              </a:path>
            </a:pathLst>
          </a:custGeom>
          <a:noFill/>
          <a:ln w="19050" cap="flat" cmpd="sng">
            <a:solidFill>
              <a:srgbClr val="0066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" name="Freeform 41"/>
          <p:cNvSpPr>
            <a:spLocks/>
          </p:cNvSpPr>
          <p:nvPr/>
        </p:nvSpPr>
        <p:spPr bwMode="auto">
          <a:xfrm flipV="1">
            <a:off x="6111875" y="3808413"/>
            <a:ext cx="774700" cy="1562100"/>
          </a:xfrm>
          <a:custGeom>
            <a:avLst/>
            <a:gdLst>
              <a:gd name="T0" fmla="*/ 0 w 488"/>
              <a:gd name="T1" fmla="*/ 2147483646 h 984"/>
              <a:gd name="T2" fmla="*/ 2147483646 w 488"/>
              <a:gd name="T3" fmla="*/ 2147483646 h 984"/>
              <a:gd name="T4" fmla="*/ 2147483646 w 488"/>
              <a:gd name="T5" fmla="*/ 2147483646 h 984"/>
              <a:gd name="T6" fmla="*/ 2147483646 w 488"/>
              <a:gd name="T7" fmla="*/ 2147483646 h 984"/>
              <a:gd name="T8" fmla="*/ 2147483646 w 488"/>
              <a:gd name="T9" fmla="*/ 2147483646 h 984"/>
              <a:gd name="T10" fmla="*/ 2147483646 w 488"/>
              <a:gd name="T11" fmla="*/ 2147483646 h 984"/>
              <a:gd name="T12" fmla="*/ 2147483646 w 488"/>
              <a:gd name="T13" fmla="*/ 2147483646 h 984"/>
              <a:gd name="T14" fmla="*/ 2147483646 w 488"/>
              <a:gd name="T15" fmla="*/ 2147483646 h 984"/>
              <a:gd name="T16" fmla="*/ 2147483646 w 488"/>
              <a:gd name="T17" fmla="*/ 2147483646 h 984"/>
              <a:gd name="T18" fmla="*/ 2147483646 w 488"/>
              <a:gd name="T19" fmla="*/ 2147483646 h 984"/>
              <a:gd name="T20" fmla="*/ 2147483646 w 488"/>
              <a:gd name="T21" fmla="*/ 2147483646 h 984"/>
              <a:gd name="T22" fmla="*/ 2147483646 w 488"/>
              <a:gd name="T23" fmla="*/ 0 h 9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8"/>
              <a:gd name="T37" fmla="*/ 0 h 984"/>
              <a:gd name="T38" fmla="*/ 488 w 488"/>
              <a:gd name="T39" fmla="*/ 984 h 9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8" h="984">
                <a:moveTo>
                  <a:pt x="0" y="984"/>
                </a:moveTo>
                <a:lnTo>
                  <a:pt x="8" y="868"/>
                </a:lnTo>
                <a:lnTo>
                  <a:pt x="28" y="760"/>
                </a:lnTo>
                <a:lnTo>
                  <a:pt x="48" y="656"/>
                </a:lnTo>
                <a:lnTo>
                  <a:pt x="80" y="540"/>
                </a:lnTo>
                <a:lnTo>
                  <a:pt x="120" y="452"/>
                </a:lnTo>
                <a:lnTo>
                  <a:pt x="168" y="368"/>
                </a:lnTo>
                <a:lnTo>
                  <a:pt x="224" y="276"/>
                </a:lnTo>
                <a:lnTo>
                  <a:pt x="288" y="196"/>
                </a:lnTo>
                <a:lnTo>
                  <a:pt x="340" y="136"/>
                </a:lnTo>
                <a:lnTo>
                  <a:pt x="392" y="80"/>
                </a:lnTo>
                <a:lnTo>
                  <a:pt x="488" y="0"/>
                </a:lnTo>
              </a:path>
            </a:pathLst>
          </a:custGeom>
          <a:noFill/>
          <a:ln w="19050" cap="flat" cmpd="sng">
            <a:solidFill>
              <a:srgbClr val="0066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" name="Freeform 42"/>
          <p:cNvSpPr>
            <a:spLocks/>
          </p:cNvSpPr>
          <p:nvPr/>
        </p:nvSpPr>
        <p:spPr bwMode="auto">
          <a:xfrm flipV="1">
            <a:off x="6886575" y="5370513"/>
            <a:ext cx="482600" cy="273050"/>
          </a:xfrm>
          <a:custGeom>
            <a:avLst/>
            <a:gdLst>
              <a:gd name="T0" fmla="*/ 0 w 304"/>
              <a:gd name="T1" fmla="*/ 2147483646 h 172"/>
              <a:gd name="T2" fmla="*/ 2147483646 w 304"/>
              <a:gd name="T3" fmla="*/ 2147483646 h 172"/>
              <a:gd name="T4" fmla="*/ 2147483646 w 304"/>
              <a:gd name="T5" fmla="*/ 2147483646 h 172"/>
              <a:gd name="T6" fmla="*/ 2147483646 w 304"/>
              <a:gd name="T7" fmla="*/ 2147483646 h 172"/>
              <a:gd name="T8" fmla="*/ 2147483646 w 304"/>
              <a:gd name="T9" fmla="*/ 2147483646 h 172"/>
              <a:gd name="T10" fmla="*/ 2147483646 w 304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4"/>
              <a:gd name="T19" fmla="*/ 0 h 172"/>
              <a:gd name="T20" fmla="*/ 304 w 304"/>
              <a:gd name="T21" fmla="*/ 172 h 1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4" h="172">
                <a:moveTo>
                  <a:pt x="0" y="172"/>
                </a:moveTo>
                <a:lnTo>
                  <a:pt x="48" y="132"/>
                </a:lnTo>
                <a:lnTo>
                  <a:pt x="112" y="92"/>
                </a:lnTo>
                <a:lnTo>
                  <a:pt x="168" y="60"/>
                </a:lnTo>
                <a:lnTo>
                  <a:pt x="252" y="20"/>
                </a:lnTo>
                <a:lnTo>
                  <a:pt x="304" y="0"/>
                </a:lnTo>
              </a:path>
            </a:pathLst>
          </a:custGeom>
          <a:noFill/>
          <a:ln w="19050" cap="flat" cmpd="sng">
            <a:solidFill>
              <a:srgbClr val="0066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" name="Oval 43"/>
          <p:cNvSpPr>
            <a:spLocks noChangeArrowheads="1"/>
          </p:cNvSpPr>
          <p:nvPr/>
        </p:nvSpPr>
        <p:spPr bwMode="auto">
          <a:xfrm>
            <a:off x="7994650" y="3697288"/>
            <a:ext cx="212725" cy="212725"/>
          </a:xfrm>
          <a:prstGeom prst="ellipse">
            <a:avLst/>
          </a:prstGeom>
          <a:solidFill>
            <a:srgbClr val="FFFFCC"/>
          </a:solidFill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CN" altLang="en-US">
              <a:latin typeface="Calibri" pitchFamily="34" charset="0"/>
            </a:endParaRPr>
          </a:p>
        </p:txBody>
      </p:sp>
      <p:sp>
        <p:nvSpPr>
          <p:cNvPr id="112" name="Oval 44"/>
          <p:cNvSpPr>
            <a:spLocks noChangeArrowheads="1"/>
          </p:cNvSpPr>
          <p:nvPr/>
        </p:nvSpPr>
        <p:spPr bwMode="auto">
          <a:xfrm>
            <a:off x="4019550" y="3697288"/>
            <a:ext cx="212725" cy="212725"/>
          </a:xfrm>
          <a:prstGeom prst="ellipse">
            <a:avLst/>
          </a:prstGeom>
          <a:solidFill>
            <a:srgbClr val="FFFFCC"/>
          </a:solidFill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CN" altLang="en-US">
              <a:latin typeface="Calibri" pitchFamily="34" charset="0"/>
            </a:endParaRPr>
          </a:p>
        </p:txBody>
      </p:sp>
      <p:sp>
        <p:nvSpPr>
          <p:cNvPr id="113" name="Rectangle 48"/>
          <p:cNvSpPr>
            <a:spLocks noChangeArrowheads="1"/>
          </p:cNvSpPr>
          <p:nvPr/>
        </p:nvSpPr>
        <p:spPr bwMode="auto">
          <a:xfrm>
            <a:off x="3635375" y="3355975"/>
            <a:ext cx="331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>
                <a:latin typeface="Calibri" pitchFamily="34" charset="0"/>
              </a:rPr>
              <a:t>A</a:t>
            </a:r>
          </a:p>
        </p:txBody>
      </p:sp>
      <p:sp>
        <p:nvSpPr>
          <p:cNvPr id="114" name="Rectangle 48"/>
          <p:cNvSpPr>
            <a:spLocks noChangeArrowheads="1"/>
          </p:cNvSpPr>
          <p:nvPr/>
        </p:nvSpPr>
        <p:spPr bwMode="auto">
          <a:xfrm>
            <a:off x="8250238" y="33893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>
                <a:latin typeface="Calibri" pitchFamily="34" charset="0"/>
              </a:rPr>
              <a:t>D</a:t>
            </a:r>
          </a:p>
        </p:txBody>
      </p:sp>
      <p:sp>
        <p:nvSpPr>
          <p:cNvPr id="115" name="Rectangle 48"/>
          <p:cNvSpPr>
            <a:spLocks noChangeArrowheads="1"/>
          </p:cNvSpPr>
          <p:nvPr/>
        </p:nvSpPr>
        <p:spPr bwMode="auto">
          <a:xfrm>
            <a:off x="4908550" y="1673225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>
                <a:latin typeface="Calibri" pitchFamily="34" charset="0"/>
              </a:rPr>
              <a:t>B</a:t>
            </a:r>
          </a:p>
        </p:txBody>
      </p:sp>
      <p:sp>
        <p:nvSpPr>
          <p:cNvPr id="116" name="Rectangle 48"/>
          <p:cNvSpPr>
            <a:spLocks noChangeArrowheads="1"/>
          </p:cNvSpPr>
          <p:nvPr/>
        </p:nvSpPr>
        <p:spPr bwMode="auto">
          <a:xfrm>
            <a:off x="6877050" y="1700213"/>
            <a:ext cx="319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>
                <a:latin typeface="Calibri" pitchFamily="34" charset="0"/>
              </a:rPr>
              <a:t>C</a:t>
            </a:r>
          </a:p>
        </p:txBody>
      </p:sp>
      <p:sp>
        <p:nvSpPr>
          <p:cNvPr id="117" name="Rectangle 48"/>
          <p:cNvSpPr>
            <a:spLocks noChangeArrowheads="1"/>
          </p:cNvSpPr>
          <p:nvPr/>
        </p:nvSpPr>
        <p:spPr bwMode="auto">
          <a:xfrm>
            <a:off x="6970713" y="5545138"/>
            <a:ext cx="307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>
                <a:latin typeface="Calibri" pitchFamily="34" charset="0"/>
              </a:rPr>
              <a:t>E</a:t>
            </a:r>
          </a:p>
        </p:txBody>
      </p:sp>
      <p:sp>
        <p:nvSpPr>
          <p:cNvPr id="118" name="Rectangle 48"/>
          <p:cNvSpPr>
            <a:spLocks noChangeArrowheads="1"/>
          </p:cNvSpPr>
          <p:nvPr/>
        </p:nvSpPr>
        <p:spPr bwMode="auto">
          <a:xfrm>
            <a:off x="4932363" y="5516563"/>
            <a:ext cx="301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>
                <a:latin typeface="Calibri" pitchFamily="34" charset="0"/>
              </a:rPr>
              <a:t>F</a:t>
            </a:r>
          </a:p>
        </p:txBody>
      </p:sp>
      <p:sp>
        <p:nvSpPr>
          <p:cNvPr id="119" name="Rectangle 48"/>
          <p:cNvSpPr>
            <a:spLocks noChangeArrowheads="1"/>
          </p:cNvSpPr>
          <p:nvPr/>
        </p:nvSpPr>
        <p:spPr bwMode="auto">
          <a:xfrm>
            <a:off x="6170613" y="3817938"/>
            <a:ext cx="354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>
                <a:latin typeface="Calibri" pitchFamily="34" charset="0"/>
              </a:rPr>
              <a:t>O</a:t>
            </a:r>
          </a:p>
        </p:txBody>
      </p:sp>
      <p:sp>
        <p:nvSpPr>
          <p:cNvPr id="120" name="文本占位符 1"/>
          <p:cNvSpPr txBox="1">
            <a:spLocks/>
          </p:cNvSpPr>
          <p:nvPr/>
        </p:nvSpPr>
        <p:spPr bwMode="auto">
          <a:xfrm>
            <a:off x="684213" y="2514600"/>
            <a:ext cx="2779712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作已知圆的内接正五边形（自学）</a:t>
            </a:r>
          </a:p>
        </p:txBody>
      </p:sp>
      <p:sp>
        <p:nvSpPr>
          <p:cNvPr id="121" name="文本占位符 1"/>
          <p:cNvSpPr txBox="1">
            <a:spLocks/>
          </p:cNvSpPr>
          <p:nvPr/>
        </p:nvSpPr>
        <p:spPr bwMode="auto">
          <a:xfrm>
            <a:off x="711200" y="4262438"/>
            <a:ext cx="27813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作已知圆的内接</a:t>
            </a: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n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五边形（自学）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71" grpId="0" build="p"/>
      <p:bldP spid="72" grpId="0" animBg="1"/>
      <p:bldP spid="73" grpId="0" animBg="1"/>
      <p:bldP spid="74" grpId="0" animBg="1"/>
      <p:bldP spid="75" grpId="0" animBg="1"/>
      <p:bldP spid="7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 build="p"/>
      <p:bldP spid="1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占位符 1"/>
          <p:cNvSpPr txBox="1">
            <a:spLocks/>
          </p:cNvSpPr>
          <p:nvPr/>
        </p:nvSpPr>
        <p:spPr bwMode="auto">
          <a:xfrm>
            <a:off x="711200" y="1343025"/>
            <a:ext cx="27813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斜度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611188" y="4221163"/>
            <a:ext cx="4897437" cy="22320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70" name="Text Box 13"/>
          <p:cNvSpPr txBox="1">
            <a:spLocks noChangeArrowheads="1"/>
          </p:cNvSpPr>
          <p:nvPr/>
        </p:nvSpPr>
        <p:spPr bwMode="auto">
          <a:xfrm>
            <a:off x="3203575" y="1412875"/>
            <a:ext cx="58324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　　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斜度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是指直线或平面相对另一直线或平面的倾斜程度，即两直线或平面间夹角的正切值：</a:t>
            </a:r>
          </a:p>
        </p:txBody>
      </p:sp>
      <p:sp>
        <p:nvSpPr>
          <p:cNvPr id="77" name="Rectangle 80"/>
          <p:cNvSpPr>
            <a:spLocks noChangeArrowheads="1"/>
          </p:cNvSpPr>
          <p:nvPr/>
        </p:nvSpPr>
        <p:spPr bwMode="auto">
          <a:xfrm>
            <a:off x="5724525" y="4187825"/>
            <a:ext cx="317500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　　斜度符号用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粗实线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画出，符号的方向应与斜度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方向一致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78" name="Line 82"/>
          <p:cNvSpPr>
            <a:spLocks noChangeShapeType="1"/>
          </p:cNvSpPr>
          <p:nvPr/>
        </p:nvSpPr>
        <p:spPr bwMode="auto">
          <a:xfrm>
            <a:off x="3132138" y="4797425"/>
            <a:ext cx="1439862" cy="3111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lang="zh-CN" altLang="en-US"/>
          </a:p>
        </p:txBody>
      </p:sp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971550" y="260350"/>
            <a:ext cx="6048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1.2.2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斜度与锥度的作图</a:t>
            </a:r>
          </a:p>
          <a:p>
            <a:pPr algn="l">
              <a:spcBef>
                <a:spcPct val="20000"/>
              </a:spcBef>
            </a:pPr>
            <a:endParaRPr lang="zh-CN" altLang="en-US" sz="3600" b="1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5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990725"/>
            <a:ext cx="2228850" cy="15192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187450" y="3573463"/>
            <a:ext cx="78486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　　通常在图样上将比例简化成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1︰n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的形式标注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779838" y="2955925"/>
            <a:ext cx="4321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3300"/>
                </a:solidFill>
              </a:rPr>
              <a:t>斜度</a:t>
            </a:r>
            <a:r>
              <a:rPr lang="en-US" altLang="zh-CN" b="1">
                <a:solidFill>
                  <a:srgbClr val="FF3300"/>
                </a:solidFill>
              </a:rPr>
              <a:t>= </a:t>
            </a:r>
            <a:r>
              <a:rPr lang="en-US" altLang="zh-CN" b="1">
                <a:solidFill>
                  <a:srgbClr val="FF3300"/>
                </a:solidFill>
                <a:sym typeface="Romantic" pitchFamily="2" charset="2"/>
              </a:rPr>
              <a:t>tan</a:t>
            </a:r>
            <a:r>
              <a:rPr lang="en-US" altLang="zh-CN" b="1">
                <a:solidFill>
                  <a:srgbClr val="FF3300"/>
                </a:solidFill>
                <a:sym typeface="Symbol" pitchFamily="18" charset="2"/>
              </a:rPr>
              <a:t></a:t>
            </a:r>
            <a:r>
              <a:rPr lang="en-US" altLang="zh-CN" b="1" i="1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 altLang="zh-CN" b="1">
                <a:solidFill>
                  <a:srgbClr val="FF3300"/>
                </a:solidFill>
                <a:sym typeface="Symbol" pitchFamily="18" charset="2"/>
              </a:rPr>
              <a:t>= </a:t>
            </a:r>
            <a:r>
              <a:rPr lang="en-US" altLang="zh-CN" b="1" i="1">
                <a:solidFill>
                  <a:srgbClr val="FF3300"/>
                </a:solidFill>
                <a:sym typeface="Symbol" pitchFamily="18" charset="2"/>
              </a:rPr>
              <a:t>H: </a:t>
            </a:r>
            <a:r>
              <a:rPr lang="en-US" altLang="zh-CN" b="1" i="1">
                <a:solidFill>
                  <a:srgbClr val="FF3300"/>
                </a:solidFill>
              </a:rPr>
              <a:t>L</a:t>
            </a:r>
            <a:r>
              <a:rPr lang="zh-CN" altLang="en-US" b="1">
                <a:solidFill>
                  <a:srgbClr val="FF3300"/>
                </a:solidFill>
              </a:rPr>
              <a:t>＝</a:t>
            </a:r>
            <a:r>
              <a:rPr lang="en-US" altLang="zh-CN" b="1" i="1">
                <a:solidFill>
                  <a:srgbClr val="FF3300"/>
                </a:solidFill>
              </a:rPr>
              <a:t>1</a:t>
            </a:r>
            <a:r>
              <a:rPr lang="zh-CN" altLang="en-US" b="1" i="1">
                <a:solidFill>
                  <a:srgbClr val="FF3300"/>
                </a:solidFill>
              </a:rPr>
              <a:t>：</a:t>
            </a:r>
            <a:r>
              <a:rPr lang="en-US" altLang="zh-CN" b="1" i="1">
                <a:solidFill>
                  <a:srgbClr val="FF3300"/>
                </a:solidFill>
              </a:rPr>
              <a:t>n</a:t>
            </a: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4708525"/>
            <a:ext cx="33115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椭圆 22"/>
          <p:cNvSpPr/>
          <p:nvPr/>
        </p:nvSpPr>
        <p:spPr>
          <a:xfrm>
            <a:off x="2525713" y="4672013"/>
            <a:ext cx="50482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165600" y="4941888"/>
          <a:ext cx="11271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r:id="rId6" imgW="10001250" imgH="1885950" progId="">
                  <p:embed/>
                </p:oleObj>
              </mc:Choice>
              <mc:Fallback>
                <p:oleObj r:id="rId6" imgW="10001250" imgH="1885950" progId="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2068" t="19086" r="3960" b="9543"/>
                      <a:stretch>
                        <a:fillRect/>
                      </a:stretch>
                    </p:blipFill>
                    <p:spPr bwMode="auto">
                      <a:xfrm>
                        <a:off x="4165600" y="4941888"/>
                        <a:ext cx="1127125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animBg="1"/>
      <p:bldP spid="70" grpId="0"/>
      <p:bldP spid="77" grpId="0"/>
      <p:bldP spid="78" grpId="0" animBg="1"/>
      <p:bldP spid="14" grpId="0" build="p"/>
      <p:bldP spid="16" grpId="0"/>
      <p:bldP spid="17" grpId="0" build="p" autoUpdateAnimBg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文本占位符 1"/>
          <p:cNvSpPr txBox="1">
            <a:spLocks/>
          </p:cNvSpPr>
          <p:nvPr/>
        </p:nvSpPr>
        <p:spPr bwMode="auto">
          <a:xfrm>
            <a:off x="971550" y="260350"/>
            <a:ext cx="6048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1.2.2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斜度与锥度的作图</a:t>
            </a:r>
          </a:p>
        </p:txBody>
      </p:sp>
      <p:sp>
        <p:nvSpPr>
          <p:cNvPr id="61444" name="文本占位符 1"/>
          <p:cNvSpPr txBox="1">
            <a:spLocks/>
          </p:cNvSpPr>
          <p:nvPr/>
        </p:nvSpPr>
        <p:spPr bwMode="auto">
          <a:xfrm>
            <a:off x="711200" y="1343025"/>
            <a:ext cx="27813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斜度</a:t>
            </a:r>
          </a:p>
        </p:txBody>
      </p:sp>
      <p:sp>
        <p:nvSpPr>
          <p:cNvPr id="61445" name="AutoShape 36"/>
          <p:cNvSpPr>
            <a:spLocks noChangeArrowheads="1"/>
          </p:cNvSpPr>
          <p:nvPr/>
        </p:nvSpPr>
        <p:spPr bwMode="auto">
          <a:xfrm>
            <a:off x="2154238" y="1516063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例</a:t>
            </a:r>
          </a:p>
        </p:txBody>
      </p:sp>
      <p:sp>
        <p:nvSpPr>
          <p:cNvPr id="7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87725" y="1700213"/>
            <a:ext cx="2446338" cy="46196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斜度作图</a:t>
            </a:r>
            <a:endParaRPr kumimoji="0" lang="zh-CN" altLang="en-US" b="1" kern="0" dirty="0">
              <a:solidFill>
                <a:srgbClr val="FF0000"/>
              </a:solidFill>
              <a:ea typeface="楷体_GB2312"/>
              <a:cs typeface="楷体_GB231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49" name="ShockwaveFlash1" r:id="rId2" imgW="7059010" imgH="3816019"/>
        </mc:Choice>
        <mc:Fallback>
          <p:control name="ShockwaveFlash1" r:id="rId2" imgW="7059010" imgH="38160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8888" y="2492375"/>
                  <a:ext cx="7058025" cy="3816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文本占位符 1"/>
          <p:cNvSpPr txBox="1">
            <a:spLocks/>
          </p:cNvSpPr>
          <p:nvPr/>
        </p:nvSpPr>
        <p:spPr bwMode="auto">
          <a:xfrm>
            <a:off x="971550" y="260350"/>
            <a:ext cx="6048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1.2.2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斜度与锥度的作图</a:t>
            </a:r>
          </a:p>
        </p:txBody>
      </p:sp>
      <p:sp>
        <p:nvSpPr>
          <p:cNvPr id="18" name="文本占位符 1"/>
          <p:cNvSpPr txBox="1">
            <a:spLocks/>
          </p:cNvSpPr>
          <p:nvPr/>
        </p:nvSpPr>
        <p:spPr bwMode="auto">
          <a:xfrm>
            <a:off x="711200" y="1343025"/>
            <a:ext cx="27813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锥度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755650" y="4221163"/>
            <a:ext cx="3887788" cy="22320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70" name="Text Box 13"/>
          <p:cNvSpPr txBox="1">
            <a:spLocks noChangeArrowheads="1"/>
          </p:cNvSpPr>
          <p:nvPr/>
        </p:nvSpPr>
        <p:spPr bwMode="auto">
          <a:xfrm>
            <a:off x="3581400" y="1412875"/>
            <a:ext cx="545465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　　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锥度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是指正圆锥的底圆直径与高度之比；如果是正圆锥台，则是底圆直径和顶圆直径的差与高度之比，锥度写成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1︰n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的形式标注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即： </a:t>
            </a:r>
          </a:p>
        </p:txBody>
      </p:sp>
      <p:sp>
        <p:nvSpPr>
          <p:cNvPr id="77" name="Rectangle 80"/>
          <p:cNvSpPr>
            <a:spLocks noChangeArrowheads="1"/>
          </p:cNvSpPr>
          <p:nvPr/>
        </p:nvSpPr>
        <p:spPr bwMode="auto">
          <a:xfrm>
            <a:off x="4865688" y="4187825"/>
            <a:ext cx="4033837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　　锥度符号的方向要与图形中的大、小端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方向统一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，且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基准线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须从图形符号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中间穿过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78" name="Line 82"/>
          <p:cNvSpPr>
            <a:spLocks noChangeShapeType="1"/>
          </p:cNvSpPr>
          <p:nvPr/>
        </p:nvSpPr>
        <p:spPr bwMode="auto">
          <a:xfrm>
            <a:off x="2157413" y="4872038"/>
            <a:ext cx="1046162" cy="6238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lang="zh-CN" altLang="en-US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509963"/>
            <a:ext cx="5348288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55650" y="1989138"/>
          <a:ext cx="2651125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5" name="位图图像" r:id="rId5" imgW="3685714" imgH="2734057" progId="PBrush">
                  <p:embed/>
                </p:oleObj>
              </mc:Choice>
              <mc:Fallback>
                <p:oleObj name="位图图像" r:id="rId5" imgW="3685714" imgH="2734057" progId="PBrush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89138"/>
                        <a:ext cx="2651125" cy="1965325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365625"/>
            <a:ext cx="2301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椭圆 20"/>
          <p:cNvSpPr/>
          <p:nvPr/>
        </p:nvSpPr>
        <p:spPr>
          <a:xfrm>
            <a:off x="1687513" y="4508500"/>
            <a:ext cx="939800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235325" y="4873625"/>
          <a:ext cx="130333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6" r:id="rId8" imgW="9191625" imgH="3724275" progId="">
                  <p:embed/>
                </p:oleObj>
              </mc:Choice>
              <mc:Fallback>
                <p:oleObj r:id="rId8" imgW="9191625" imgH="3724275" progId="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58" t="22232" r="64584"/>
                      <a:stretch>
                        <a:fillRect/>
                      </a:stretch>
                    </p:blipFill>
                    <p:spPr bwMode="auto">
                      <a:xfrm>
                        <a:off x="3235325" y="4873625"/>
                        <a:ext cx="1303338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animBg="1"/>
      <p:bldP spid="70" grpId="0"/>
      <p:bldP spid="77" grpId="0"/>
      <p:bldP spid="78" grpId="0" animBg="1"/>
      <p:bldP spid="78" grpId="1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文本占位符 1"/>
          <p:cNvSpPr txBox="1">
            <a:spLocks/>
          </p:cNvSpPr>
          <p:nvPr/>
        </p:nvSpPr>
        <p:spPr bwMode="auto">
          <a:xfrm>
            <a:off x="971550" y="260350"/>
            <a:ext cx="6048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1.2.2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斜度与锥度的作图</a:t>
            </a:r>
          </a:p>
        </p:txBody>
      </p:sp>
      <p:sp>
        <p:nvSpPr>
          <p:cNvPr id="63492" name="文本占位符 1"/>
          <p:cNvSpPr txBox="1">
            <a:spLocks/>
          </p:cNvSpPr>
          <p:nvPr/>
        </p:nvSpPr>
        <p:spPr bwMode="auto">
          <a:xfrm>
            <a:off x="711200" y="1343025"/>
            <a:ext cx="27813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锥度</a:t>
            </a:r>
          </a:p>
        </p:txBody>
      </p:sp>
      <p:sp>
        <p:nvSpPr>
          <p:cNvPr id="63493" name="AutoShape 36"/>
          <p:cNvSpPr>
            <a:spLocks noChangeArrowheads="1"/>
          </p:cNvSpPr>
          <p:nvPr/>
        </p:nvSpPr>
        <p:spPr bwMode="auto">
          <a:xfrm>
            <a:off x="2154238" y="1516063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例</a:t>
            </a:r>
          </a:p>
        </p:txBody>
      </p:sp>
      <p:sp>
        <p:nvSpPr>
          <p:cNvPr id="7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87725" y="1700213"/>
            <a:ext cx="2446338" cy="46196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kern="0" dirty="0">
                <a:solidFill>
                  <a:srgbClr val="FF0000"/>
                </a:solidFill>
                <a:latin typeface="宋体" pitchFamily="2" charset="-122"/>
                <a:ea typeface="楷体_GB2312"/>
                <a:cs typeface="楷体_GB2312"/>
              </a:rPr>
              <a:t>锥度作图</a:t>
            </a:r>
            <a:endParaRPr kumimoji="0" lang="zh-CN" altLang="en-US" b="1" kern="0" dirty="0">
              <a:solidFill>
                <a:srgbClr val="FF0000"/>
              </a:solidFill>
              <a:ea typeface="楷体_GB2312"/>
              <a:cs typeface="楷体_GB231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3497" name="ShockwaveFlash1" r:id="rId2" imgW="7201905" imgH="3744839"/>
        </mc:Choice>
        <mc:Fallback>
          <p:control name="ShockwaveFlash1" r:id="rId2" imgW="7201905" imgH="374483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013" y="2492375"/>
                  <a:ext cx="7200900" cy="3744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占位符 1"/>
          <p:cNvSpPr txBox="1">
            <a:spLocks/>
          </p:cNvSpPr>
          <p:nvPr/>
        </p:nvSpPr>
        <p:spPr bwMode="auto">
          <a:xfrm>
            <a:off x="971550" y="260350"/>
            <a:ext cx="6048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1.2.3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椭圆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187450" y="1412875"/>
            <a:ext cx="70548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/>
              <a:t>已知</a:t>
            </a:r>
            <a:r>
              <a:rPr lang="en-US" altLang="zh-CN" dirty="0"/>
              <a:t>: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长轴</a:t>
            </a:r>
            <a:r>
              <a:rPr lang="en-US" altLang="zh-CN" dirty="0"/>
              <a:t>AB,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短轴</a:t>
            </a:r>
            <a:r>
              <a:rPr lang="en-US" altLang="zh-CN" dirty="0"/>
              <a:t>CD,</a:t>
            </a:r>
            <a:r>
              <a:rPr lang="zh-CN" altLang="en-US" dirty="0"/>
              <a:t>常用的椭圆画法有</a:t>
            </a:r>
            <a:r>
              <a:rPr lang="en-US" altLang="zh-CN" dirty="0"/>
              <a:t>:</a:t>
            </a:r>
          </a:p>
          <a:p>
            <a:pPr eaLnBrk="1" hangingPunct="1">
              <a:defRPr/>
            </a:pPr>
            <a:r>
              <a:rPr lang="en-US" altLang="zh-CN" dirty="0"/>
              <a:t>     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四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心圆法</a:t>
            </a:r>
            <a:r>
              <a:rPr lang="zh-CN" altLang="en-US" dirty="0" smtClean="0"/>
              <a:t>  </a:t>
            </a:r>
            <a:r>
              <a:rPr lang="zh-CN" altLang="en-US" dirty="0"/>
              <a:t>（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近似</a:t>
            </a:r>
            <a:r>
              <a:rPr lang="zh-CN" altLang="en-US" dirty="0"/>
              <a:t>画法）见图</a:t>
            </a:r>
            <a:r>
              <a:rPr lang="en-US" altLang="zh-CN" dirty="0"/>
              <a:t>a</a:t>
            </a:r>
            <a:r>
              <a:rPr lang="zh-CN" altLang="en-US" dirty="0"/>
              <a:t>，</a:t>
            </a:r>
          </a:p>
          <a:p>
            <a:pPr eaLnBrk="1" hangingPunct="1">
              <a:defRPr/>
            </a:pPr>
            <a:r>
              <a:rPr lang="zh-CN" altLang="en-US" dirty="0"/>
              <a:t>     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同心圆法</a:t>
            </a:r>
            <a:r>
              <a:rPr lang="zh-CN" altLang="en-US" dirty="0" smtClean="0"/>
              <a:t>  </a:t>
            </a:r>
            <a:r>
              <a:rPr lang="zh-CN" altLang="en-US" dirty="0"/>
              <a:t>（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准确</a:t>
            </a:r>
            <a:r>
              <a:rPr lang="zh-CN" altLang="en-US" dirty="0"/>
              <a:t>画法）见图</a:t>
            </a:r>
            <a:r>
              <a:rPr lang="en-US" altLang="zh-CN" dirty="0"/>
              <a:t>b</a:t>
            </a:r>
            <a:r>
              <a:rPr lang="zh-CN" altLang="en-US" dirty="0"/>
              <a:t>。</a:t>
            </a:r>
          </a:p>
        </p:txBody>
      </p:sp>
      <p:grpSp>
        <p:nvGrpSpPr>
          <p:cNvPr id="64517" name="Group 12"/>
          <p:cNvGrpSpPr>
            <a:grpSpLocks/>
          </p:cNvGrpSpPr>
          <p:nvPr/>
        </p:nvGrpSpPr>
        <p:grpSpPr bwMode="auto">
          <a:xfrm>
            <a:off x="1943100" y="3284538"/>
            <a:ext cx="5543550" cy="2792412"/>
            <a:chOff x="1248" y="1978"/>
            <a:chExt cx="3492" cy="1759"/>
          </a:xfrm>
        </p:grpSpPr>
        <p:graphicFrame>
          <p:nvGraphicFramePr>
            <p:cNvPr id="64518" name="Object 11"/>
            <p:cNvGraphicFramePr>
              <a:graphicFrameLocks noChangeAspect="1"/>
            </p:cNvGraphicFramePr>
            <p:nvPr/>
          </p:nvGraphicFramePr>
          <p:xfrm>
            <a:off x="1248" y="1978"/>
            <a:ext cx="3492" cy="1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25" name="位图图像" r:id="rId4" imgW="7268590" imgH="3580952" progId="Paint.Picture">
                    <p:embed/>
                  </p:oleObj>
                </mc:Choice>
                <mc:Fallback>
                  <p:oleObj name="位图图像" r:id="rId4" imgW="7268590" imgH="3580952" progId="Paint.Picture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978"/>
                          <a:ext cx="3492" cy="1721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19" name="Text Box 7"/>
            <p:cNvSpPr txBox="1">
              <a:spLocks noChangeArrowheads="1"/>
            </p:cNvSpPr>
            <p:nvPr/>
          </p:nvSpPr>
          <p:spPr bwMode="auto">
            <a:xfrm>
              <a:off x="1690" y="3465"/>
              <a:ext cx="4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r>
                <a:rPr lang="en-US" altLang="zh-CN" sz="2000" b="1">
                  <a:latin typeface="ItalicT" pitchFamily="2" charset="0"/>
                </a:rPr>
                <a:t>(</a:t>
              </a:r>
              <a:r>
                <a:rPr lang="en-US" altLang="zh-CN" sz="2000" b="1"/>
                <a:t>a</a:t>
              </a:r>
              <a:r>
                <a:rPr lang="en-US" altLang="zh-CN" sz="2000" b="1">
                  <a:latin typeface="ItalicT" pitchFamily="2" charset="0"/>
                </a:rPr>
                <a:t>)</a:t>
              </a:r>
            </a:p>
          </p:txBody>
        </p:sp>
        <p:sp>
          <p:nvSpPr>
            <p:cNvPr id="64520" name="Text Box 8"/>
            <p:cNvSpPr txBox="1">
              <a:spLocks noChangeArrowheads="1"/>
            </p:cNvSpPr>
            <p:nvPr/>
          </p:nvSpPr>
          <p:spPr bwMode="auto">
            <a:xfrm>
              <a:off x="3970" y="3487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r>
                <a:rPr lang="en-US" altLang="zh-CN" sz="2000" b="1">
                  <a:latin typeface="ItalicT" pitchFamily="2" charset="0"/>
                </a:rPr>
                <a:t>(</a:t>
              </a:r>
              <a:r>
                <a:rPr lang="en-US" altLang="zh-CN" sz="2000" b="1" i="1"/>
                <a:t>b</a:t>
              </a:r>
              <a:r>
                <a:rPr lang="en-US" altLang="zh-CN" sz="2000" b="1">
                  <a:latin typeface="ItalicT" pitchFamily="2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1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占位符 1"/>
          <p:cNvSpPr txBox="1">
            <a:spLocks/>
          </p:cNvSpPr>
          <p:nvPr/>
        </p:nvSpPr>
        <p:spPr bwMode="auto">
          <a:xfrm>
            <a:off x="971550" y="260350"/>
            <a:ext cx="6048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1.2.4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圆弧连接的作图</a:t>
            </a: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827088" y="1289050"/>
            <a:ext cx="77041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en-US" altLang="zh-CN" dirty="0"/>
              <a:t>    </a:t>
            </a:r>
            <a:r>
              <a:rPr lang="zh-CN" altLang="en-US" dirty="0" smtClean="0"/>
              <a:t>从</a:t>
            </a:r>
            <a:r>
              <a:rPr lang="zh-CN" altLang="en-US" dirty="0"/>
              <a:t>一条线</a:t>
            </a:r>
            <a:r>
              <a:rPr lang="en-US" altLang="zh-CN" dirty="0"/>
              <a:t>(</a:t>
            </a:r>
            <a:r>
              <a:rPr lang="zh-CN" altLang="en-US" dirty="0"/>
              <a:t>直线或圆弧</a:t>
            </a:r>
            <a:r>
              <a:rPr lang="en-US" altLang="zh-CN" dirty="0"/>
              <a:t>)</a:t>
            </a:r>
            <a:r>
              <a:rPr lang="zh-CN" altLang="en-US" dirty="0"/>
              <a:t>光滑地过渡到另一条线的情况，在制图中就</a:t>
            </a:r>
            <a:r>
              <a:rPr lang="zh-CN" altLang="en-US" dirty="0" smtClean="0"/>
              <a:t>称为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圆弧连接</a:t>
            </a:r>
            <a:r>
              <a:rPr lang="zh-CN" altLang="en-US" dirty="0"/>
              <a:t>，也就是平面几何中的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相切</a:t>
            </a:r>
            <a:r>
              <a:rPr lang="zh-CN" altLang="en-US" dirty="0"/>
              <a:t>。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5543" name="ShockwaveFlash1" r:id="rId2" imgW="5329449" imgH="3382742"/>
        </mc:Choice>
        <mc:Fallback>
          <p:control name="ShockwaveFlash1" r:id="rId2" imgW="5329449" imgH="338274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95513" y="2924175"/>
                  <a:ext cx="5329237" cy="3382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9" grpId="0" build="p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4963</TotalTime>
  <Words>323</Words>
  <Application>Microsoft Office PowerPoint</Application>
  <PresentationFormat>全屏显示(4:3)</PresentationFormat>
  <Paragraphs>78</Paragraphs>
  <Slides>18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默认设计模板</vt:lpstr>
      <vt:lpstr>位图图像</vt:lpstr>
      <vt:lpstr>AutoCAD Drawing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888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CM</dc:creator>
  <cp:lastModifiedBy>Admin</cp:lastModifiedBy>
  <cp:revision>161</cp:revision>
  <dcterms:created xsi:type="dcterms:W3CDTF">2003-08-24T06:37:01Z</dcterms:created>
  <dcterms:modified xsi:type="dcterms:W3CDTF">2017-12-28T03:11:26Z</dcterms:modified>
</cp:coreProperties>
</file>