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ctiveX/activeX1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1" r:id="rId2"/>
    <p:sldId id="344" r:id="rId3"/>
    <p:sldId id="346" r:id="rId4"/>
    <p:sldId id="348" r:id="rId5"/>
    <p:sldId id="349" r:id="rId6"/>
    <p:sldId id="350" r:id="rId7"/>
    <p:sldId id="351" r:id="rId8"/>
    <p:sldId id="352" r:id="rId9"/>
    <p:sldId id="353" r:id="rId10"/>
    <p:sldId id="354" r:id="rId11"/>
    <p:sldId id="355" r:id="rId12"/>
    <p:sldId id="356" r:id="rId13"/>
    <p:sldId id="358" r:id="rId14"/>
    <p:sldId id="359" r:id="rId15"/>
    <p:sldId id="360" r:id="rId16"/>
    <p:sldId id="268" r:id="rId17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楷体_GB2312" pitchFamily="49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楷体_GB2312" pitchFamily="49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楷体_GB2312" pitchFamily="49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楷体_GB2312" pitchFamily="49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楷体_GB2312" pitchFamily="49" charset="-122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楷体_GB2312" pitchFamily="49" charset="-122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楷体_GB2312" pitchFamily="49" charset="-122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楷体_GB2312" pitchFamily="49" charset="-122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楷体_GB2312" pitchFamily="49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F9933"/>
    <a:srgbClr val="00CCFF"/>
    <a:srgbClr val="00FF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24" autoAdjust="0"/>
  </p:normalViewPr>
  <p:slideViewPr>
    <p:cSldViewPr>
      <p:cViewPr varScale="1">
        <p:scale>
          <a:sx n="79" d="100"/>
          <a:sy n="79" d="100"/>
        </p:scale>
        <p:origin x="-1061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5FFF473-01D6-42DA-92A1-1478A32F8CDC}" type="datetimeFigureOut">
              <a:rPr lang="zh-CN" altLang="en-US"/>
              <a:pPr>
                <a:defRPr/>
              </a:pPr>
              <a:t>2017/12/28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CE540E2-FC6E-4457-B99E-7E452074C1D8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93447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717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fld id="{EF666E23-6997-4BA0-8557-59F390A0154C}" type="slidenum">
              <a:rPr lang="zh-CN" altLang="en-US">
                <a:latin typeface="Times New Roman" pitchFamily="18" charset="0"/>
                <a:ea typeface="楷体_GB2312" pitchFamily="49" charset="-122"/>
              </a:rPr>
              <a:pPr/>
              <a:t>1</a:t>
            </a:fld>
            <a:endParaRPr lang="zh-CN" altLang="en-US">
              <a:latin typeface="Times New Roman" pitchFamily="18" charset="0"/>
              <a:ea typeface="楷体_GB2312" pitchFamily="49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7578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pPr algn="r"/>
            <a:fld id="{FF9DD49D-0C44-470C-8D75-5D90B87CA8D6}" type="slidenum">
              <a:rPr lang="zh-CN" altLang="en-US" sz="1200"/>
              <a:pPr algn="r"/>
              <a:t>2</a:t>
            </a:fld>
            <a:endParaRPr lang="zh-CN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tuchiok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0" y="2339975"/>
            <a:ext cx="3276600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26"/>
          <p:cNvPicPr>
            <a:picLocks noChangeAspect="1" noChangeArrowheads="1" noCrop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752600"/>
            <a:ext cx="6858000" cy="1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9"/>
          <p:cNvGrpSpPr>
            <a:grpSpLocks/>
          </p:cNvGrpSpPr>
          <p:nvPr userDrawn="1"/>
        </p:nvGrpSpPr>
        <p:grpSpPr bwMode="auto">
          <a:xfrm>
            <a:off x="1600200" y="4038600"/>
            <a:ext cx="2362200" cy="1905000"/>
            <a:chOff x="960" y="2640"/>
            <a:chExt cx="1488" cy="1200"/>
          </a:xfrm>
        </p:grpSpPr>
        <p:sp>
          <p:nvSpPr>
            <p:cNvPr id="5" name="Oval 10"/>
            <p:cNvSpPr>
              <a:spLocks noChangeArrowheads="1"/>
            </p:cNvSpPr>
            <p:nvPr/>
          </p:nvSpPr>
          <p:spPr bwMode="auto">
            <a:xfrm>
              <a:off x="1344" y="2976"/>
              <a:ext cx="672" cy="672"/>
            </a:xfrm>
            <a:prstGeom prst="ellipse">
              <a:avLst/>
            </a:prstGeom>
            <a:solidFill>
              <a:srgbClr val="3399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algn="ctr" eaLnBrk="1" hangingPunct="1"/>
              <a:endParaRPr kumimoji="0" lang="zh-CN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6" name="Rectangle 11"/>
            <p:cNvSpPr>
              <a:spLocks noChangeArrowheads="1"/>
            </p:cNvSpPr>
            <p:nvPr/>
          </p:nvSpPr>
          <p:spPr bwMode="auto">
            <a:xfrm>
              <a:off x="1728" y="3360"/>
              <a:ext cx="720" cy="480"/>
            </a:xfrm>
            <a:prstGeom prst="rect">
              <a:avLst/>
            </a:prstGeom>
            <a:solidFill>
              <a:srgbClr val="FF99FF">
                <a:alpha val="50195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algn="ctr" eaLnBrk="1" hangingPunct="1"/>
              <a:endParaRPr kumimoji="0" lang="zh-CN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7" name="AutoShape 12"/>
            <p:cNvSpPr>
              <a:spLocks noChangeArrowheads="1"/>
            </p:cNvSpPr>
            <p:nvPr/>
          </p:nvSpPr>
          <p:spPr bwMode="auto">
            <a:xfrm>
              <a:off x="960" y="2640"/>
              <a:ext cx="720" cy="672"/>
            </a:xfrm>
            <a:prstGeom prst="triangle">
              <a:avLst>
                <a:gd name="adj" fmla="val 50000"/>
              </a:avLst>
            </a:prstGeom>
            <a:solidFill>
              <a:srgbClr val="FFFF00">
                <a:alpha val="50195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algn="ctr" eaLnBrk="1" hangingPunct="1"/>
              <a:endParaRPr kumimoji="0" lang="zh-CN" altLang="en-US" sz="1800">
                <a:solidFill>
                  <a:srgbClr val="000000"/>
                </a:solidFill>
              </a:endParaRPr>
            </a:p>
          </p:txBody>
        </p:sp>
      </p:grpSp>
      <p:sp>
        <p:nvSpPr>
          <p:cNvPr id="8" name="WordArt 17"/>
          <p:cNvSpPr>
            <a:spLocks noChangeArrowheads="1" noChangeShapeType="1" noTextEdit="1"/>
          </p:cNvSpPr>
          <p:nvPr userDrawn="1"/>
        </p:nvSpPr>
        <p:spPr bwMode="auto">
          <a:xfrm>
            <a:off x="4283075" y="5283200"/>
            <a:ext cx="3325813" cy="5365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28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华文行楷"/>
                <a:ea typeface="华文行楷"/>
              </a:rPr>
              <a:t>机械设计制造及其自动化</a:t>
            </a:r>
          </a:p>
        </p:txBody>
      </p:sp>
      <p:sp>
        <p:nvSpPr>
          <p:cNvPr id="9" name="WordArt 18"/>
          <p:cNvSpPr>
            <a:spLocks noChangeArrowheads="1" noChangeShapeType="1" noTextEdit="1"/>
          </p:cNvSpPr>
          <p:nvPr userDrawn="1"/>
        </p:nvSpPr>
        <p:spPr bwMode="auto">
          <a:xfrm>
            <a:off x="7783513" y="5292725"/>
            <a:ext cx="771525" cy="4095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28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华文行楷"/>
                <a:ea typeface="华文行楷"/>
              </a:rPr>
              <a:t>专业</a:t>
            </a:r>
          </a:p>
        </p:txBody>
      </p:sp>
    </p:spTree>
    <p:extLst>
      <p:ext uri="{BB962C8B-B14F-4D97-AF65-F5344CB8AC3E}">
        <p14:creationId xmlns:p14="http://schemas.microsoft.com/office/powerpoint/2010/main" val="2055486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1" descr="下一页">
            <a:hlinkClick r:id="" action="ppaction://hlinkshowjump?jump=nextslide"/>
          </p:cNvPr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6400800"/>
            <a:ext cx="8382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2" descr="目录">
            <a:hlinkClick r:id="" action="ppaction://hlinkshowjump?jump=endshow"/>
          </p:cNvPr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6400800"/>
            <a:ext cx="838200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3" descr="上一页">
            <a:hlinkClick r:id="" action="ppaction://hlinkshowjump?jump=previousslide"/>
          </p:cNvPr>
          <p:cNvPicPr>
            <a:picLocks noChangeAspect="1" noChangeArrowheads="1"/>
          </p:cNvPicPr>
          <p:nvPr userDrawn="1"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400800"/>
            <a:ext cx="8382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5760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 userDrawn="1"/>
        </p:nvSpPr>
        <p:spPr bwMode="auto">
          <a:xfrm>
            <a:off x="1403350" y="549275"/>
            <a:ext cx="6858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/>
            <a:r>
              <a:rPr lang="zh-CN" altLang="en-US" sz="5400">
                <a:solidFill>
                  <a:srgbClr val="0000FF"/>
                </a:solidFill>
                <a:latin typeface="隶书" pitchFamily="49" charset="-122"/>
                <a:ea typeface="隶书" pitchFamily="49" charset="-122"/>
              </a:rPr>
              <a:t>本  章  结  束</a:t>
            </a:r>
          </a:p>
        </p:txBody>
      </p:sp>
      <p:pic>
        <p:nvPicPr>
          <p:cNvPr id="3" name="Picture 4" descr="26"/>
          <p:cNvPicPr>
            <a:picLocks noChangeAspect="1" noChangeArrowheads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828800"/>
            <a:ext cx="6858000" cy="1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5" descr="tuchiok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7025" y="2286000"/>
            <a:ext cx="3581400" cy="238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 userDrawn="1"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5275263"/>
            <a:ext cx="4176712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WordArt 7"/>
          <p:cNvSpPr>
            <a:spLocks noChangeArrowheads="1" noChangeShapeType="1" noTextEdit="1"/>
          </p:cNvSpPr>
          <p:nvPr userDrawn="1"/>
        </p:nvSpPr>
        <p:spPr bwMode="auto">
          <a:xfrm>
            <a:off x="5853113" y="5516563"/>
            <a:ext cx="2376487" cy="2651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zh-CN" altLang="en-US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825600"/>
                    </a:gs>
                    <a:gs pos="13000">
                      <a:srgbClr val="FFA800"/>
                    </a:gs>
                    <a:gs pos="28000">
                      <a:srgbClr val="825600"/>
                    </a:gs>
                    <a:gs pos="42999">
                      <a:srgbClr val="FFA800"/>
                    </a:gs>
                    <a:gs pos="58000">
                      <a:srgbClr val="825600"/>
                    </a:gs>
                    <a:gs pos="72000">
                      <a:srgbClr val="FFA800"/>
                    </a:gs>
                    <a:gs pos="87000">
                      <a:srgbClr val="825600"/>
                    </a:gs>
                    <a:gs pos="100000">
                      <a:srgbClr val="FFA800"/>
                    </a:gs>
                  </a:gsLst>
                  <a:lin ang="2700000" scaled="1"/>
                </a:gradFill>
                <a:latin typeface="宋体"/>
                <a:ea typeface="宋体"/>
              </a:rPr>
              <a:t>机电工程学院</a:t>
            </a:r>
          </a:p>
        </p:txBody>
      </p:sp>
    </p:spTree>
    <p:extLst>
      <p:ext uri="{BB962C8B-B14F-4D97-AF65-F5344CB8AC3E}">
        <p14:creationId xmlns:p14="http://schemas.microsoft.com/office/powerpoint/2010/main" val="2301190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FF99"/>
            </a:gs>
            <a:gs pos="100000">
              <a:srgbClr val="00CCFF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0"/>
          <p:cNvSpPr txBox="1">
            <a:spLocks noChangeArrowheads="1"/>
          </p:cNvSpPr>
          <p:nvPr userDrawn="1"/>
        </p:nvSpPr>
        <p:spPr bwMode="auto">
          <a:xfrm>
            <a:off x="-4763" y="0"/>
            <a:ext cx="55403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800" b="1" dirty="0" smtClean="0">
                <a:ea typeface="华文新魏" pitchFamily="2" charset="-122"/>
              </a:rPr>
              <a:t> 机械制图</a:t>
            </a:r>
            <a:r>
              <a:rPr lang="zh-CN" altLang="en-US" dirty="0" smtClean="0">
                <a:ea typeface="宋体" charset="-122"/>
              </a:rPr>
              <a:t>  </a:t>
            </a:r>
            <a:r>
              <a:rPr lang="zh-CN" altLang="en-US" sz="1800" dirty="0" smtClean="0">
                <a:latin typeface="仿宋_GB2312" pitchFamily="49" charset="-122"/>
                <a:ea typeface="仿宋_GB2312" pitchFamily="49" charset="-122"/>
              </a:rPr>
              <a:t>第</a:t>
            </a:r>
            <a:r>
              <a:rPr lang="en-US" altLang="zh-CN" sz="1800" dirty="0" smtClean="0">
                <a:latin typeface="仿宋_GB2312" pitchFamily="49" charset="-122"/>
                <a:ea typeface="仿宋_GB2312" pitchFamily="49" charset="-122"/>
              </a:rPr>
              <a:t>1</a:t>
            </a:r>
            <a:r>
              <a:rPr lang="zh-CN" altLang="en-US" sz="1800" dirty="0" smtClean="0">
                <a:latin typeface="仿宋_GB2312" pitchFamily="49" charset="-122"/>
                <a:ea typeface="仿宋_GB2312" pitchFamily="49" charset="-122"/>
              </a:rPr>
              <a:t>章　制图基本知识和基本技能</a:t>
            </a:r>
            <a:r>
              <a:rPr lang="zh-CN" altLang="en-US" dirty="0" smtClean="0">
                <a:ea typeface="宋体" charset="-122"/>
              </a:rPr>
              <a:t>  </a:t>
            </a:r>
            <a:r>
              <a:rPr lang="zh-CN" altLang="en-US" sz="1800" dirty="0" smtClean="0">
                <a:latin typeface="华文新魏" pitchFamily="2" charset="-122"/>
                <a:ea typeface="华文新魏" pitchFamily="2" charset="-122"/>
              </a:rPr>
              <a:t>佛山科学技术学院</a:t>
            </a:r>
            <a:r>
              <a:rPr lang="zh-CN" altLang="en-US" sz="1200" dirty="0" smtClean="0">
                <a:latin typeface="宋体" charset="-122"/>
                <a:ea typeface="宋体" charset="-122"/>
              </a:rPr>
              <a:t> </a:t>
            </a:r>
          </a:p>
        </p:txBody>
      </p:sp>
      <p:sp>
        <p:nvSpPr>
          <p:cNvPr id="1027" name="Rectangle 21"/>
          <p:cNvSpPr>
            <a:spLocks noChangeArrowheads="1"/>
          </p:cNvSpPr>
          <p:nvPr userDrawn="1"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00CC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0.png"/><Relationship Id="rId4" Type="http://schemas.openxmlformats.org/officeDocument/2006/relationships/image" Target="../media/image2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0"/>
          <p:cNvSpPr txBox="1">
            <a:spLocks noChangeArrowheads="1"/>
          </p:cNvSpPr>
          <p:nvPr/>
        </p:nvSpPr>
        <p:spPr bwMode="auto">
          <a:xfrm>
            <a:off x="3717925" y="6302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pPr algn="l" eaLnBrk="1" hangingPunct="1"/>
            <a:endParaRPr lang="zh-CN" altLang="zh-CN">
              <a:ea typeface="宋体" pitchFamily="2" charset="-122"/>
            </a:endParaRPr>
          </a:p>
        </p:txBody>
      </p:sp>
      <p:sp>
        <p:nvSpPr>
          <p:cNvPr id="6147" name="Text Box 52"/>
          <p:cNvSpPr txBox="1">
            <a:spLocks noChangeArrowheads="1"/>
          </p:cNvSpPr>
          <p:nvPr/>
        </p:nvSpPr>
        <p:spPr bwMode="auto">
          <a:xfrm>
            <a:off x="3717925" y="6302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pPr eaLnBrk="1" hangingPunct="1"/>
            <a:endParaRPr lang="zh-CN" altLang="zh-CN">
              <a:ea typeface="宋体" pitchFamily="2" charset="-122"/>
            </a:endParaRPr>
          </a:p>
        </p:txBody>
      </p:sp>
      <p:sp>
        <p:nvSpPr>
          <p:cNvPr id="5" name="WordArt 53"/>
          <p:cNvSpPr>
            <a:spLocks noChangeArrowheads="1" noChangeShapeType="1" noTextEdit="1"/>
          </p:cNvSpPr>
          <p:nvPr/>
        </p:nvSpPr>
        <p:spPr bwMode="auto">
          <a:xfrm>
            <a:off x="1043608" y="698500"/>
            <a:ext cx="1714500" cy="561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 eaLnBrk="1" hangingPunct="1">
              <a:defRPr/>
            </a:pPr>
            <a:r>
              <a:rPr lang="zh-CN" altLang="en-US" sz="44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隶书"/>
                <a:ea typeface="隶书"/>
              </a:rPr>
              <a:t>第</a:t>
            </a:r>
            <a:r>
              <a:rPr lang="en-US" altLang="zh-CN" sz="44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隶书"/>
                <a:ea typeface="隶书"/>
              </a:rPr>
              <a:t>1</a:t>
            </a:r>
            <a:r>
              <a:rPr lang="zh-CN" altLang="en-US" sz="44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隶书"/>
                <a:ea typeface="隶书"/>
              </a:rPr>
              <a:t>章</a:t>
            </a:r>
          </a:p>
        </p:txBody>
      </p:sp>
      <p:sp>
        <p:nvSpPr>
          <p:cNvPr id="6149" name="WordArt 54" descr="白色大理石"/>
          <p:cNvSpPr>
            <a:spLocks noChangeArrowheads="1" noChangeShapeType="1" noTextEdit="1"/>
          </p:cNvSpPr>
          <p:nvPr/>
        </p:nvSpPr>
        <p:spPr bwMode="auto">
          <a:xfrm>
            <a:off x="2987675" y="668338"/>
            <a:ext cx="5329238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zh-CN" altLang="en-US" sz="4800" kern="10">
                <a:ln w="9525"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隶书"/>
                <a:ea typeface="隶书"/>
              </a:rPr>
              <a:t>制图基本知识和基本技能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占位符 1"/>
          <p:cNvSpPr txBox="1">
            <a:spLocks/>
          </p:cNvSpPr>
          <p:nvPr/>
        </p:nvSpPr>
        <p:spPr bwMode="auto">
          <a:xfrm>
            <a:off x="971550" y="260350"/>
            <a:ext cx="6307138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pPr algn="l">
              <a:spcBef>
                <a:spcPct val="20000"/>
              </a:spcBef>
            </a:pPr>
            <a:r>
              <a:rPr lang="en-US" altLang="zh-CN" sz="3600" b="1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1.3.3</a:t>
            </a:r>
            <a:r>
              <a:rPr lang="zh-CN" altLang="en-US" sz="3600" b="1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平面图形的画图步骤</a:t>
            </a:r>
          </a:p>
        </p:txBody>
      </p:sp>
      <p:pic>
        <p:nvPicPr>
          <p:cNvPr id="83971" name="Picture 3" descr="26"/>
          <p:cNvPicPr>
            <a:picLocks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268413"/>
            <a:ext cx="7199312" cy="1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" name="Rectangle 8"/>
          <p:cNvSpPr>
            <a:spLocks noChangeArrowheads="1"/>
          </p:cNvSpPr>
          <p:nvPr/>
        </p:nvSpPr>
        <p:spPr bwMode="auto">
          <a:xfrm>
            <a:off x="787400" y="1433513"/>
            <a:ext cx="7783513" cy="107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bIns="0">
            <a:spAutoFit/>
          </a:bodyPr>
          <a:lstStyle/>
          <a:p>
            <a:pPr eaLnBrk="1" hangingPunct="1">
              <a:lnSpc>
                <a:spcPct val="125000"/>
              </a:lnSpc>
              <a:defRPr/>
            </a:pP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　　根据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尺寸分析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出各线段类型，先画出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已知线段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，再画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中间线段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，最后画出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连接线段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。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83975" name="ShockwaveFlash1" r:id="rId2" imgW="6841715" imgH="3673275"/>
        </mc:Choice>
        <mc:Fallback>
          <p:control name="ShockwaveFlash1" r:id="rId2" imgW="6841715" imgH="3673275">
            <p:pic>
              <p:nvPicPr>
                <p:cNvPr id="0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31913" y="2565400"/>
                  <a:ext cx="6842125" cy="36734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remove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remove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autoRev="1" fill="remove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remove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/>
      <p:bldP spid="5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占位符 1"/>
          <p:cNvSpPr txBox="1">
            <a:spLocks/>
          </p:cNvSpPr>
          <p:nvPr/>
        </p:nvSpPr>
        <p:spPr bwMode="auto">
          <a:xfrm>
            <a:off x="971550" y="260350"/>
            <a:ext cx="6307138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pPr algn="l">
              <a:spcBef>
                <a:spcPct val="20000"/>
              </a:spcBef>
            </a:pPr>
            <a:r>
              <a:rPr lang="en-US" altLang="zh-CN" sz="3600" b="1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1.3.4</a:t>
            </a:r>
            <a:r>
              <a:rPr lang="zh-CN" altLang="en-US" sz="3600" b="1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平面图形的尺寸标注</a:t>
            </a:r>
          </a:p>
        </p:txBody>
      </p:sp>
      <p:pic>
        <p:nvPicPr>
          <p:cNvPr id="84995" name="Picture 3" descr="26"/>
          <p:cNvPicPr>
            <a:picLocks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268413"/>
            <a:ext cx="7199312" cy="1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900113" y="1916113"/>
            <a:ext cx="7737475" cy="107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bIns="0">
            <a:spAutoFit/>
          </a:bodyPr>
          <a:lstStyle>
            <a:defPPr>
              <a:defRPr lang="zh-CN"/>
            </a:defPPr>
            <a:lvl1pPr algn="l">
              <a:lnSpc>
                <a:spcPct val="125000"/>
              </a:lnSpc>
              <a:defRPr sz="2800" b="1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defRPr>
            </a:lvl1pPr>
          </a:lstStyle>
          <a:p>
            <a:pPr eaLnBrk="1" hangingPunct="1">
              <a:defRPr/>
            </a:pPr>
            <a:r>
              <a:rPr lang="zh-CN" altLang="en-US" dirty="0" smtClean="0"/>
              <a:t>　　在</a:t>
            </a:r>
            <a:r>
              <a:rPr lang="zh-CN" altLang="en-US" dirty="0"/>
              <a:t>两条已知线段之间，可以有</a:t>
            </a:r>
            <a:r>
              <a:rPr lang="zh-CN" altLang="en-US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任意条中间线段</a:t>
            </a:r>
            <a:r>
              <a:rPr lang="zh-CN" altLang="en-US" dirty="0"/>
              <a:t>，但必须有，也只能有</a:t>
            </a:r>
            <a:r>
              <a:rPr lang="zh-CN" altLang="en-US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一条连接线段</a:t>
            </a:r>
            <a:r>
              <a:rPr lang="zh-CN" altLang="en-US" dirty="0"/>
              <a:t>。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971550" y="3789363"/>
            <a:ext cx="7239000" cy="557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bIns="0">
            <a:spAutoFit/>
          </a:bodyPr>
          <a:lstStyle>
            <a:defPPr>
              <a:defRPr lang="zh-CN"/>
            </a:defPPr>
            <a:lvl1pPr algn="l">
              <a:lnSpc>
                <a:spcPct val="125000"/>
              </a:lnSpc>
              <a:defRPr sz="2800" b="1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defRPr>
            </a:lvl1pPr>
          </a:lstStyle>
          <a:p>
            <a:pPr eaLnBrk="1" hangingPunct="1">
              <a:defRPr/>
            </a:pPr>
            <a:r>
              <a:rPr lang="en-US" altLang="zh-CN" dirty="0" smtClean="0"/>
              <a:t>①</a:t>
            </a:r>
            <a:r>
              <a:rPr lang="zh-CN" altLang="en-US" dirty="0"/>
              <a:t> </a:t>
            </a:r>
            <a:r>
              <a:rPr lang="zh-CN" altLang="en-US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分析</a:t>
            </a:r>
            <a:r>
              <a:rPr lang="zh-CN" altLang="en-US" dirty="0"/>
              <a:t>清楚图形各部分的</a:t>
            </a:r>
            <a:r>
              <a:rPr lang="zh-CN" altLang="en-US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构成</a:t>
            </a:r>
            <a:r>
              <a:rPr lang="zh-CN" altLang="en-US" dirty="0"/>
              <a:t>，</a:t>
            </a:r>
            <a:r>
              <a:rPr lang="zh-CN" altLang="en-US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确定基准</a:t>
            </a:r>
            <a:r>
              <a:rPr lang="zh-CN" altLang="en-US" dirty="0"/>
              <a:t>；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971550" y="4398963"/>
            <a:ext cx="3657600" cy="557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bIns="0">
            <a:spAutoFit/>
          </a:bodyPr>
          <a:lstStyle>
            <a:defPPr>
              <a:defRPr lang="zh-CN"/>
            </a:defPPr>
            <a:lvl1pPr algn="l">
              <a:lnSpc>
                <a:spcPct val="125000"/>
              </a:lnSpc>
              <a:defRPr sz="2800" b="1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defRPr>
            </a:lvl1pPr>
          </a:lstStyle>
          <a:p>
            <a:pPr eaLnBrk="1" hangingPunct="1">
              <a:defRPr/>
            </a:pPr>
            <a:r>
              <a:rPr lang="en-US" altLang="zh-CN" dirty="0" smtClean="0"/>
              <a:t>② </a:t>
            </a:r>
            <a:r>
              <a:rPr lang="zh-CN" altLang="en-US" dirty="0" smtClean="0"/>
              <a:t>注</a:t>
            </a:r>
            <a:r>
              <a:rPr lang="zh-CN" altLang="en-US" dirty="0"/>
              <a:t>出</a:t>
            </a:r>
            <a:r>
              <a:rPr lang="zh-CN" altLang="en-US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定形尺寸</a:t>
            </a:r>
            <a:r>
              <a:rPr lang="zh-CN" altLang="en-US" dirty="0"/>
              <a:t>；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971550" y="5008563"/>
            <a:ext cx="3657600" cy="557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bIns="0">
            <a:spAutoFit/>
          </a:bodyPr>
          <a:lstStyle>
            <a:defPPr>
              <a:defRPr lang="zh-CN"/>
            </a:defPPr>
            <a:lvl1pPr algn="l">
              <a:lnSpc>
                <a:spcPct val="125000"/>
              </a:lnSpc>
              <a:defRPr sz="2800" b="1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defRPr>
            </a:lvl1pPr>
          </a:lstStyle>
          <a:p>
            <a:pPr eaLnBrk="1" hangingPunct="1">
              <a:defRPr/>
            </a:pPr>
            <a:r>
              <a:rPr lang="en-US" altLang="zh-CN" dirty="0" smtClean="0"/>
              <a:t>③ </a:t>
            </a:r>
            <a:r>
              <a:rPr lang="zh-CN" altLang="en-US" dirty="0" smtClean="0"/>
              <a:t>注</a:t>
            </a:r>
            <a:r>
              <a:rPr lang="zh-CN" altLang="en-US" dirty="0"/>
              <a:t>出</a:t>
            </a:r>
            <a:r>
              <a:rPr lang="zh-CN" altLang="en-US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定位尺寸</a:t>
            </a:r>
            <a:r>
              <a:rPr lang="en-US" altLang="zh-CN" dirty="0" smtClean="0"/>
              <a:t>;</a:t>
            </a:r>
            <a:endParaRPr lang="zh-CN" altLang="en-US" dirty="0"/>
          </a:p>
        </p:txBody>
      </p:sp>
      <p:sp>
        <p:nvSpPr>
          <p:cNvPr id="10" name="Text Box 6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82638" y="1433513"/>
            <a:ext cx="2446337" cy="461962"/>
          </a:xfrm>
          <a:prstGeom prst="rect">
            <a:avLst/>
          </a:prstGeom>
          <a:gradFill rotWithShape="0">
            <a:gsLst>
              <a:gs pos="0">
                <a:srgbClr val="FFFF99"/>
              </a:gs>
              <a:gs pos="50000">
                <a:srgbClr val="FFFFFF"/>
              </a:gs>
              <a:gs pos="100000">
                <a:srgbClr val="FFFF99"/>
              </a:gs>
            </a:gsLst>
            <a:lin ang="5400000" scaled="1"/>
          </a:gradFill>
          <a:ln w="38100">
            <a:solidFill>
              <a:srgbClr val="3333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CN" altLang="en-US" b="1" kern="0" dirty="0">
                <a:solidFill>
                  <a:srgbClr val="FF0000"/>
                </a:solidFill>
                <a:latin typeface="宋体" pitchFamily="2" charset="-122"/>
                <a:ea typeface="楷体_GB2312"/>
                <a:cs typeface="楷体_GB2312"/>
              </a:rPr>
              <a:t>一般规律</a:t>
            </a:r>
            <a:endParaRPr kumimoji="0" lang="zh-CN" altLang="en-US" b="1" kern="0" dirty="0">
              <a:solidFill>
                <a:srgbClr val="FF0000"/>
              </a:solidFill>
              <a:ea typeface="楷体_GB2312"/>
              <a:cs typeface="楷体_GB2312"/>
            </a:endParaRPr>
          </a:p>
        </p:txBody>
      </p:sp>
      <p:sp>
        <p:nvSpPr>
          <p:cNvPr id="11" name="Text Box 6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98513" y="3111500"/>
            <a:ext cx="2446337" cy="461963"/>
          </a:xfrm>
          <a:prstGeom prst="rect">
            <a:avLst/>
          </a:prstGeom>
          <a:gradFill rotWithShape="0">
            <a:gsLst>
              <a:gs pos="0">
                <a:srgbClr val="FFFF99"/>
              </a:gs>
              <a:gs pos="50000">
                <a:srgbClr val="FFFFFF"/>
              </a:gs>
              <a:gs pos="100000">
                <a:srgbClr val="FFFF99"/>
              </a:gs>
            </a:gsLst>
            <a:lin ang="5400000" scaled="1"/>
          </a:gradFill>
          <a:ln w="38100">
            <a:solidFill>
              <a:srgbClr val="3333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CN" altLang="en-US" b="1" kern="0" dirty="0">
                <a:solidFill>
                  <a:srgbClr val="FF0000"/>
                </a:solidFill>
                <a:latin typeface="宋体" pitchFamily="2" charset="-122"/>
                <a:ea typeface="楷体_GB2312"/>
                <a:cs typeface="楷体_GB2312"/>
              </a:rPr>
              <a:t>标注步骤</a:t>
            </a:r>
            <a:endParaRPr kumimoji="0" lang="zh-CN" altLang="en-US" b="1" kern="0" dirty="0">
              <a:solidFill>
                <a:srgbClr val="FF0000"/>
              </a:solidFill>
              <a:ea typeface="楷体_GB2312"/>
              <a:cs typeface="楷体_GB2312"/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985838" y="5565775"/>
            <a:ext cx="3657600" cy="538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bIns="0">
            <a:spAutoFit/>
          </a:bodyPr>
          <a:lstStyle>
            <a:defPPr>
              <a:defRPr lang="zh-CN"/>
            </a:defPPr>
            <a:lvl1pPr algn="l">
              <a:lnSpc>
                <a:spcPct val="125000"/>
              </a:lnSpc>
              <a:defRPr sz="2800" b="1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defRPr>
            </a:lvl1pPr>
          </a:lstStyle>
          <a:p>
            <a:pPr eaLnBrk="1" hangingPunct="1">
              <a:defRPr/>
            </a:pPr>
            <a:r>
              <a:rPr lang="en-US" altLang="zh-CN" dirty="0"/>
              <a:t>④</a:t>
            </a:r>
            <a:r>
              <a:rPr lang="en-US" altLang="zh-CN" dirty="0" smtClean="0"/>
              <a:t> </a:t>
            </a:r>
            <a:r>
              <a:rPr lang="zh-CN" altLang="en-US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检查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remove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remove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autoRev="1" fill="remove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remove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/>
      <p:bldP spid="6" grpId="0" autoUpdateAnimBg="0"/>
      <p:bldP spid="7" grpId="0" autoUpdateAnimBg="0"/>
      <p:bldP spid="8" grpId="0" autoUpdateAnimBg="0"/>
      <p:bldP spid="9" grpId="0" autoUpdateAnimBg="0"/>
      <p:bldP spid="10" grpId="0" animBg="1"/>
      <p:bldP spid="11" grpId="0" animBg="1"/>
      <p:bldP spid="1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文本占位符 1"/>
          <p:cNvSpPr txBox="1">
            <a:spLocks/>
          </p:cNvSpPr>
          <p:nvPr/>
        </p:nvSpPr>
        <p:spPr bwMode="auto">
          <a:xfrm>
            <a:off x="971550" y="260350"/>
            <a:ext cx="6307138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pPr algn="l">
              <a:spcBef>
                <a:spcPct val="20000"/>
              </a:spcBef>
            </a:pPr>
            <a:r>
              <a:rPr lang="en-US" altLang="zh-CN" sz="3600" b="1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1.3.4</a:t>
            </a:r>
            <a:r>
              <a:rPr lang="zh-CN" altLang="en-US" sz="3600" b="1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平面图形的尺寸标注</a:t>
            </a:r>
          </a:p>
        </p:txBody>
      </p:sp>
      <p:pic>
        <p:nvPicPr>
          <p:cNvPr id="86019" name="Picture 3" descr="26"/>
          <p:cNvPicPr>
            <a:picLocks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268413"/>
            <a:ext cx="7199312" cy="1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647700" y="2492375"/>
            <a:ext cx="241141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bIns="0">
            <a:spAutoFit/>
          </a:bodyPr>
          <a:lstStyle>
            <a:lvl1pPr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pPr algn="l" eaLnBrk="1" hangingPunct="1">
              <a:lnSpc>
                <a:spcPct val="125000"/>
              </a:lnSpc>
            </a:pPr>
            <a:r>
              <a:rPr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楷体" pitchFamily="49" charset="-122"/>
                <a:ea typeface="楷体" pitchFamily="49" charset="-122"/>
              </a:rPr>
              <a:t>①</a:t>
            </a:r>
            <a:r>
              <a:rPr lang="zh-CN" altLang="en-US" sz="2800" b="1">
                <a:effectLst>
                  <a:outerShdw blurRad="38100" dist="38100" dir="2700000" algn="tl">
                    <a:srgbClr val="FFFFFF"/>
                  </a:outerShdw>
                </a:effectLst>
                <a:latin typeface="楷体" pitchFamily="49" charset="-122"/>
                <a:ea typeface="楷体" pitchFamily="49" charset="-122"/>
              </a:rPr>
              <a:t> 分析图形，</a:t>
            </a:r>
            <a:r>
              <a:rPr lang="zh-CN" alt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隶书" pitchFamily="49" charset="-122"/>
                <a:ea typeface="隶书" pitchFamily="49" charset="-122"/>
              </a:rPr>
              <a:t>确定基准</a:t>
            </a:r>
            <a:endParaRPr lang="zh-CN" altLang="en-US" sz="2800" b="1">
              <a:effectLst>
                <a:outerShdw blurRad="38100" dist="38100" dir="2700000" algn="tl">
                  <a:srgbClr val="FFFFFF"/>
                </a:outerShdw>
              </a:effectLst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13" name="AutoShape 36"/>
          <p:cNvSpPr>
            <a:spLocks noChangeArrowheads="1"/>
          </p:cNvSpPr>
          <p:nvPr/>
        </p:nvSpPr>
        <p:spPr bwMode="auto">
          <a:xfrm>
            <a:off x="1314450" y="1468438"/>
            <a:ext cx="1079500" cy="863600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zh-CN" altLang="en-US" b="1">
                <a:solidFill>
                  <a:srgbClr val="FFFF66"/>
                </a:solidFill>
                <a:ea typeface="华文行楷" pitchFamily="2" charset="-122"/>
              </a:rPr>
              <a:t>例</a:t>
            </a:r>
          </a:p>
        </p:txBody>
      </p:sp>
      <p:pic>
        <p:nvPicPr>
          <p:cNvPr id="76802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79825" y="2332038"/>
            <a:ext cx="5073650" cy="3686175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accent6"/>
            </a:solidFill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546100" y="3503613"/>
            <a:ext cx="2873375" cy="107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bIns="0">
            <a:spAutoFit/>
          </a:bodyPr>
          <a:lstStyle>
            <a:defPPr>
              <a:defRPr lang="zh-CN"/>
            </a:defPPr>
            <a:lvl1pPr algn="l">
              <a:lnSpc>
                <a:spcPct val="125000"/>
              </a:lnSpc>
              <a:defRPr sz="2800" b="1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defRPr>
            </a:lvl1pPr>
          </a:lstStyle>
          <a:p>
            <a:pPr eaLnBrk="1" hangingPunct="1">
              <a:defRPr/>
            </a:pPr>
            <a:r>
              <a:rPr lang="zh-CN" altLang="en-US" dirty="0" smtClean="0"/>
              <a:t>　　一</a:t>
            </a:r>
            <a:r>
              <a:rPr lang="zh-CN" altLang="en-US" dirty="0"/>
              <a:t>个外线框和三个圆</a:t>
            </a:r>
            <a:r>
              <a:rPr lang="zh-CN" altLang="en-US" dirty="0" smtClean="0"/>
              <a:t>构成</a:t>
            </a:r>
            <a:r>
              <a:rPr lang="en-US" altLang="zh-CN" dirty="0" smtClean="0"/>
              <a:t>;</a:t>
            </a:r>
            <a:endParaRPr lang="zh-CN" altLang="en-US" dirty="0"/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539750" y="4641850"/>
            <a:ext cx="2873375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bIns="0">
            <a:spAutoFit/>
          </a:bodyPr>
          <a:lstStyle>
            <a:defPPr>
              <a:defRPr lang="zh-CN"/>
            </a:defPPr>
            <a:lvl1pPr algn="l">
              <a:lnSpc>
                <a:spcPct val="125000"/>
              </a:lnSpc>
              <a:defRPr sz="2800" b="1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defRPr>
            </a:lvl1pPr>
          </a:lstStyle>
          <a:p>
            <a:pPr eaLnBrk="1" hangingPunct="1">
              <a:defRPr/>
            </a:pPr>
            <a:r>
              <a:rPr lang="zh-CN" altLang="en-US" dirty="0" smtClean="0"/>
              <a:t>　　外</a:t>
            </a:r>
            <a:r>
              <a:rPr lang="zh-CN" altLang="en-US" dirty="0"/>
              <a:t>线框由两段圆弧和</a:t>
            </a:r>
            <a:r>
              <a:rPr lang="zh-CN" altLang="en-US" dirty="0" smtClean="0"/>
              <a:t>四段直线组成。</a:t>
            </a:r>
            <a:endParaRPr lang="zh-CN" altLang="en-US" dirty="0"/>
          </a:p>
        </p:txBody>
      </p:sp>
      <p:sp>
        <p:nvSpPr>
          <p:cNvPr id="16" name="Line 11"/>
          <p:cNvSpPr>
            <a:spLocks noChangeShapeType="1"/>
          </p:cNvSpPr>
          <p:nvPr/>
        </p:nvSpPr>
        <p:spPr bwMode="auto">
          <a:xfrm>
            <a:off x="7524750" y="3284538"/>
            <a:ext cx="719138" cy="28575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17" name="Line 11"/>
          <p:cNvSpPr>
            <a:spLocks noChangeShapeType="1"/>
          </p:cNvSpPr>
          <p:nvPr/>
        </p:nvSpPr>
        <p:spPr bwMode="auto">
          <a:xfrm flipV="1">
            <a:off x="5416550" y="4202113"/>
            <a:ext cx="503238" cy="404812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 sz="1800" kern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14" grpId="0" autoUpdateAnimBg="0"/>
      <p:bldP spid="15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文本占位符 1"/>
          <p:cNvSpPr txBox="1">
            <a:spLocks/>
          </p:cNvSpPr>
          <p:nvPr/>
        </p:nvSpPr>
        <p:spPr bwMode="auto">
          <a:xfrm>
            <a:off x="971550" y="260350"/>
            <a:ext cx="6307138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pPr algn="l">
              <a:spcBef>
                <a:spcPct val="20000"/>
              </a:spcBef>
            </a:pPr>
            <a:r>
              <a:rPr lang="en-US" altLang="zh-CN" sz="3600" b="1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1.3.4</a:t>
            </a:r>
            <a:r>
              <a:rPr lang="zh-CN" altLang="en-US" sz="3600" b="1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平面图形的尺寸标注</a:t>
            </a:r>
          </a:p>
        </p:txBody>
      </p:sp>
      <p:pic>
        <p:nvPicPr>
          <p:cNvPr id="87043" name="Picture 3" descr="26"/>
          <p:cNvPicPr>
            <a:picLocks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268413"/>
            <a:ext cx="7199312" cy="1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647700" y="2492375"/>
            <a:ext cx="2771775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bIns="0">
            <a:spAutoFit/>
          </a:bodyPr>
          <a:lstStyle>
            <a:defPPr>
              <a:defRPr lang="zh-CN"/>
            </a:defPPr>
            <a:lvl1pPr algn="l">
              <a:lnSpc>
                <a:spcPct val="125000"/>
              </a:lnSpc>
              <a:defRPr sz="2800" b="1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defRPr>
            </a:lvl1pPr>
          </a:lstStyle>
          <a:p>
            <a:pPr eaLnBrk="1" hangingPunct="1">
              <a:defRPr/>
            </a:pPr>
            <a:r>
              <a:rPr lang="en-US" altLang="zh-CN" dirty="0" smtClean="0"/>
              <a:t>②</a:t>
            </a:r>
            <a:r>
              <a:rPr lang="zh-CN" altLang="en-US" dirty="0" smtClean="0"/>
              <a:t> 标注</a:t>
            </a:r>
            <a:r>
              <a:rPr lang="zh-CN" altLang="en-US" dirty="0" smtClean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定形尺寸</a:t>
            </a:r>
            <a:endParaRPr lang="zh-CN" altLang="en-US" dirty="0"/>
          </a:p>
        </p:txBody>
      </p:sp>
      <p:sp>
        <p:nvSpPr>
          <p:cNvPr id="87045" name="AutoShape 36"/>
          <p:cNvSpPr>
            <a:spLocks noChangeArrowheads="1"/>
          </p:cNvSpPr>
          <p:nvPr/>
        </p:nvSpPr>
        <p:spPr bwMode="auto">
          <a:xfrm>
            <a:off x="1314450" y="1468438"/>
            <a:ext cx="1079500" cy="863600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zh-CN" altLang="en-US" b="1">
                <a:solidFill>
                  <a:srgbClr val="FFFF66"/>
                </a:solidFill>
                <a:ea typeface="华文行楷" pitchFamily="2" charset="-122"/>
              </a:rPr>
              <a:t>例</a:t>
            </a:r>
          </a:p>
        </p:txBody>
      </p:sp>
      <p:pic>
        <p:nvPicPr>
          <p:cNvPr id="76802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79825" y="2332038"/>
            <a:ext cx="5073650" cy="3686175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accent6"/>
            </a:solidFill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604838" y="3141663"/>
            <a:ext cx="3030537" cy="3230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bIns="0">
            <a:spAutoFit/>
          </a:bodyPr>
          <a:lstStyle>
            <a:defPPr>
              <a:defRPr lang="zh-CN"/>
            </a:defPPr>
            <a:lvl1pPr algn="l">
              <a:lnSpc>
                <a:spcPct val="125000"/>
              </a:lnSpc>
              <a:defRPr sz="2800" b="1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defRPr>
            </a:lvl1pPr>
          </a:lstStyle>
          <a:p>
            <a:pPr eaLnBrk="1" hangingPunct="1">
              <a:defRPr/>
            </a:pPr>
            <a:r>
              <a:rPr lang="zh-CN" altLang="en-US" dirty="0"/>
              <a:t>　　</a:t>
            </a:r>
            <a:r>
              <a:rPr lang="zh-CN" altLang="en-US" dirty="0" smtClean="0"/>
              <a:t>当图形</a:t>
            </a:r>
            <a:r>
              <a:rPr lang="zh-CN" altLang="en-US" dirty="0"/>
              <a:t>具有对称中心线</a:t>
            </a:r>
            <a:r>
              <a:rPr lang="zh-CN" altLang="en-US" dirty="0" smtClean="0"/>
              <a:t>时，分布</a:t>
            </a:r>
            <a:r>
              <a:rPr lang="zh-CN" altLang="en-US" dirty="0"/>
              <a:t>在对称中心线两边的相同</a:t>
            </a:r>
            <a:r>
              <a:rPr lang="zh-CN" altLang="en-US" dirty="0" smtClean="0"/>
              <a:t>结构，可</a:t>
            </a:r>
            <a:r>
              <a:rPr lang="zh-CN" altLang="en-US" dirty="0"/>
              <a:t>只标注其中一边的</a:t>
            </a:r>
            <a:r>
              <a:rPr lang="zh-CN" altLang="en-US" dirty="0" smtClean="0"/>
              <a:t>结构尺寸。</a:t>
            </a:r>
            <a:endParaRPr lang="zh-CN" altLang="en-US" dirty="0"/>
          </a:p>
        </p:txBody>
      </p:sp>
      <p:sp>
        <p:nvSpPr>
          <p:cNvPr id="16" name="Line 11"/>
          <p:cNvSpPr>
            <a:spLocks noChangeShapeType="1"/>
          </p:cNvSpPr>
          <p:nvPr/>
        </p:nvSpPr>
        <p:spPr bwMode="auto">
          <a:xfrm>
            <a:off x="7524750" y="3284538"/>
            <a:ext cx="719138" cy="28575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17" name="Line 11"/>
          <p:cNvSpPr>
            <a:spLocks noChangeShapeType="1"/>
          </p:cNvSpPr>
          <p:nvPr/>
        </p:nvSpPr>
        <p:spPr bwMode="auto">
          <a:xfrm flipV="1">
            <a:off x="5416550" y="4202113"/>
            <a:ext cx="503238" cy="404812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11" name="Oval 52"/>
          <p:cNvSpPr>
            <a:spLocks noChangeArrowheads="1"/>
          </p:cNvSpPr>
          <p:nvPr/>
        </p:nvSpPr>
        <p:spPr bwMode="auto">
          <a:xfrm>
            <a:off x="6000750" y="5589588"/>
            <a:ext cx="431800" cy="3175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zh-CN" altLang="en-US"/>
          </a:p>
        </p:txBody>
      </p:sp>
      <p:sp>
        <p:nvSpPr>
          <p:cNvPr id="12" name="Oval 52"/>
          <p:cNvSpPr>
            <a:spLocks noChangeArrowheads="1"/>
          </p:cNvSpPr>
          <p:nvPr/>
        </p:nvSpPr>
        <p:spPr bwMode="auto">
          <a:xfrm>
            <a:off x="5364163" y="3697288"/>
            <a:ext cx="792162" cy="319087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zh-CN" altLang="en-US"/>
          </a:p>
        </p:txBody>
      </p:sp>
      <p:sp>
        <p:nvSpPr>
          <p:cNvPr id="18" name="Oval 52"/>
          <p:cNvSpPr>
            <a:spLocks noChangeArrowheads="1"/>
          </p:cNvSpPr>
          <p:nvPr/>
        </p:nvSpPr>
        <p:spPr bwMode="auto">
          <a:xfrm>
            <a:off x="6084888" y="3284538"/>
            <a:ext cx="431800" cy="319087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zh-CN" altLang="en-US"/>
          </a:p>
        </p:txBody>
      </p:sp>
      <p:sp>
        <p:nvSpPr>
          <p:cNvPr id="19" name="Oval 52"/>
          <p:cNvSpPr>
            <a:spLocks noChangeArrowheads="1"/>
          </p:cNvSpPr>
          <p:nvPr/>
        </p:nvSpPr>
        <p:spPr bwMode="auto">
          <a:xfrm>
            <a:off x="4125913" y="2492375"/>
            <a:ext cx="431800" cy="319088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zh-CN" altLang="en-US"/>
          </a:p>
        </p:txBody>
      </p:sp>
      <p:sp>
        <p:nvSpPr>
          <p:cNvPr id="20" name="Oval 52"/>
          <p:cNvSpPr>
            <a:spLocks noChangeArrowheads="1"/>
          </p:cNvSpPr>
          <p:nvPr/>
        </p:nvSpPr>
        <p:spPr bwMode="auto">
          <a:xfrm>
            <a:off x="8243888" y="4016375"/>
            <a:ext cx="433387" cy="3175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15" grpId="0" autoUpdateAnimBg="0"/>
      <p:bldP spid="11" grpId="0" animBg="1"/>
      <p:bldP spid="12" grpId="0" animBg="1"/>
      <p:bldP spid="18" grpId="0" animBg="1"/>
      <p:bldP spid="19" grpId="0" animBg="1"/>
      <p:bldP spid="2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文本占位符 1"/>
          <p:cNvSpPr txBox="1">
            <a:spLocks/>
          </p:cNvSpPr>
          <p:nvPr/>
        </p:nvSpPr>
        <p:spPr bwMode="auto">
          <a:xfrm>
            <a:off x="971550" y="260350"/>
            <a:ext cx="6307138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pPr algn="l">
              <a:spcBef>
                <a:spcPct val="20000"/>
              </a:spcBef>
            </a:pPr>
            <a:r>
              <a:rPr lang="en-US" altLang="zh-CN" sz="3600" b="1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1.3.4</a:t>
            </a:r>
            <a:r>
              <a:rPr lang="zh-CN" altLang="en-US" sz="3600" b="1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平面图形的尺寸标注</a:t>
            </a:r>
          </a:p>
        </p:txBody>
      </p:sp>
      <p:pic>
        <p:nvPicPr>
          <p:cNvPr id="88067" name="Picture 3" descr="26"/>
          <p:cNvPicPr>
            <a:picLocks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268413"/>
            <a:ext cx="7199312" cy="1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8068" name="AutoShape 36"/>
          <p:cNvSpPr>
            <a:spLocks noChangeArrowheads="1"/>
          </p:cNvSpPr>
          <p:nvPr/>
        </p:nvSpPr>
        <p:spPr bwMode="auto">
          <a:xfrm>
            <a:off x="1314450" y="1468438"/>
            <a:ext cx="1079500" cy="863600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zh-CN" altLang="en-US" b="1">
                <a:solidFill>
                  <a:srgbClr val="FFFF66"/>
                </a:solidFill>
                <a:ea typeface="华文行楷" pitchFamily="2" charset="-122"/>
              </a:rPr>
              <a:t>例</a:t>
            </a:r>
          </a:p>
        </p:txBody>
      </p:sp>
      <p:pic>
        <p:nvPicPr>
          <p:cNvPr id="76802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79825" y="2332038"/>
            <a:ext cx="5073650" cy="3686175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accent6"/>
            </a:solidFill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Line 11"/>
          <p:cNvSpPr>
            <a:spLocks noChangeShapeType="1"/>
          </p:cNvSpPr>
          <p:nvPr/>
        </p:nvSpPr>
        <p:spPr bwMode="auto">
          <a:xfrm>
            <a:off x="7524750" y="3284538"/>
            <a:ext cx="719138" cy="28575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17" name="Line 11"/>
          <p:cNvSpPr>
            <a:spLocks noChangeShapeType="1"/>
          </p:cNvSpPr>
          <p:nvPr/>
        </p:nvSpPr>
        <p:spPr bwMode="auto">
          <a:xfrm flipV="1">
            <a:off x="5416550" y="4202113"/>
            <a:ext cx="503238" cy="404812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88072" name="Oval 52"/>
          <p:cNvSpPr>
            <a:spLocks noChangeArrowheads="1"/>
          </p:cNvSpPr>
          <p:nvPr/>
        </p:nvSpPr>
        <p:spPr bwMode="auto">
          <a:xfrm>
            <a:off x="6000750" y="5589588"/>
            <a:ext cx="431800" cy="3175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zh-CN" altLang="en-US"/>
          </a:p>
        </p:txBody>
      </p:sp>
      <p:sp>
        <p:nvSpPr>
          <p:cNvPr id="88073" name="Oval 52"/>
          <p:cNvSpPr>
            <a:spLocks noChangeArrowheads="1"/>
          </p:cNvSpPr>
          <p:nvPr/>
        </p:nvSpPr>
        <p:spPr bwMode="auto">
          <a:xfrm>
            <a:off x="5364163" y="3697288"/>
            <a:ext cx="792162" cy="319087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zh-CN" altLang="en-US"/>
          </a:p>
        </p:txBody>
      </p:sp>
      <p:sp>
        <p:nvSpPr>
          <p:cNvPr id="88074" name="Oval 52"/>
          <p:cNvSpPr>
            <a:spLocks noChangeArrowheads="1"/>
          </p:cNvSpPr>
          <p:nvPr/>
        </p:nvSpPr>
        <p:spPr bwMode="auto">
          <a:xfrm>
            <a:off x="6084888" y="3284538"/>
            <a:ext cx="431800" cy="319087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zh-CN" altLang="en-US"/>
          </a:p>
        </p:txBody>
      </p:sp>
      <p:sp>
        <p:nvSpPr>
          <p:cNvPr id="88075" name="Oval 52"/>
          <p:cNvSpPr>
            <a:spLocks noChangeArrowheads="1"/>
          </p:cNvSpPr>
          <p:nvPr/>
        </p:nvSpPr>
        <p:spPr bwMode="auto">
          <a:xfrm>
            <a:off x="4125913" y="2492375"/>
            <a:ext cx="431800" cy="319088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zh-CN" altLang="en-US"/>
          </a:p>
        </p:txBody>
      </p:sp>
      <p:sp>
        <p:nvSpPr>
          <p:cNvPr id="88076" name="Oval 52"/>
          <p:cNvSpPr>
            <a:spLocks noChangeArrowheads="1"/>
          </p:cNvSpPr>
          <p:nvPr/>
        </p:nvSpPr>
        <p:spPr bwMode="auto">
          <a:xfrm>
            <a:off x="8243888" y="4016375"/>
            <a:ext cx="433387" cy="3175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zh-CN" altLang="en-US"/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609600" y="2465388"/>
            <a:ext cx="3657600" cy="55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bIns="0">
            <a:spAutoFit/>
          </a:bodyPr>
          <a:lstStyle>
            <a:defPPr>
              <a:defRPr lang="zh-CN"/>
            </a:defPPr>
            <a:lvl1pPr algn="l">
              <a:lnSpc>
                <a:spcPct val="125000"/>
              </a:lnSpc>
              <a:defRPr sz="2800" b="1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defRPr>
            </a:lvl1pPr>
          </a:lstStyle>
          <a:p>
            <a:pPr eaLnBrk="1" hangingPunct="1">
              <a:defRPr/>
            </a:pPr>
            <a:r>
              <a:rPr lang="en-US" altLang="zh-CN" dirty="0" smtClean="0"/>
              <a:t>③ </a:t>
            </a:r>
            <a:r>
              <a:rPr lang="zh-CN" altLang="en-US" dirty="0" smtClean="0"/>
              <a:t>标注</a:t>
            </a:r>
            <a:r>
              <a:rPr lang="zh-CN" altLang="en-US" dirty="0" smtClean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定位</a:t>
            </a:r>
            <a:r>
              <a:rPr lang="zh-CN" altLang="en-US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尺寸</a:t>
            </a:r>
            <a:r>
              <a:rPr lang="en-US" altLang="zh-CN" dirty="0" smtClean="0"/>
              <a:t>;</a:t>
            </a:r>
            <a:endParaRPr lang="zh-CN" altLang="en-US" dirty="0"/>
          </a:p>
        </p:txBody>
      </p:sp>
      <p:sp>
        <p:nvSpPr>
          <p:cNvPr id="22" name="Oval 52"/>
          <p:cNvSpPr>
            <a:spLocks noChangeArrowheads="1"/>
          </p:cNvSpPr>
          <p:nvPr/>
        </p:nvSpPr>
        <p:spPr bwMode="auto">
          <a:xfrm>
            <a:off x="7451725" y="2349500"/>
            <a:ext cx="433388" cy="3175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zh-CN" altLang="en-US"/>
          </a:p>
        </p:txBody>
      </p:sp>
      <p:sp>
        <p:nvSpPr>
          <p:cNvPr id="23" name="Oval 52"/>
          <p:cNvSpPr>
            <a:spLocks noChangeArrowheads="1"/>
          </p:cNvSpPr>
          <p:nvPr/>
        </p:nvSpPr>
        <p:spPr bwMode="auto">
          <a:xfrm>
            <a:off x="5808663" y="2349500"/>
            <a:ext cx="431800" cy="3175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zh-CN" altLang="en-US"/>
          </a:p>
        </p:txBody>
      </p:sp>
      <p:sp>
        <p:nvSpPr>
          <p:cNvPr id="24" name="Oval 52"/>
          <p:cNvSpPr>
            <a:spLocks noChangeArrowheads="1"/>
          </p:cNvSpPr>
          <p:nvPr/>
        </p:nvSpPr>
        <p:spPr bwMode="auto">
          <a:xfrm>
            <a:off x="3692525" y="4040188"/>
            <a:ext cx="433388" cy="3175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utoUpdateAnimBg="0"/>
      <p:bldP spid="22" grpId="0" animBg="1"/>
      <p:bldP spid="23" grpId="0" animBg="1"/>
      <p:bldP spid="2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文本占位符 1"/>
          <p:cNvSpPr txBox="1">
            <a:spLocks/>
          </p:cNvSpPr>
          <p:nvPr/>
        </p:nvSpPr>
        <p:spPr bwMode="auto">
          <a:xfrm>
            <a:off x="971550" y="260350"/>
            <a:ext cx="6307138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pPr algn="l">
              <a:spcBef>
                <a:spcPct val="20000"/>
              </a:spcBef>
            </a:pPr>
            <a:r>
              <a:rPr lang="en-US" altLang="zh-CN" sz="3600" b="1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1.3.4</a:t>
            </a:r>
            <a:r>
              <a:rPr lang="zh-CN" altLang="en-US" sz="3600" b="1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平面图形的尺寸标注</a:t>
            </a:r>
          </a:p>
        </p:txBody>
      </p:sp>
      <p:pic>
        <p:nvPicPr>
          <p:cNvPr id="89091" name="Picture 3" descr="26"/>
          <p:cNvPicPr>
            <a:picLocks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268413"/>
            <a:ext cx="7199312" cy="1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092" name="AutoShape 36"/>
          <p:cNvSpPr>
            <a:spLocks noChangeArrowheads="1"/>
          </p:cNvSpPr>
          <p:nvPr/>
        </p:nvSpPr>
        <p:spPr bwMode="auto">
          <a:xfrm>
            <a:off x="1314450" y="1468438"/>
            <a:ext cx="1079500" cy="863600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zh-CN" altLang="en-US" b="1">
                <a:solidFill>
                  <a:srgbClr val="FFFF66"/>
                </a:solidFill>
                <a:ea typeface="华文行楷" pitchFamily="2" charset="-122"/>
              </a:rPr>
              <a:t>例</a:t>
            </a:r>
          </a:p>
        </p:txBody>
      </p:sp>
      <p:pic>
        <p:nvPicPr>
          <p:cNvPr id="76802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79825" y="2332038"/>
            <a:ext cx="5073650" cy="3686175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accent6"/>
            </a:solidFill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Line 11"/>
          <p:cNvSpPr>
            <a:spLocks noChangeShapeType="1"/>
          </p:cNvSpPr>
          <p:nvPr/>
        </p:nvSpPr>
        <p:spPr bwMode="auto">
          <a:xfrm>
            <a:off x="7524750" y="3284538"/>
            <a:ext cx="719138" cy="28575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17" name="Line 11"/>
          <p:cNvSpPr>
            <a:spLocks noChangeShapeType="1"/>
          </p:cNvSpPr>
          <p:nvPr/>
        </p:nvSpPr>
        <p:spPr bwMode="auto">
          <a:xfrm flipV="1">
            <a:off x="5416550" y="4202113"/>
            <a:ext cx="503238" cy="404812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11" name="Oval 52"/>
          <p:cNvSpPr>
            <a:spLocks noChangeArrowheads="1"/>
          </p:cNvSpPr>
          <p:nvPr/>
        </p:nvSpPr>
        <p:spPr bwMode="auto">
          <a:xfrm>
            <a:off x="6000750" y="5589588"/>
            <a:ext cx="431800" cy="3175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zh-CN" altLang="en-US"/>
          </a:p>
        </p:txBody>
      </p:sp>
      <p:sp>
        <p:nvSpPr>
          <p:cNvPr id="12" name="Oval 52"/>
          <p:cNvSpPr>
            <a:spLocks noChangeArrowheads="1"/>
          </p:cNvSpPr>
          <p:nvPr/>
        </p:nvSpPr>
        <p:spPr bwMode="auto">
          <a:xfrm>
            <a:off x="5364163" y="3697288"/>
            <a:ext cx="792162" cy="319087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zh-CN" altLang="en-US"/>
          </a:p>
        </p:txBody>
      </p:sp>
      <p:sp>
        <p:nvSpPr>
          <p:cNvPr id="18" name="Oval 52"/>
          <p:cNvSpPr>
            <a:spLocks noChangeArrowheads="1"/>
          </p:cNvSpPr>
          <p:nvPr/>
        </p:nvSpPr>
        <p:spPr bwMode="auto">
          <a:xfrm>
            <a:off x="6084888" y="3284538"/>
            <a:ext cx="431800" cy="319087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zh-CN" altLang="en-US"/>
          </a:p>
        </p:txBody>
      </p:sp>
      <p:sp>
        <p:nvSpPr>
          <p:cNvPr id="19" name="Oval 52"/>
          <p:cNvSpPr>
            <a:spLocks noChangeArrowheads="1"/>
          </p:cNvSpPr>
          <p:nvPr/>
        </p:nvSpPr>
        <p:spPr bwMode="auto">
          <a:xfrm>
            <a:off x="4125913" y="2492375"/>
            <a:ext cx="431800" cy="319088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zh-CN" altLang="en-US"/>
          </a:p>
        </p:txBody>
      </p:sp>
      <p:sp>
        <p:nvSpPr>
          <p:cNvPr id="20" name="Oval 52"/>
          <p:cNvSpPr>
            <a:spLocks noChangeArrowheads="1"/>
          </p:cNvSpPr>
          <p:nvPr/>
        </p:nvSpPr>
        <p:spPr bwMode="auto">
          <a:xfrm>
            <a:off x="8243888" y="4016375"/>
            <a:ext cx="433387" cy="3175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zh-CN" altLang="en-US"/>
          </a:p>
        </p:txBody>
      </p:sp>
      <p:sp>
        <p:nvSpPr>
          <p:cNvPr id="22" name="Oval 52"/>
          <p:cNvSpPr>
            <a:spLocks noChangeArrowheads="1"/>
          </p:cNvSpPr>
          <p:nvPr/>
        </p:nvSpPr>
        <p:spPr bwMode="auto">
          <a:xfrm>
            <a:off x="7451725" y="2349500"/>
            <a:ext cx="433388" cy="3175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zh-CN" altLang="en-US"/>
          </a:p>
        </p:txBody>
      </p:sp>
      <p:sp>
        <p:nvSpPr>
          <p:cNvPr id="23" name="Oval 52"/>
          <p:cNvSpPr>
            <a:spLocks noChangeArrowheads="1"/>
          </p:cNvSpPr>
          <p:nvPr/>
        </p:nvSpPr>
        <p:spPr bwMode="auto">
          <a:xfrm>
            <a:off x="5808663" y="2349500"/>
            <a:ext cx="431800" cy="3175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zh-CN" altLang="en-US"/>
          </a:p>
        </p:txBody>
      </p:sp>
      <p:sp>
        <p:nvSpPr>
          <p:cNvPr id="24" name="Oval 52"/>
          <p:cNvSpPr>
            <a:spLocks noChangeArrowheads="1"/>
          </p:cNvSpPr>
          <p:nvPr/>
        </p:nvSpPr>
        <p:spPr bwMode="auto">
          <a:xfrm>
            <a:off x="3692525" y="4040188"/>
            <a:ext cx="433388" cy="3175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zh-CN" altLang="en-US"/>
          </a:p>
        </p:txBody>
      </p:sp>
      <p:sp>
        <p:nvSpPr>
          <p:cNvPr id="25" name="Text Box 10"/>
          <p:cNvSpPr txBox="1">
            <a:spLocks noChangeArrowheads="1"/>
          </p:cNvSpPr>
          <p:nvPr/>
        </p:nvSpPr>
        <p:spPr bwMode="auto">
          <a:xfrm>
            <a:off x="700088" y="2508250"/>
            <a:ext cx="2143125" cy="538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bIns="0">
            <a:spAutoFit/>
          </a:bodyPr>
          <a:lstStyle>
            <a:defPPr>
              <a:defRPr lang="zh-CN"/>
            </a:defPPr>
            <a:lvl1pPr algn="l">
              <a:lnSpc>
                <a:spcPct val="125000"/>
              </a:lnSpc>
              <a:defRPr sz="2800" b="1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defRPr>
            </a:lvl1pPr>
          </a:lstStyle>
          <a:p>
            <a:pPr eaLnBrk="1" hangingPunct="1">
              <a:defRPr/>
            </a:pPr>
            <a:r>
              <a:rPr lang="en-US" altLang="zh-CN" dirty="0"/>
              <a:t>④</a:t>
            </a:r>
            <a:r>
              <a:rPr lang="en-US" altLang="zh-CN" dirty="0" smtClean="0"/>
              <a:t> </a:t>
            </a:r>
            <a:r>
              <a:rPr lang="zh-CN" altLang="en-US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检查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  <p:sp>
        <p:nvSpPr>
          <p:cNvPr id="26" name="Text Box 7"/>
          <p:cNvSpPr txBox="1">
            <a:spLocks noChangeArrowheads="1"/>
          </p:cNvSpPr>
          <p:nvPr/>
        </p:nvSpPr>
        <p:spPr bwMode="auto">
          <a:xfrm>
            <a:off x="539750" y="3563938"/>
            <a:ext cx="3032125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bIns="0">
            <a:spAutoFit/>
          </a:bodyPr>
          <a:lstStyle>
            <a:defPPr>
              <a:defRPr lang="zh-CN"/>
            </a:defPPr>
            <a:lvl1pPr algn="l">
              <a:lnSpc>
                <a:spcPct val="125000"/>
              </a:lnSpc>
              <a:defRPr sz="2800" b="1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defRPr>
            </a:lvl1pPr>
          </a:lstStyle>
          <a:p>
            <a:pPr eaLnBrk="1" hangingPunct="1">
              <a:defRPr/>
            </a:pPr>
            <a:r>
              <a:rPr lang="zh-CN" altLang="en-US" dirty="0"/>
              <a:t>　　</a:t>
            </a:r>
            <a:r>
              <a:rPr lang="zh-CN" altLang="en-US" dirty="0" smtClean="0"/>
              <a:t>符合国家标准，完整，清晰。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8" grpId="0" animBg="1"/>
      <p:bldP spid="19" grpId="0" animBg="1"/>
      <p:bldP spid="20" grpId="0" animBg="1"/>
      <p:bldP spid="22" grpId="0" animBg="1"/>
      <p:bldP spid="23" grpId="0" animBg="1"/>
      <p:bldP spid="24" grpId="0" animBg="1"/>
      <p:bldP spid="25" grpId="0" autoUpdateAnimBg="0"/>
      <p:bldP spid="26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4294967295"/>
          </p:nvPr>
        </p:nvSpPr>
        <p:spPr bwMode="auto">
          <a:xfrm>
            <a:off x="827088" y="260350"/>
            <a:ext cx="7848600" cy="79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zh-CN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1.3</a:t>
            </a:r>
            <a:r>
              <a:rPr lang="zh-CN" altLang="en-US" sz="3600" b="1" dirty="0" smtClean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平面图形的尺寸分析及画图步骤</a:t>
            </a:r>
          </a:p>
        </p:txBody>
      </p:sp>
      <p:pic>
        <p:nvPicPr>
          <p:cNvPr id="74755" name="Picture 3" descr="26"/>
          <p:cNvPicPr>
            <a:picLocks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268413"/>
            <a:ext cx="7199312" cy="1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4511675" y="1916113"/>
            <a:ext cx="403225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bIns="0">
            <a:spAutoFit/>
          </a:bodyPr>
          <a:lstStyle/>
          <a:p>
            <a:pPr eaLnBrk="1" hangingPunct="1">
              <a:lnSpc>
                <a:spcPct val="125000"/>
              </a:lnSpc>
              <a:defRPr/>
            </a:pP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　　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平面图形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通常由一些线段连接而成的一个或数个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封闭线框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构成。</a:t>
            </a:r>
          </a:p>
        </p:txBody>
      </p:sp>
      <p:pic>
        <p:nvPicPr>
          <p:cNvPr id="73730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2488" y="1557338"/>
            <a:ext cx="3476625" cy="2501900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accent6"/>
            </a:solidFill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852488" y="4221163"/>
            <a:ext cx="7824787" cy="538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bIns="0">
            <a:spAutoFit/>
          </a:bodyPr>
          <a:lstStyle/>
          <a:p>
            <a:pPr eaLnBrk="1" hangingPunct="1">
              <a:lnSpc>
                <a:spcPct val="125000"/>
              </a:lnSpc>
              <a:defRPr/>
            </a:pP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　　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画图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时，要根据图中尺寸，确定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画图步骤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；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827088" y="4724400"/>
            <a:ext cx="7993062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bIns="0">
            <a:spAutoFit/>
          </a:bodyPr>
          <a:lstStyle/>
          <a:p>
            <a:pPr eaLnBrk="1" hangingPunct="1">
              <a:lnSpc>
                <a:spcPct val="125000"/>
              </a:lnSpc>
              <a:defRPr/>
            </a:pP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　　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标注尺寸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时，需根据线段间的关系，分析需要标注什么尺寸，注出的尺寸要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齐全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，既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不能遗漏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，也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不能重复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remov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remov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autoRev="1" fill="remov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remov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9" grpId="0"/>
      <p:bldP spid="8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占位符 1"/>
          <p:cNvSpPr txBox="1">
            <a:spLocks/>
          </p:cNvSpPr>
          <p:nvPr/>
        </p:nvSpPr>
        <p:spPr bwMode="auto">
          <a:xfrm>
            <a:off x="971550" y="260350"/>
            <a:ext cx="6307138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pPr algn="l">
              <a:spcBef>
                <a:spcPct val="20000"/>
              </a:spcBef>
            </a:pPr>
            <a:r>
              <a:rPr lang="en-US" altLang="zh-CN" sz="3600" b="1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1.3.1</a:t>
            </a:r>
            <a:r>
              <a:rPr lang="zh-CN" altLang="en-US" sz="3600" b="1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平面图形的尺寸分析</a:t>
            </a:r>
          </a:p>
        </p:txBody>
      </p:sp>
      <p:pic>
        <p:nvPicPr>
          <p:cNvPr id="76803" name="Picture 3" descr="26"/>
          <p:cNvPicPr>
            <a:picLocks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268413"/>
            <a:ext cx="7199312" cy="1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" name="Rectangle 8"/>
          <p:cNvSpPr>
            <a:spLocks noChangeArrowheads="1"/>
          </p:cNvSpPr>
          <p:nvPr/>
        </p:nvSpPr>
        <p:spPr bwMode="auto">
          <a:xfrm>
            <a:off x="787400" y="1987550"/>
            <a:ext cx="7783513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bIns="0">
            <a:spAutoFit/>
          </a:bodyPr>
          <a:lstStyle/>
          <a:p>
            <a:pPr eaLnBrk="1" hangingPunct="1">
              <a:lnSpc>
                <a:spcPct val="125000"/>
              </a:lnSpc>
              <a:defRPr/>
            </a:pP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    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尺寸按其在平面图形中所起的作用，可分为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定形尺寸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和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定位尺寸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两类。</a:t>
            </a:r>
          </a:p>
        </p:txBody>
      </p:sp>
      <p:sp>
        <p:nvSpPr>
          <p:cNvPr id="56" name="Rectangle 9"/>
          <p:cNvSpPr>
            <a:spLocks noChangeArrowheads="1"/>
          </p:cNvSpPr>
          <p:nvPr/>
        </p:nvSpPr>
        <p:spPr bwMode="auto">
          <a:xfrm>
            <a:off x="820738" y="3429000"/>
            <a:ext cx="7783512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bIns="0">
            <a:spAutoFit/>
          </a:bodyPr>
          <a:lstStyle/>
          <a:p>
            <a:pPr eaLnBrk="1" hangingPunct="1">
              <a:lnSpc>
                <a:spcPct val="125000"/>
              </a:lnSpc>
              <a:defRPr/>
            </a:pP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    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要确定平面图形中线段的上下、左右的相对位置，必须引入尺寸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基准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的概念。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remove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remove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autoRev="1" fill="remove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remove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/>
      <p:bldP spid="55" grpId="0"/>
      <p:bldP spid="5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Picture 10" descr="2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196975"/>
            <a:ext cx="6858000" cy="1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52" name="Rectangle 12"/>
          <p:cNvSpPr>
            <a:spLocks noChangeArrowheads="1"/>
          </p:cNvSpPr>
          <p:nvPr/>
        </p:nvSpPr>
        <p:spPr bwMode="auto">
          <a:xfrm>
            <a:off x="755650" y="2070100"/>
            <a:ext cx="3759200" cy="215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bIns="0">
            <a:spAutoFit/>
          </a:bodyPr>
          <a:lstStyle/>
          <a:p>
            <a:pPr eaLnBrk="1" hangingPunct="1">
              <a:lnSpc>
                <a:spcPct val="125000"/>
              </a:lnSpc>
              <a:defRPr/>
            </a:pP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    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确定平面图形的尺寸位置的几何元素称为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尺寸基准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，为标注尺寸的起点。</a:t>
            </a:r>
          </a:p>
        </p:txBody>
      </p:sp>
      <p:sp>
        <p:nvSpPr>
          <p:cNvPr id="61453" name="Rectangle 13"/>
          <p:cNvSpPr>
            <a:spLocks noChangeArrowheads="1"/>
          </p:cNvSpPr>
          <p:nvPr/>
        </p:nvSpPr>
        <p:spPr bwMode="auto">
          <a:xfrm>
            <a:off x="955675" y="5264150"/>
            <a:ext cx="7615238" cy="111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bIns="0">
            <a:spAutoFit/>
          </a:bodyPr>
          <a:lstStyle/>
          <a:p>
            <a:pPr eaLnBrk="1" hangingPunct="1">
              <a:lnSpc>
                <a:spcPct val="125000"/>
              </a:lnSpc>
              <a:defRPr/>
            </a:pPr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   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常用作基准线的有：① 对称图形的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对称线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；② 较大圆的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中心线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；③ 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主要轮廓线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。</a:t>
            </a:r>
          </a:p>
        </p:txBody>
      </p:sp>
      <p:sp>
        <p:nvSpPr>
          <p:cNvPr id="10" name="Text Box 6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33450" y="1470025"/>
            <a:ext cx="2446338" cy="461963"/>
          </a:xfrm>
          <a:prstGeom prst="rect">
            <a:avLst/>
          </a:prstGeom>
          <a:gradFill rotWithShape="0">
            <a:gsLst>
              <a:gs pos="0">
                <a:srgbClr val="FFFF99"/>
              </a:gs>
              <a:gs pos="50000">
                <a:srgbClr val="FFFFFF"/>
              </a:gs>
              <a:gs pos="100000">
                <a:srgbClr val="FFFF99"/>
              </a:gs>
            </a:gsLst>
            <a:lin ang="5400000" scaled="1"/>
          </a:gradFill>
          <a:ln w="38100">
            <a:solidFill>
              <a:srgbClr val="3333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CN" altLang="en-US" b="1" kern="0" dirty="0">
                <a:solidFill>
                  <a:srgbClr val="FF0000"/>
                </a:solidFill>
                <a:latin typeface="宋体" pitchFamily="2" charset="-122"/>
                <a:ea typeface="楷体_GB2312"/>
                <a:cs typeface="楷体_GB2312"/>
              </a:rPr>
              <a:t>尺寸基准</a:t>
            </a:r>
            <a:endParaRPr kumimoji="0" lang="zh-CN" altLang="en-US" b="1" kern="0" dirty="0">
              <a:solidFill>
                <a:srgbClr val="FF0000"/>
              </a:solidFill>
              <a:ea typeface="楷体_GB2312"/>
              <a:cs typeface="楷体_GB2312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60900" y="1566863"/>
            <a:ext cx="3476625" cy="2503487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accent6"/>
            </a:solidFill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Line 11"/>
          <p:cNvSpPr>
            <a:spLocks noChangeShapeType="1"/>
          </p:cNvSpPr>
          <p:nvPr/>
        </p:nvSpPr>
        <p:spPr bwMode="auto">
          <a:xfrm>
            <a:off x="5651500" y="1412875"/>
            <a:ext cx="431800" cy="503238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17" name="Line 11"/>
          <p:cNvSpPr>
            <a:spLocks noChangeShapeType="1"/>
          </p:cNvSpPr>
          <p:nvPr/>
        </p:nvSpPr>
        <p:spPr bwMode="auto">
          <a:xfrm>
            <a:off x="5364163" y="1725613"/>
            <a:ext cx="431800" cy="503237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773113" y="4186238"/>
            <a:ext cx="7615237" cy="107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bIns="0">
            <a:spAutoFit/>
          </a:bodyPr>
          <a:lstStyle/>
          <a:p>
            <a:pPr eaLnBrk="1" hangingPunct="1">
              <a:lnSpc>
                <a:spcPct val="125000"/>
              </a:lnSpc>
              <a:defRPr/>
            </a:pP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　　平面图形应有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水平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和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垂直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方向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两个方向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的尺寸基准。</a:t>
            </a:r>
          </a:p>
        </p:txBody>
      </p:sp>
      <p:sp>
        <p:nvSpPr>
          <p:cNvPr id="77834" name="文本占位符 1"/>
          <p:cNvSpPr txBox="1">
            <a:spLocks/>
          </p:cNvSpPr>
          <p:nvPr/>
        </p:nvSpPr>
        <p:spPr bwMode="auto">
          <a:xfrm>
            <a:off x="971550" y="260350"/>
            <a:ext cx="6307138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pPr algn="l">
              <a:spcBef>
                <a:spcPct val="20000"/>
              </a:spcBef>
            </a:pPr>
            <a:r>
              <a:rPr lang="en-US" altLang="zh-CN" sz="3600" b="1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1.3.1</a:t>
            </a:r>
            <a:r>
              <a:rPr lang="zh-CN" altLang="en-US" sz="3600" b="1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平面图形的尺寸分析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61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6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2" grpId="0"/>
      <p:bldP spid="61453" grpId="0"/>
      <p:bldP spid="10" grpId="0" animBg="1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0" name="Picture 10" descr="2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196975"/>
            <a:ext cx="6858000" cy="1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52" name="Rectangle 12"/>
          <p:cNvSpPr>
            <a:spLocks noChangeArrowheads="1"/>
          </p:cNvSpPr>
          <p:nvPr/>
        </p:nvSpPr>
        <p:spPr bwMode="auto">
          <a:xfrm>
            <a:off x="755650" y="2390775"/>
            <a:ext cx="3759200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bIns="0">
            <a:spAutoFit/>
          </a:bodyPr>
          <a:lstStyle/>
          <a:p>
            <a:pPr eaLnBrk="1" hangingPunct="1">
              <a:lnSpc>
                <a:spcPct val="125000"/>
              </a:lnSpc>
              <a:defRPr/>
            </a:pP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　　确定平面图形上各线段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形状大小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的尺寸称为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定形尺寸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。</a:t>
            </a:r>
          </a:p>
        </p:txBody>
      </p:sp>
      <p:sp>
        <p:nvSpPr>
          <p:cNvPr id="10" name="Text Box 6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33450" y="1470025"/>
            <a:ext cx="2446338" cy="461963"/>
          </a:xfrm>
          <a:prstGeom prst="rect">
            <a:avLst/>
          </a:prstGeom>
          <a:gradFill rotWithShape="0">
            <a:gsLst>
              <a:gs pos="0">
                <a:srgbClr val="FFFF99"/>
              </a:gs>
              <a:gs pos="50000">
                <a:srgbClr val="FFFFFF"/>
              </a:gs>
              <a:gs pos="100000">
                <a:srgbClr val="FFFF99"/>
              </a:gs>
            </a:gsLst>
            <a:lin ang="5400000" scaled="1"/>
          </a:gradFill>
          <a:ln w="38100">
            <a:solidFill>
              <a:srgbClr val="3333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CN" altLang="en-US" b="1" kern="0" dirty="0">
                <a:solidFill>
                  <a:srgbClr val="FF0000"/>
                </a:solidFill>
                <a:latin typeface="宋体" pitchFamily="2" charset="-122"/>
                <a:ea typeface="楷体_GB2312"/>
                <a:cs typeface="楷体_GB2312"/>
              </a:rPr>
              <a:t>定形尺寸</a:t>
            </a:r>
            <a:endParaRPr kumimoji="0" lang="zh-CN" altLang="en-US" b="1" kern="0" dirty="0">
              <a:solidFill>
                <a:srgbClr val="FF0000"/>
              </a:solidFill>
              <a:ea typeface="楷体_GB2312"/>
              <a:cs typeface="楷体_GB2312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60900" y="1566863"/>
            <a:ext cx="3476625" cy="2503487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accent6"/>
            </a:solidFill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755650" y="4652963"/>
            <a:ext cx="7615238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bIns="0">
            <a:spAutoFit/>
          </a:bodyPr>
          <a:lstStyle/>
          <a:p>
            <a:pPr eaLnBrk="1" hangingPunct="1">
              <a:lnSpc>
                <a:spcPct val="125000"/>
              </a:lnSpc>
              <a:defRPr/>
            </a:pP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　　如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直线的长度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、圆及圆弧的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直径或半径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，以及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角度大小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等。</a:t>
            </a:r>
          </a:p>
        </p:txBody>
      </p:sp>
      <p:sp>
        <p:nvSpPr>
          <p:cNvPr id="78855" name="文本占位符 1"/>
          <p:cNvSpPr txBox="1">
            <a:spLocks/>
          </p:cNvSpPr>
          <p:nvPr/>
        </p:nvSpPr>
        <p:spPr bwMode="auto">
          <a:xfrm>
            <a:off x="971550" y="260350"/>
            <a:ext cx="6307138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pPr algn="l">
              <a:spcBef>
                <a:spcPct val="20000"/>
              </a:spcBef>
            </a:pPr>
            <a:r>
              <a:rPr lang="en-US" altLang="zh-CN" sz="3600" b="1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1.3.1</a:t>
            </a:r>
            <a:r>
              <a:rPr lang="zh-CN" altLang="en-US" sz="3600" b="1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平面图形的尺寸分析</a:t>
            </a:r>
          </a:p>
        </p:txBody>
      </p:sp>
      <p:sp>
        <p:nvSpPr>
          <p:cNvPr id="14" name="Oval 52"/>
          <p:cNvSpPr>
            <a:spLocks noChangeArrowheads="1"/>
          </p:cNvSpPr>
          <p:nvPr/>
        </p:nvSpPr>
        <p:spPr bwMode="auto">
          <a:xfrm>
            <a:off x="6516688" y="3752850"/>
            <a:ext cx="431800" cy="3175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zh-CN" altLang="en-US"/>
          </a:p>
        </p:txBody>
      </p:sp>
      <p:sp>
        <p:nvSpPr>
          <p:cNvPr id="15" name="Oval 52"/>
          <p:cNvSpPr>
            <a:spLocks noChangeArrowheads="1"/>
          </p:cNvSpPr>
          <p:nvPr/>
        </p:nvSpPr>
        <p:spPr bwMode="auto">
          <a:xfrm>
            <a:off x="7658100" y="3213100"/>
            <a:ext cx="431800" cy="3175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zh-CN" altLang="en-US"/>
          </a:p>
        </p:txBody>
      </p:sp>
      <p:sp>
        <p:nvSpPr>
          <p:cNvPr id="20" name="Oval 52"/>
          <p:cNvSpPr>
            <a:spLocks noChangeArrowheads="1"/>
          </p:cNvSpPr>
          <p:nvPr/>
        </p:nvSpPr>
        <p:spPr bwMode="auto">
          <a:xfrm>
            <a:off x="5364163" y="1541463"/>
            <a:ext cx="431800" cy="319087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zh-CN" altLang="en-US"/>
          </a:p>
        </p:txBody>
      </p:sp>
      <p:sp>
        <p:nvSpPr>
          <p:cNvPr id="21" name="Oval 52"/>
          <p:cNvSpPr>
            <a:spLocks noChangeArrowheads="1"/>
          </p:cNvSpPr>
          <p:nvPr/>
        </p:nvSpPr>
        <p:spPr bwMode="auto">
          <a:xfrm>
            <a:off x="6300788" y="1541463"/>
            <a:ext cx="431800" cy="319087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zh-CN" altLang="en-US"/>
          </a:p>
        </p:txBody>
      </p:sp>
      <p:sp>
        <p:nvSpPr>
          <p:cNvPr id="22" name="Oval 52"/>
          <p:cNvSpPr>
            <a:spLocks noChangeArrowheads="1"/>
          </p:cNvSpPr>
          <p:nvPr/>
        </p:nvSpPr>
        <p:spPr bwMode="auto">
          <a:xfrm>
            <a:off x="5219700" y="2520950"/>
            <a:ext cx="431800" cy="3175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zh-CN" altLang="en-US"/>
          </a:p>
        </p:txBody>
      </p:sp>
      <p:sp>
        <p:nvSpPr>
          <p:cNvPr id="23" name="Oval 52"/>
          <p:cNvSpPr>
            <a:spLocks noChangeArrowheads="1"/>
          </p:cNvSpPr>
          <p:nvPr/>
        </p:nvSpPr>
        <p:spPr bwMode="auto">
          <a:xfrm>
            <a:off x="6300788" y="2520950"/>
            <a:ext cx="431800" cy="3175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zh-CN" altLang="en-US"/>
          </a:p>
        </p:txBody>
      </p:sp>
      <p:sp>
        <p:nvSpPr>
          <p:cNvPr id="24" name="Oval 52"/>
          <p:cNvSpPr>
            <a:spLocks noChangeArrowheads="1"/>
          </p:cNvSpPr>
          <p:nvPr/>
        </p:nvSpPr>
        <p:spPr bwMode="auto">
          <a:xfrm>
            <a:off x="7380288" y="2520950"/>
            <a:ext cx="431800" cy="3175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61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2" grpId="0"/>
      <p:bldP spid="10" grpId="0" animBg="1"/>
      <p:bldP spid="18" grpId="0"/>
      <p:bldP spid="14" grpId="0" animBg="1"/>
      <p:bldP spid="15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10" descr="2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196975"/>
            <a:ext cx="6858000" cy="1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52" name="Rectangle 12"/>
          <p:cNvSpPr>
            <a:spLocks noChangeArrowheads="1"/>
          </p:cNvSpPr>
          <p:nvPr/>
        </p:nvSpPr>
        <p:spPr bwMode="auto">
          <a:xfrm>
            <a:off x="755650" y="2390775"/>
            <a:ext cx="3759200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bIns="0">
            <a:spAutoFit/>
          </a:bodyPr>
          <a:lstStyle/>
          <a:p>
            <a:pPr eaLnBrk="1" hangingPunct="1">
              <a:lnSpc>
                <a:spcPct val="125000"/>
              </a:lnSpc>
              <a:defRPr/>
            </a:pP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　　确定平面图形上的线段或线框间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相对位置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的尺寸称为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定位尺寸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。</a:t>
            </a:r>
          </a:p>
        </p:txBody>
      </p:sp>
      <p:sp>
        <p:nvSpPr>
          <p:cNvPr id="10" name="Text Box 6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33450" y="1470025"/>
            <a:ext cx="2446338" cy="461963"/>
          </a:xfrm>
          <a:prstGeom prst="rect">
            <a:avLst/>
          </a:prstGeom>
          <a:gradFill rotWithShape="0">
            <a:gsLst>
              <a:gs pos="0">
                <a:srgbClr val="FFFF99"/>
              </a:gs>
              <a:gs pos="50000">
                <a:srgbClr val="FFFFFF"/>
              </a:gs>
              <a:gs pos="100000">
                <a:srgbClr val="FFFF99"/>
              </a:gs>
            </a:gsLst>
            <a:lin ang="5400000" scaled="1"/>
          </a:gradFill>
          <a:ln w="38100">
            <a:solidFill>
              <a:srgbClr val="3333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CN" altLang="en-US" b="1" kern="0" dirty="0">
                <a:solidFill>
                  <a:srgbClr val="FF0000"/>
                </a:solidFill>
                <a:latin typeface="宋体" pitchFamily="2" charset="-122"/>
                <a:ea typeface="楷体_GB2312"/>
                <a:cs typeface="楷体_GB2312"/>
              </a:rPr>
              <a:t>定位尺寸</a:t>
            </a:r>
            <a:endParaRPr kumimoji="0" lang="zh-CN" altLang="en-US" b="1" kern="0" dirty="0">
              <a:solidFill>
                <a:srgbClr val="FF0000"/>
              </a:solidFill>
              <a:ea typeface="楷体_GB2312"/>
              <a:cs typeface="楷体_GB2312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60900" y="1566863"/>
            <a:ext cx="3476625" cy="2503487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accent6"/>
            </a:solidFill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755650" y="4652963"/>
            <a:ext cx="7615238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bIns="0">
            <a:spAutoFit/>
          </a:bodyPr>
          <a:lstStyle/>
          <a:p>
            <a:pPr eaLnBrk="1" hangingPunct="1">
              <a:lnSpc>
                <a:spcPct val="125000"/>
              </a:lnSpc>
              <a:defRPr/>
            </a:pP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　　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定位尺寸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一般有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两个方向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的。</a:t>
            </a:r>
          </a:p>
        </p:txBody>
      </p:sp>
      <p:sp>
        <p:nvSpPr>
          <p:cNvPr id="79879" name="文本占位符 1"/>
          <p:cNvSpPr txBox="1">
            <a:spLocks/>
          </p:cNvSpPr>
          <p:nvPr/>
        </p:nvSpPr>
        <p:spPr bwMode="auto">
          <a:xfrm>
            <a:off x="971550" y="260350"/>
            <a:ext cx="6307138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pPr algn="l">
              <a:spcBef>
                <a:spcPct val="20000"/>
              </a:spcBef>
            </a:pPr>
            <a:r>
              <a:rPr lang="en-US" altLang="zh-CN" sz="3600" b="1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1.3.1</a:t>
            </a:r>
            <a:r>
              <a:rPr lang="zh-CN" altLang="en-US" sz="3600" b="1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平面图形的尺寸分析</a:t>
            </a:r>
          </a:p>
        </p:txBody>
      </p:sp>
      <p:sp>
        <p:nvSpPr>
          <p:cNvPr id="20" name="Oval 52"/>
          <p:cNvSpPr>
            <a:spLocks noChangeArrowheads="1"/>
          </p:cNvSpPr>
          <p:nvPr/>
        </p:nvSpPr>
        <p:spPr bwMode="auto">
          <a:xfrm>
            <a:off x="6732588" y="3500438"/>
            <a:ext cx="431800" cy="319087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zh-CN" altLang="en-US"/>
          </a:p>
        </p:txBody>
      </p:sp>
      <p:sp>
        <p:nvSpPr>
          <p:cNvPr id="22" name="Oval 52"/>
          <p:cNvSpPr>
            <a:spLocks noChangeArrowheads="1"/>
          </p:cNvSpPr>
          <p:nvPr/>
        </p:nvSpPr>
        <p:spPr bwMode="auto">
          <a:xfrm>
            <a:off x="4660900" y="2708275"/>
            <a:ext cx="431800" cy="319088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zh-CN" altLang="en-US"/>
          </a:p>
        </p:txBody>
      </p:sp>
      <p:sp>
        <p:nvSpPr>
          <p:cNvPr id="17" name="Oval 52"/>
          <p:cNvSpPr>
            <a:spLocks noChangeArrowheads="1"/>
          </p:cNvSpPr>
          <p:nvPr/>
        </p:nvSpPr>
        <p:spPr bwMode="auto">
          <a:xfrm>
            <a:off x="5724525" y="3556000"/>
            <a:ext cx="431800" cy="3175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61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2" grpId="0"/>
      <p:bldP spid="10" grpId="0" animBg="1"/>
      <p:bldP spid="18" grpId="0"/>
      <p:bldP spid="20" grpId="0" animBg="1"/>
      <p:bldP spid="22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占位符 1"/>
          <p:cNvSpPr txBox="1">
            <a:spLocks/>
          </p:cNvSpPr>
          <p:nvPr/>
        </p:nvSpPr>
        <p:spPr bwMode="auto">
          <a:xfrm>
            <a:off x="971550" y="260350"/>
            <a:ext cx="6307138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pPr algn="l">
              <a:spcBef>
                <a:spcPct val="20000"/>
              </a:spcBef>
            </a:pPr>
            <a:r>
              <a:rPr lang="en-US" altLang="zh-CN" sz="3600" b="1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1.3.2</a:t>
            </a:r>
            <a:r>
              <a:rPr lang="zh-CN" altLang="en-US" sz="3600" b="1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平面图形的线段分析</a:t>
            </a:r>
          </a:p>
        </p:txBody>
      </p:sp>
      <p:pic>
        <p:nvPicPr>
          <p:cNvPr id="80899" name="Picture 3" descr="26"/>
          <p:cNvPicPr>
            <a:picLocks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268413"/>
            <a:ext cx="7199312" cy="1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" name="Rectangle 8"/>
          <p:cNvSpPr>
            <a:spLocks noChangeArrowheads="1"/>
          </p:cNvSpPr>
          <p:nvPr/>
        </p:nvSpPr>
        <p:spPr bwMode="auto">
          <a:xfrm>
            <a:off x="787400" y="1449388"/>
            <a:ext cx="7783513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bIns="0">
            <a:spAutoFit/>
          </a:bodyPr>
          <a:lstStyle/>
          <a:p>
            <a:pPr eaLnBrk="1" hangingPunct="1">
              <a:lnSpc>
                <a:spcPct val="125000"/>
              </a:lnSpc>
              <a:defRPr/>
            </a:pP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　　平面图形中的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线段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（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直线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或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圆弧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）根据尺寸的完整程度可分为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三类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：</a:t>
            </a:r>
          </a:p>
        </p:txBody>
      </p:sp>
      <p:sp>
        <p:nvSpPr>
          <p:cNvPr id="56" name="Rectangle 9"/>
          <p:cNvSpPr>
            <a:spLocks noChangeArrowheads="1"/>
          </p:cNvSpPr>
          <p:nvPr/>
        </p:nvSpPr>
        <p:spPr bwMode="auto">
          <a:xfrm>
            <a:off x="925513" y="3933825"/>
            <a:ext cx="3175000" cy="161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bIns="0">
            <a:spAutoFit/>
          </a:bodyPr>
          <a:lstStyle/>
          <a:p>
            <a:pPr eaLnBrk="1" hangingPunct="1">
              <a:lnSpc>
                <a:spcPct val="125000"/>
              </a:lnSpc>
              <a:defRPr/>
            </a:pP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　　具有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完整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的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定形尺寸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和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定位尺寸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的线段。</a:t>
            </a:r>
          </a:p>
        </p:txBody>
      </p:sp>
      <p:sp>
        <p:nvSpPr>
          <p:cNvPr id="6" name="Text Box 6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1850" y="2713038"/>
            <a:ext cx="2446338" cy="460375"/>
          </a:xfrm>
          <a:prstGeom prst="rect">
            <a:avLst/>
          </a:prstGeom>
          <a:gradFill rotWithShape="0">
            <a:gsLst>
              <a:gs pos="0">
                <a:srgbClr val="FFFF99"/>
              </a:gs>
              <a:gs pos="50000">
                <a:srgbClr val="FFFFFF"/>
              </a:gs>
              <a:gs pos="100000">
                <a:srgbClr val="FFFF99"/>
              </a:gs>
            </a:gsLst>
            <a:lin ang="5400000" scaled="1"/>
          </a:gradFill>
          <a:ln w="38100">
            <a:solidFill>
              <a:srgbClr val="3333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CN" altLang="en-US" b="1" kern="0" dirty="0">
                <a:solidFill>
                  <a:srgbClr val="FF0000"/>
                </a:solidFill>
                <a:latin typeface="宋体" pitchFamily="2" charset="-122"/>
                <a:ea typeface="楷体_GB2312"/>
                <a:cs typeface="楷体_GB2312"/>
              </a:rPr>
              <a:t>已知线段</a:t>
            </a:r>
            <a:endParaRPr kumimoji="0" lang="zh-CN" altLang="en-US" b="1" kern="0" dirty="0">
              <a:solidFill>
                <a:srgbClr val="FF0000"/>
              </a:solidFill>
              <a:ea typeface="楷体_GB2312"/>
              <a:cs typeface="楷体_GB2312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3" y="3213100"/>
            <a:ext cx="3475037" cy="2503488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accent6"/>
            </a:solidFill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Line 11"/>
          <p:cNvSpPr>
            <a:spLocks noChangeShapeType="1"/>
          </p:cNvSpPr>
          <p:nvPr/>
        </p:nvSpPr>
        <p:spPr bwMode="auto">
          <a:xfrm>
            <a:off x="5076825" y="3221038"/>
            <a:ext cx="431800" cy="503237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 flipH="1">
            <a:off x="6011863" y="3068638"/>
            <a:ext cx="144462" cy="608012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 flipV="1">
            <a:off x="6083300" y="5156200"/>
            <a:ext cx="144463" cy="504825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 flipV="1">
            <a:off x="7092950" y="4929188"/>
            <a:ext cx="503238" cy="300037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 sz="1800" kern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remove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remove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500" autoRev="1" fill="remove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remove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/>
      <p:bldP spid="55" grpId="0"/>
      <p:bldP spid="56" grpId="0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文本占位符 1"/>
          <p:cNvSpPr txBox="1">
            <a:spLocks/>
          </p:cNvSpPr>
          <p:nvPr/>
        </p:nvSpPr>
        <p:spPr bwMode="auto">
          <a:xfrm>
            <a:off x="971550" y="260350"/>
            <a:ext cx="6307138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pPr algn="l">
              <a:spcBef>
                <a:spcPct val="20000"/>
              </a:spcBef>
            </a:pPr>
            <a:r>
              <a:rPr lang="en-US" altLang="zh-CN" sz="3600" b="1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1.3.2</a:t>
            </a:r>
            <a:r>
              <a:rPr lang="zh-CN" altLang="en-US" sz="3600" b="1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平面图形的线段分析</a:t>
            </a:r>
          </a:p>
        </p:txBody>
      </p:sp>
      <p:pic>
        <p:nvPicPr>
          <p:cNvPr id="81923" name="Picture 3" descr="26"/>
          <p:cNvPicPr>
            <a:picLocks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268413"/>
            <a:ext cx="7199312" cy="1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" name="Rectangle 8"/>
          <p:cNvSpPr>
            <a:spLocks noChangeArrowheads="1"/>
          </p:cNvSpPr>
          <p:nvPr/>
        </p:nvSpPr>
        <p:spPr bwMode="auto">
          <a:xfrm>
            <a:off x="787400" y="1449388"/>
            <a:ext cx="7783513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bIns="0">
            <a:spAutoFit/>
          </a:bodyPr>
          <a:lstStyle/>
          <a:p>
            <a:pPr eaLnBrk="1" hangingPunct="1">
              <a:lnSpc>
                <a:spcPct val="125000"/>
              </a:lnSpc>
              <a:defRPr/>
            </a:pP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　　平面图形中的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线段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（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直线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或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圆弧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）根据尺寸的完整程度可分为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三类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：</a:t>
            </a:r>
          </a:p>
        </p:txBody>
      </p:sp>
      <p:sp>
        <p:nvSpPr>
          <p:cNvPr id="56" name="Rectangle 9"/>
          <p:cNvSpPr>
            <a:spLocks noChangeArrowheads="1"/>
          </p:cNvSpPr>
          <p:nvPr/>
        </p:nvSpPr>
        <p:spPr bwMode="auto">
          <a:xfrm>
            <a:off x="779463" y="3362325"/>
            <a:ext cx="3486150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bIns="0">
            <a:spAutoFit/>
          </a:bodyPr>
          <a:lstStyle/>
          <a:p>
            <a:pPr eaLnBrk="1" hangingPunct="1">
              <a:lnSpc>
                <a:spcPct val="125000"/>
              </a:lnSpc>
              <a:defRPr/>
            </a:pP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　　具有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定形尺寸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和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一个定位尺寸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的线段。</a:t>
            </a:r>
          </a:p>
        </p:txBody>
      </p:sp>
      <p:sp>
        <p:nvSpPr>
          <p:cNvPr id="6" name="Text Box 6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1850" y="2713038"/>
            <a:ext cx="2446338" cy="460375"/>
          </a:xfrm>
          <a:prstGeom prst="rect">
            <a:avLst/>
          </a:prstGeom>
          <a:gradFill rotWithShape="0">
            <a:gsLst>
              <a:gs pos="0">
                <a:srgbClr val="FFFF99"/>
              </a:gs>
              <a:gs pos="50000">
                <a:srgbClr val="FFFFFF"/>
              </a:gs>
              <a:gs pos="100000">
                <a:srgbClr val="FFFF99"/>
              </a:gs>
            </a:gsLst>
            <a:lin ang="5400000" scaled="1"/>
          </a:gradFill>
          <a:ln w="38100">
            <a:solidFill>
              <a:srgbClr val="3333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CN" altLang="en-US" b="1" kern="0" dirty="0">
                <a:solidFill>
                  <a:srgbClr val="FF0000"/>
                </a:solidFill>
                <a:latin typeface="宋体" pitchFamily="2" charset="-122"/>
                <a:ea typeface="楷体_GB2312"/>
                <a:cs typeface="楷体_GB2312"/>
              </a:rPr>
              <a:t>中间线段</a:t>
            </a:r>
            <a:endParaRPr kumimoji="0" lang="zh-CN" altLang="en-US" b="1" kern="0" dirty="0">
              <a:solidFill>
                <a:srgbClr val="FF0000"/>
              </a:solidFill>
              <a:ea typeface="楷体_GB2312"/>
              <a:cs typeface="楷体_GB2312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3" y="3213100"/>
            <a:ext cx="3475037" cy="2503488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accent6"/>
            </a:solidFill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Line 11"/>
          <p:cNvSpPr>
            <a:spLocks noChangeShapeType="1"/>
          </p:cNvSpPr>
          <p:nvPr/>
        </p:nvSpPr>
        <p:spPr bwMode="auto">
          <a:xfrm flipH="1">
            <a:off x="6948488" y="3500438"/>
            <a:ext cx="503237" cy="71120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88975" y="4581525"/>
            <a:ext cx="3738563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bIns="0">
            <a:spAutoFit/>
          </a:bodyPr>
          <a:lstStyle/>
          <a:p>
            <a:pPr eaLnBrk="1" hangingPunct="1">
              <a:lnSpc>
                <a:spcPct val="125000"/>
              </a:lnSpc>
              <a:defRPr/>
            </a:pP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　　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中间线段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须利用与已知线段的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连接关系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（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相切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或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相交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）画出。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6" grpId="0" animBg="1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文本占位符 1"/>
          <p:cNvSpPr txBox="1">
            <a:spLocks/>
          </p:cNvSpPr>
          <p:nvPr/>
        </p:nvSpPr>
        <p:spPr bwMode="auto">
          <a:xfrm>
            <a:off x="971550" y="260350"/>
            <a:ext cx="6307138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 algn="ctr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pPr algn="l">
              <a:spcBef>
                <a:spcPct val="20000"/>
              </a:spcBef>
            </a:pPr>
            <a:r>
              <a:rPr lang="en-US" altLang="zh-CN" sz="3600" b="1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1.3.2</a:t>
            </a:r>
            <a:r>
              <a:rPr lang="zh-CN" altLang="en-US" sz="3600" b="1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平面图形的线段分析</a:t>
            </a:r>
          </a:p>
        </p:txBody>
      </p:sp>
      <p:pic>
        <p:nvPicPr>
          <p:cNvPr id="82947" name="Picture 3" descr="26"/>
          <p:cNvPicPr>
            <a:picLocks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268413"/>
            <a:ext cx="7199312" cy="1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" name="Rectangle 8"/>
          <p:cNvSpPr>
            <a:spLocks noChangeArrowheads="1"/>
          </p:cNvSpPr>
          <p:nvPr/>
        </p:nvSpPr>
        <p:spPr bwMode="auto">
          <a:xfrm>
            <a:off x="787400" y="1449388"/>
            <a:ext cx="7783513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bIns="0">
            <a:spAutoFit/>
          </a:bodyPr>
          <a:lstStyle/>
          <a:p>
            <a:pPr eaLnBrk="1" hangingPunct="1">
              <a:lnSpc>
                <a:spcPct val="125000"/>
              </a:lnSpc>
              <a:defRPr/>
            </a:pP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　　平面图形中的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线段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（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直线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或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圆弧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）根据尺寸的完整程度可分为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三类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：</a:t>
            </a:r>
          </a:p>
        </p:txBody>
      </p:sp>
      <p:sp>
        <p:nvSpPr>
          <p:cNvPr id="56" name="Rectangle 9"/>
          <p:cNvSpPr>
            <a:spLocks noChangeArrowheads="1"/>
          </p:cNvSpPr>
          <p:nvPr/>
        </p:nvSpPr>
        <p:spPr bwMode="auto">
          <a:xfrm>
            <a:off x="779463" y="3362325"/>
            <a:ext cx="3486150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bIns="0">
            <a:spAutoFit/>
          </a:bodyPr>
          <a:lstStyle/>
          <a:p>
            <a:pPr eaLnBrk="1" hangingPunct="1">
              <a:lnSpc>
                <a:spcPct val="125000"/>
              </a:lnSpc>
              <a:defRPr/>
            </a:pP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　　只有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定形尺寸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，没有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定位尺寸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的线段。</a:t>
            </a:r>
          </a:p>
        </p:txBody>
      </p:sp>
      <p:sp>
        <p:nvSpPr>
          <p:cNvPr id="6" name="Text Box 6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1850" y="2713038"/>
            <a:ext cx="2446338" cy="460375"/>
          </a:xfrm>
          <a:prstGeom prst="rect">
            <a:avLst/>
          </a:prstGeom>
          <a:gradFill rotWithShape="0">
            <a:gsLst>
              <a:gs pos="0">
                <a:srgbClr val="FFFF99"/>
              </a:gs>
              <a:gs pos="50000">
                <a:srgbClr val="FFFFFF"/>
              </a:gs>
              <a:gs pos="100000">
                <a:srgbClr val="FFFF99"/>
              </a:gs>
            </a:gsLst>
            <a:lin ang="5400000" scaled="1"/>
          </a:gradFill>
          <a:ln w="38100">
            <a:solidFill>
              <a:srgbClr val="3333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CN" altLang="en-US" b="1" kern="0" dirty="0">
                <a:solidFill>
                  <a:srgbClr val="FF0000"/>
                </a:solidFill>
                <a:latin typeface="宋体" pitchFamily="2" charset="-122"/>
                <a:ea typeface="楷体_GB2312"/>
                <a:cs typeface="楷体_GB2312"/>
              </a:rPr>
              <a:t>连接线段</a:t>
            </a:r>
            <a:endParaRPr kumimoji="0" lang="zh-CN" altLang="en-US" b="1" kern="0" dirty="0">
              <a:solidFill>
                <a:srgbClr val="FF0000"/>
              </a:solidFill>
              <a:ea typeface="楷体_GB2312"/>
              <a:cs typeface="楷体_GB2312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3" y="3213100"/>
            <a:ext cx="3475037" cy="2503488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accent6"/>
            </a:solidFill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Line 11"/>
          <p:cNvSpPr>
            <a:spLocks noChangeShapeType="1"/>
          </p:cNvSpPr>
          <p:nvPr/>
        </p:nvSpPr>
        <p:spPr bwMode="auto">
          <a:xfrm flipV="1">
            <a:off x="5137150" y="4378325"/>
            <a:ext cx="504825" cy="404813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88975" y="4581525"/>
            <a:ext cx="3738563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bIns="0">
            <a:spAutoFit/>
          </a:bodyPr>
          <a:lstStyle/>
          <a:p>
            <a:pPr eaLnBrk="1" hangingPunct="1">
              <a:lnSpc>
                <a:spcPct val="125000"/>
              </a:lnSpc>
              <a:defRPr/>
            </a:pP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　　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连接线段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须利用两端的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连接关系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（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相切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或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itchFamily="49" charset="-122"/>
                <a:ea typeface="隶书" pitchFamily="49" charset="-122"/>
              </a:rPr>
              <a:t>相交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" pitchFamily="49" charset="-122"/>
                <a:ea typeface="楷体" pitchFamily="49" charset="-122"/>
              </a:rPr>
              <a:t>）才能画出。</a:t>
            </a: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 flipH="1">
            <a:off x="7164388" y="3933825"/>
            <a:ext cx="215900" cy="64770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 sz="1800" kern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6" grpId="0" animBg="1"/>
      <p:bldP spid="12" grpId="0"/>
    </p:bldLst>
  </p:timing>
</p:sld>
</file>

<file path=ppt/theme/theme1.xml><?xml version="1.0" encoding="utf-8"?>
<a:theme xmlns:a="http://schemas.openxmlformats.org/drawingml/2006/main" name="默认设计模板">
  <a:themeElements>
    <a:clrScheme name="默认设计模板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默认设计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楷体_GB2312" pitchFamily="49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4962</TotalTime>
  <Words>177</Words>
  <Application>Microsoft Office PowerPoint</Application>
  <PresentationFormat>全屏显示(4:3)</PresentationFormat>
  <Paragraphs>64</Paragraphs>
  <Slides>16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17" baseType="lpstr"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888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CM</dc:creator>
  <cp:lastModifiedBy>Admin</cp:lastModifiedBy>
  <cp:revision>162</cp:revision>
  <dcterms:created xsi:type="dcterms:W3CDTF">2003-08-24T06:37:01Z</dcterms:created>
  <dcterms:modified xsi:type="dcterms:W3CDTF">2017-12-28T03:12:11Z</dcterms:modified>
</cp:coreProperties>
</file>